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61" r:id="rId3"/>
    <p:sldId id="265" r:id="rId4"/>
    <p:sldId id="266" r:id="rId5"/>
    <p:sldId id="267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FBB694F-066A-49CB-92EA-15A070F93756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E2D7CE-F38A-48A8-86B9-4C2FFA581C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D2CF7EC-B9FD-4A6C-ACA7-587623D89C7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2FA8162-D615-4604-853D-E003DB64E30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C2580D-2EDF-415C-A6BC-34E8116620A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99C2A3A-D68F-40F8-A730-2842368E531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EDF29E-BF6D-4D56-8627-B4180863269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449920-E7DE-426F-866A-C1E1931496E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BFD3A-C93A-409A-BAB6-DE143905B0AC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D235E-C3E2-48EE-8393-4819A95E8C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DEF40-A129-4AD9-B3AA-B14D4B60B960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4146D-7DE4-4F13-8936-C120C8C6E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96AC7-30C8-42A0-BB91-EEDDC12F4CD5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CBE04-6435-4137-8EA5-2ADB0BA35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DB74E-4AC9-4EC1-9B8E-CBF330F90B6F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8D574-9894-43B6-A628-55F1B77C4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2953E-FE35-4152-9AED-E9305CE0BED1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4C63E-FC12-40BA-B1DD-81EBB30E60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CF0D6-9ABF-4E7E-8243-A17DF9A83423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0802-5C86-4A11-BA17-C65768498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53696-7E67-4168-810F-DE64CB5B74E9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7A7F3-3634-4082-8F30-0C557FE7F8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290F8-A281-4CA8-A549-58A9312978FB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284D68-7CB7-40B9-BAD7-3D9DECAC2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5AF4F-2703-4A79-8024-CFBB3AF2E30A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287EA-4F73-49A1-9CEE-7B21398CD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C2F8E-F65E-4287-882F-30A50F1D90AE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9BAC38-75A6-4DFE-8DF4-8C31850C72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F4751-705F-41E1-9CED-3946F0AF71DE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DDA9A9-2A53-49EF-8038-2588E15F39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F07B16B-9A3B-43B1-A2C1-6441FC486ECB}" type="datetimeFigureOut">
              <a:rPr lang="cs-CZ"/>
              <a:pPr>
                <a:defRPr/>
              </a:pPr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B2FA235-E184-49BD-8299-08CB589631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3"/>
          <p:cNvSpPr txBox="1">
            <a:spLocks noChangeArrowheads="1"/>
          </p:cNvSpPr>
          <p:nvPr/>
        </p:nvSpPr>
        <p:spPr bwMode="auto">
          <a:xfrm>
            <a:off x="971550" y="2781300"/>
            <a:ext cx="8045450" cy="313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Název školy:	ZŠ Pardubice - Spořilov</a:t>
            </a:r>
          </a:p>
          <a:p>
            <a:r>
              <a:rPr lang="cs-CZ">
                <a:latin typeface="Calibri" pitchFamily="34" charset="0"/>
              </a:rPr>
              <a:t>Autor:		Mgr. Markéta Demjančuková</a:t>
            </a:r>
          </a:p>
          <a:p>
            <a:r>
              <a:rPr lang="cs-CZ">
                <a:latin typeface="Calibri" pitchFamily="34" charset="0"/>
              </a:rPr>
              <a:t>Název:		VY_42_INOVACE_MATEMATIKA 5_POČÍTÁME NA ČÍSELNÉ OSE</a:t>
            </a:r>
          </a:p>
          <a:p>
            <a:r>
              <a:rPr lang="cs-CZ">
                <a:latin typeface="Calibri" pitchFamily="34" charset="0"/>
              </a:rPr>
              <a:t>Téma: 		POČÍTÁME NA ČÍSELNÉ OSE</a:t>
            </a:r>
          </a:p>
          <a:p>
            <a:r>
              <a:rPr lang="cs-CZ">
                <a:latin typeface="Calibri" pitchFamily="34" charset="0"/>
              </a:rPr>
              <a:t>Číslo projektu:	CZ.1.07/1.4.00/21.2349</a:t>
            </a:r>
          </a:p>
          <a:p>
            <a:r>
              <a:rPr lang="cs-CZ">
                <a:latin typeface="Calibri" pitchFamily="34" charset="0"/>
              </a:rPr>
              <a:t>Vytvořeno:	15. 11. 2011</a:t>
            </a:r>
          </a:p>
          <a:p>
            <a:r>
              <a:rPr lang="cs-CZ">
                <a:latin typeface="Calibri" pitchFamily="34" charset="0"/>
              </a:rPr>
              <a:t>Určeno pro:	1. ročník ZŠ</a:t>
            </a:r>
          </a:p>
          <a:p>
            <a:r>
              <a:rPr lang="cs-CZ">
                <a:latin typeface="Calibri" pitchFamily="34" charset="0"/>
              </a:rPr>
              <a:t>Anotace:		Orientace na číselné ose, značení daných bodů šipkou. </a:t>
            </a:r>
          </a:p>
          <a:p>
            <a:r>
              <a:rPr lang="cs-CZ">
                <a:latin typeface="Calibri" pitchFamily="34" charset="0"/>
              </a:rPr>
              <a:t>		Vyhledávání chybějících čísel, sčítání a odčítání s pomocí číselné </a:t>
            </a:r>
          </a:p>
          <a:p>
            <a:r>
              <a:rPr lang="cs-CZ">
                <a:latin typeface="Calibri" pitchFamily="34" charset="0"/>
              </a:rPr>
              <a:t>		osy.</a:t>
            </a:r>
          </a:p>
          <a:p>
            <a:r>
              <a:rPr lang="cs-CZ">
                <a:latin typeface="Calibri" pitchFamily="34" charset="0"/>
              </a:rPr>
              <a:t>		</a:t>
            </a:r>
          </a:p>
        </p:txBody>
      </p:sp>
      <p:pic>
        <p:nvPicPr>
          <p:cNvPr id="14338" name="Obrázek 4" descr="logo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981075"/>
            <a:ext cx="5745163" cy="140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>
            <a:off x="250825" y="1989138"/>
            <a:ext cx="21605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50825" y="2133600"/>
            <a:ext cx="6481763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50825" y="2276475"/>
            <a:ext cx="8642350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50825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893175" y="1773238"/>
            <a:ext cx="0" cy="64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411413" y="981075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6732588" y="981075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8893175" y="981075"/>
            <a:ext cx="0" cy="5762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93" name="Obrázek 29" descr="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781300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Obrázek 30" descr="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87450" y="2781300"/>
            <a:ext cx="255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Obrázek 31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95513" y="2781300"/>
            <a:ext cx="4460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Obrázek 32" descr="3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76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Obrázek 33" descr="4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4663" y="2781300"/>
            <a:ext cx="4683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Obrázek 34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35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9" name="Obrázek 35" descr="6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43663" y="2781300"/>
            <a:ext cx="431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0" name="Obrázek 36" descr="7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96188" y="2781300"/>
            <a:ext cx="431800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1" name="Obrázek 37" descr="8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532813" y="2781300"/>
            <a:ext cx="4365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1" name="Přímá spojovací čára 40"/>
          <p:cNvCxnSpPr/>
          <p:nvPr/>
        </p:nvCxnSpPr>
        <p:spPr>
          <a:xfrm>
            <a:off x="5651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67325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5720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3492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24114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13319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8120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09" name="TextovéPole 53"/>
          <p:cNvSpPr txBox="1">
            <a:spLocks noChangeArrowheads="1"/>
          </p:cNvSpPr>
          <p:nvPr/>
        </p:nvSpPr>
        <p:spPr bwMode="auto">
          <a:xfrm>
            <a:off x="900113" y="4292600"/>
            <a:ext cx="7607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Nakresli šipku k těmto číslům na číselné ose: 2, 6, 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>
            <a:off x="250825" y="1989138"/>
            <a:ext cx="21605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50825" y="2133600"/>
            <a:ext cx="6481763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50825" y="2276475"/>
            <a:ext cx="8642350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50825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893175" y="1773238"/>
            <a:ext cx="0" cy="64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411413" y="981075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6732588" y="981075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8893175" y="981075"/>
            <a:ext cx="0" cy="5762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41" name="Obrázek 29" descr="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781300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Obrázek 30" descr="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87450" y="2781300"/>
            <a:ext cx="255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Obrázek 31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95513" y="2781300"/>
            <a:ext cx="4460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32" descr="3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76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33" descr="4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4663" y="2781300"/>
            <a:ext cx="4683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Obrázek 34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35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7" name="Obrázek 35" descr="6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43663" y="2781300"/>
            <a:ext cx="431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36" descr="7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96188" y="2781300"/>
            <a:ext cx="431800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9" name="Obrázek 37" descr="8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532813" y="2781300"/>
            <a:ext cx="4365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1" name="Přímá spojovací čára 40"/>
          <p:cNvCxnSpPr/>
          <p:nvPr/>
        </p:nvCxnSpPr>
        <p:spPr>
          <a:xfrm>
            <a:off x="5651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67325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5720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3492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24114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13319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8120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57" name="TextovéPole 25"/>
          <p:cNvSpPr txBox="1">
            <a:spLocks noChangeArrowheads="1"/>
          </p:cNvSpPr>
          <p:nvPr/>
        </p:nvSpPr>
        <p:spPr bwMode="auto">
          <a:xfrm>
            <a:off x="1476375" y="4149725"/>
            <a:ext cx="65849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Napiš čísla</a:t>
            </a:r>
            <a:r>
              <a:rPr lang="cs-CZ"/>
              <a:t>,</a:t>
            </a:r>
            <a:r>
              <a:rPr lang="cs-CZ">
                <a:latin typeface="Calibri" pitchFamily="34" charset="0"/>
              </a:rPr>
              <a:t> která jsou mezi číslicemi označenými šipkou: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----------		----------		----------		----------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4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>
            <a:off x="250825" y="1989138"/>
            <a:ext cx="10810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50825" y="2133600"/>
            <a:ext cx="4321175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50825" y="2276475"/>
            <a:ext cx="8642350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50825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893175" y="1773238"/>
            <a:ext cx="0" cy="64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331913" y="1052513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4572000" y="1125538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8893175" y="1125538"/>
            <a:ext cx="0" cy="57467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489" name="Obrázek 29" descr="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781300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0" name="Obrázek 30" descr="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87450" y="2781300"/>
            <a:ext cx="255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1" name="Obrázek 31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95513" y="2781300"/>
            <a:ext cx="4460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2" name="Obrázek 32" descr="3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76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3" name="Obrázek 33" descr="4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4663" y="2781300"/>
            <a:ext cx="4683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4" name="Obrázek 34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35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5" name="Obrázek 35" descr="6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43663" y="2781300"/>
            <a:ext cx="431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6" name="Obrázek 36" descr="7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96188" y="2781300"/>
            <a:ext cx="431800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7" name="Obrázek 37" descr="8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532813" y="2781300"/>
            <a:ext cx="4365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1" name="Přímá spojovací čára 40"/>
          <p:cNvCxnSpPr/>
          <p:nvPr/>
        </p:nvCxnSpPr>
        <p:spPr>
          <a:xfrm>
            <a:off x="5651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67325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5720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3492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24114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13319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8120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5" name="TextovéPole 53"/>
          <p:cNvSpPr txBox="1">
            <a:spLocks noChangeArrowheads="1"/>
          </p:cNvSpPr>
          <p:nvPr/>
        </p:nvSpPr>
        <p:spPr bwMode="auto">
          <a:xfrm>
            <a:off x="900113" y="4292600"/>
            <a:ext cx="74437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Nakresli šipku k těmto číslům na číselné ose: 1,4,8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>
            <a:off x="250825" y="1989138"/>
            <a:ext cx="10810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50825" y="2133600"/>
            <a:ext cx="5400675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50825" y="2276475"/>
            <a:ext cx="8642350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50825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893175" y="1773238"/>
            <a:ext cx="0" cy="64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1331913" y="981075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5651500" y="981075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8893175" y="981075"/>
            <a:ext cx="0" cy="5762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537" name="Obrázek 29" descr="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781300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Obrázek 30" descr="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87450" y="2781300"/>
            <a:ext cx="255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Obrázek 31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95513" y="2781300"/>
            <a:ext cx="4460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32" descr="3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76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33" descr="4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4663" y="2781300"/>
            <a:ext cx="4683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2" name="Obrázek 34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35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Obrázek 35" descr="6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43663" y="2781300"/>
            <a:ext cx="431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36" descr="7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96188" y="2781300"/>
            <a:ext cx="431800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5" name="Obrázek 37" descr="8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532813" y="2781300"/>
            <a:ext cx="4365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1" name="Přímá spojovací čára 40"/>
          <p:cNvCxnSpPr/>
          <p:nvPr/>
        </p:nvCxnSpPr>
        <p:spPr>
          <a:xfrm>
            <a:off x="5651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67325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5720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3492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24114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13319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8120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53" name="TextovéPole 25"/>
          <p:cNvSpPr txBox="1">
            <a:spLocks noChangeArrowheads="1"/>
          </p:cNvSpPr>
          <p:nvPr/>
        </p:nvSpPr>
        <p:spPr bwMode="auto">
          <a:xfrm>
            <a:off x="395288" y="4149725"/>
            <a:ext cx="84137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		Napiš čísla</a:t>
            </a:r>
            <a:r>
              <a:rPr lang="cs-CZ"/>
              <a:t>,</a:t>
            </a:r>
            <a:r>
              <a:rPr lang="cs-CZ">
                <a:latin typeface="Calibri" pitchFamily="34" charset="0"/>
              </a:rPr>
              <a:t> která jsou mezi číslicemi označenými šipkou: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----------		----------		----------		----------		----------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4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5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5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/>
          <p:nvPr/>
        </p:nvCxnSpPr>
        <p:spPr>
          <a:xfrm>
            <a:off x="250825" y="1989138"/>
            <a:ext cx="2160588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50825" y="2133600"/>
            <a:ext cx="6481763" cy="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50825" y="2276475"/>
            <a:ext cx="8642350" cy="0"/>
          </a:xfrm>
          <a:prstGeom prst="line">
            <a:avLst/>
          </a:prstGeom>
          <a:ln w="57150">
            <a:solidFill>
              <a:srgbClr val="0070C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50825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893175" y="1773238"/>
            <a:ext cx="0" cy="6477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411413" y="981075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6732588" y="981075"/>
            <a:ext cx="0" cy="6477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8893175" y="981075"/>
            <a:ext cx="0" cy="5762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85" name="Obrázek 29" descr="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2781300"/>
            <a:ext cx="4413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Obrázek 30" descr="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87450" y="2781300"/>
            <a:ext cx="2555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Obrázek 31" descr="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95513" y="2781300"/>
            <a:ext cx="44608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8" name="Obrázek 32" descr="3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76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9" name="Obrázek 33" descr="4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4663" y="2781300"/>
            <a:ext cx="4683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0" name="Obrázek 34" descr="5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435600" y="2781300"/>
            <a:ext cx="44608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Obrázek 35" descr="6.jpg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43663" y="2781300"/>
            <a:ext cx="4318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92" name="Obrázek 36" descr="7.jpg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96188" y="2781300"/>
            <a:ext cx="431800" cy="59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Obrázek 37" descr="8.jpg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532813" y="2781300"/>
            <a:ext cx="4365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1" name="Přímá spojovací čára 40"/>
          <p:cNvCxnSpPr/>
          <p:nvPr/>
        </p:nvCxnSpPr>
        <p:spPr>
          <a:xfrm>
            <a:off x="5651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67325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5720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3492500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24114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1331913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812088" y="1844675"/>
            <a:ext cx="0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601" name="TextovéPole 25"/>
          <p:cNvSpPr txBox="1">
            <a:spLocks noChangeArrowheads="1"/>
          </p:cNvSpPr>
          <p:nvPr/>
        </p:nvSpPr>
        <p:spPr bwMode="auto">
          <a:xfrm>
            <a:off x="1403350" y="4005263"/>
            <a:ext cx="60975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Vytvoř příklady na sčítání a odečítání z čísel označených šipkou: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476375" y="4437063"/>
            <a:ext cx="22923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2 + 6 = 8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1476375" y="5300663"/>
            <a:ext cx="22923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8 – 6 = 2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5219700" y="4508500"/>
            <a:ext cx="22923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6 + 2 = 8</a:t>
            </a:r>
          </a:p>
        </p:txBody>
      </p:sp>
      <p:sp>
        <p:nvSpPr>
          <p:cNvPr id="49" name="TextovéPole 48"/>
          <p:cNvSpPr txBox="1">
            <a:spLocks noChangeArrowheads="1"/>
          </p:cNvSpPr>
          <p:nvPr/>
        </p:nvSpPr>
        <p:spPr bwMode="auto">
          <a:xfrm>
            <a:off x="5219700" y="5300663"/>
            <a:ext cx="22923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8 – 2 = 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1"/>
      <p:bldP spid="40" grpId="0"/>
      <p:bldP spid="43" grpId="0"/>
      <p:bldP spid="4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214</TotalTime>
  <Words>115</Words>
  <Application>Microsoft Office PowerPoint</Application>
  <PresentationFormat>On-screen Show (4:3)</PresentationFormat>
  <Paragraphs>30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 Demjančuk</dc:creator>
  <cp:lastModifiedBy>DUM</cp:lastModifiedBy>
  <cp:revision>30</cp:revision>
  <dcterms:created xsi:type="dcterms:W3CDTF">2011-10-22T19:41:33Z</dcterms:created>
  <dcterms:modified xsi:type="dcterms:W3CDTF">2014-04-03T20:29:03Z</dcterms:modified>
</cp:coreProperties>
</file>