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58" r:id="rId3"/>
    <p:sldId id="260" r:id="rId4"/>
    <p:sldId id="259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BE0C873-A394-485C-AFD0-28204D0B3D45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44C2A8B-430A-4219-BA49-296BAD7800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9C1BE6E-CBC2-44C6-8319-9F71370F1EF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3BAED57-51E7-43B7-B3FB-81D3750D8E0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5A3269B-F2AE-41C9-940D-6B86E0915EA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F45C232-867E-40B1-B5F0-6F7F383EFF9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706E13-6EE5-400A-AEE0-A7BA0A14609B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0B4690-88F2-4CB4-AE3A-A4556A8275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01EC48-18A2-471D-9AC7-EE00E5F1A000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DCB875-8651-4159-8C18-7338C9AF20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9CB8B8-E4F8-4238-A176-0D136DEDC73F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24BCBA-2285-4F6A-984C-B46ACA27BB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751A94-BC0F-4E8A-BB8F-D61B0FABC1DF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C191AB-1D10-44CD-8E42-AD57F8109C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954CBB-D110-4CCC-85D9-2D9CDD89DA13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2E3628-E0F3-42C1-8243-E3281BC02D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F40BB5-2B5E-4FF9-9242-4DE505119BF1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29D65A-DBB3-4E80-A88D-9462556394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BAF39A-55AD-4599-B2D5-AF32487DF0BF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48FE30-FEDA-4282-A754-51EDB21EF5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3A0A6B-5950-4387-8436-EF3994187035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E8E60C-717C-44D5-96AC-CA9820F417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B662E7-DA71-4343-B256-CA42B15395A9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A8F88F-115E-45AA-BDC3-2B700B906B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B2ADF1-28A8-44AA-A13B-C39AF5422C25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78A057-40D3-46AF-991D-3BB90E8725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42675C-D9FB-4BED-AB9E-3F9DE675D18C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E0D62C-84D0-42E0-8FB4-46E6311B34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E36FD8A-F6AD-4C76-A5C5-98992C2128A1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7F1011-D412-4E81-9383-30843A6F31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1" descr="C:\Users\Lenička\Desktop\řízení\logo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1188" y="836613"/>
            <a:ext cx="7921625" cy="187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8" name="TextovéPole 2"/>
          <p:cNvSpPr txBox="1">
            <a:spLocks noChangeArrowheads="1"/>
          </p:cNvSpPr>
          <p:nvPr/>
        </p:nvSpPr>
        <p:spPr bwMode="auto">
          <a:xfrm>
            <a:off x="323850" y="2708275"/>
            <a:ext cx="8569325" cy="2586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Název školy:	ZŠ Pardubice - Spořilov</a:t>
            </a:r>
          </a:p>
          <a:p>
            <a:r>
              <a:rPr lang="cs-CZ">
                <a:latin typeface="Calibri" pitchFamily="34" charset="0"/>
              </a:rPr>
              <a:t>Autor:		Mgr. Markéta Demjančuková</a:t>
            </a:r>
          </a:p>
          <a:p>
            <a:r>
              <a:rPr lang="cs-CZ">
                <a:latin typeface="Calibri" pitchFamily="34" charset="0"/>
              </a:rPr>
              <a:t>Název:		VY_INOVACE_SADA_5_MATEMATIKA 2_14. POČÍTÁNÍ S KULIČKAMI</a:t>
            </a:r>
          </a:p>
          <a:p>
            <a:r>
              <a:rPr lang="cs-CZ">
                <a:latin typeface="Calibri" pitchFamily="34" charset="0"/>
              </a:rPr>
              <a:t>Téma:		POČÍTÁNÍ S KULIČKAMI</a:t>
            </a:r>
          </a:p>
          <a:p>
            <a:r>
              <a:rPr lang="cs-CZ">
                <a:latin typeface="Calibri" pitchFamily="34" charset="0"/>
              </a:rPr>
              <a:t>Číslo projektu:	CZ.1.07/1.4.00/21.2349</a:t>
            </a:r>
          </a:p>
          <a:p>
            <a:r>
              <a:rPr lang="cs-CZ">
                <a:latin typeface="Calibri" pitchFamily="34" charset="0"/>
              </a:rPr>
              <a:t>Vytvořeno:	5. 11. 2011 </a:t>
            </a:r>
          </a:p>
          <a:p>
            <a:r>
              <a:rPr lang="cs-CZ">
                <a:latin typeface="Calibri" pitchFamily="34" charset="0"/>
              </a:rPr>
              <a:t>Určeno pro:	1. ročník ZŠ</a:t>
            </a:r>
          </a:p>
          <a:p>
            <a:r>
              <a:rPr lang="cs-CZ">
                <a:latin typeface="Calibri" pitchFamily="34" charset="0"/>
              </a:rPr>
              <a:t>Anotace:		Sečtení kuliček na obrazovce, vytvoření různých typů příkladů na </a:t>
            </a:r>
          </a:p>
          <a:p>
            <a:r>
              <a:rPr lang="cs-CZ">
                <a:latin typeface="Calibri" pitchFamily="34" charset="0"/>
              </a:rPr>
              <a:t>		sčítání se součtem 10.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lipsa 2"/>
          <p:cNvSpPr/>
          <p:nvPr/>
        </p:nvSpPr>
        <p:spPr>
          <a:xfrm>
            <a:off x="2987675" y="2565400"/>
            <a:ext cx="1079500" cy="10795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684213" y="1557338"/>
            <a:ext cx="1079500" cy="10795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5148263" y="2133600"/>
            <a:ext cx="1079500" cy="10795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2987675" y="908050"/>
            <a:ext cx="1079500" cy="1081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4643438" y="4365625"/>
            <a:ext cx="1081087" cy="10795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1331913" y="4365625"/>
            <a:ext cx="1079500" cy="10795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7019925" y="4076700"/>
            <a:ext cx="1081088" cy="1081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6659563" y="765175"/>
            <a:ext cx="1081087" cy="10795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5508625" y="249237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419475" y="1268413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2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5003800" y="4724400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3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7092950" y="1125538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4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7451725" y="4437063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5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3419475" y="292417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6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042988" y="1916113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7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1692275" y="4724400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8</a:t>
            </a:r>
          </a:p>
        </p:txBody>
      </p:sp>
      <p:sp>
        <p:nvSpPr>
          <p:cNvPr id="16401" name="TextovéPole 19"/>
          <p:cNvSpPr txBox="1">
            <a:spLocks noChangeArrowheads="1"/>
          </p:cNvSpPr>
          <p:nvPr/>
        </p:nvSpPr>
        <p:spPr bwMode="auto">
          <a:xfrm>
            <a:off x="827088" y="188913"/>
            <a:ext cx="47625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Spočítej</a:t>
            </a:r>
            <a:r>
              <a:rPr lang="cs-CZ"/>
              <a:t>,</a:t>
            </a:r>
            <a:r>
              <a:rPr lang="cs-CZ">
                <a:latin typeface="Calibri" pitchFamily="34" charset="0"/>
              </a:rPr>
              <a:t> kolik je zde kuliček, napiš do nich číslice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lipsa 2"/>
          <p:cNvSpPr/>
          <p:nvPr/>
        </p:nvSpPr>
        <p:spPr>
          <a:xfrm>
            <a:off x="2987675" y="2565400"/>
            <a:ext cx="1079500" cy="10795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684213" y="1557338"/>
            <a:ext cx="1079500" cy="10795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5148263" y="2133600"/>
            <a:ext cx="1079500" cy="10795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2987675" y="908050"/>
            <a:ext cx="1079500" cy="1081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4643438" y="4365625"/>
            <a:ext cx="1081087" cy="10795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1331913" y="4365625"/>
            <a:ext cx="1079500" cy="10795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7019925" y="4076700"/>
            <a:ext cx="1081088" cy="1081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6659563" y="765175"/>
            <a:ext cx="1081087" cy="10795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441" name="TextovéPole 10"/>
          <p:cNvSpPr txBox="1">
            <a:spLocks noChangeArrowheads="1"/>
          </p:cNvSpPr>
          <p:nvPr/>
        </p:nvSpPr>
        <p:spPr bwMode="auto">
          <a:xfrm>
            <a:off x="5508625" y="249237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</a:t>
            </a:r>
          </a:p>
        </p:txBody>
      </p:sp>
      <p:sp>
        <p:nvSpPr>
          <p:cNvPr id="18442" name="TextovéPole 11"/>
          <p:cNvSpPr txBox="1">
            <a:spLocks noChangeArrowheads="1"/>
          </p:cNvSpPr>
          <p:nvPr/>
        </p:nvSpPr>
        <p:spPr bwMode="auto">
          <a:xfrm>
            <a:off x="3419475" y="1268413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2</a:t>
            </a:r>
          </a:p>
        </p:txBody>
      </p:sp>
      <p:sp>
        <p:nvSpPr>
          <p:cNvPr id="18443" name="TextovéPole 12"/>
          <p:cNvSpPr txBox="1">
            <a:spLocks noChangeArrowheads="1"/>
          </p:cNvSpPr>
          <p:nvPr/>
        </p:nvSpPr>
        <p:spPr bwMode="auto">
          <a:xfrm>
            <a:off x="5003800" y="4724400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3</a:t>
            </a:r>
          </a:p>
        </p:txBody>
      </p:sp>
      <p:sp>
        <p:nvSpPr>
          <p:cNvPr id="18444" name="TextovéPole 13"/>
          <p:cNvSpPr txBox="1">
            <a:spLocks noChangeArrowheads="1"/>
          </p:cNvSpPr>
          <p:nvPr/>
        </p:nvSpPr>
        <p:spPr bwMode="auto">
          <a:xfrm>
            <a:off x="7092950" y="1125538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4</a:t>
            </a:r>
          </a:p>
        </p:txBody>
      </p:sp>
      <p:sp>
        <p:nvSpPr>
          <p:cNvPr id="18445" name="TextovéPole 14"/>
          <p:cNvSpPr txBox="1">
            <a:spLocks noChangeArrowheads="1"/>
          </p:cNvSpPr>
          <p:nvPr/>
        </p:nvSpPr>
        <p:spPr bwMode="auto">
          <a:xfrm>
            <a:off x="7451725" y="4437063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5</a:t>
            </a:r>
          </a:p>
        </p:txBody>
      </p:sp>
      <p:sp>
        <p:nvSpPr>
          <p:cNvPr id="18446" name="TextovéPole 15"/>
          <p:cNvSpPr txBox="1">
            <a:spLocks noChangeArrowheads="1"/>
          </p:cNvSpPr>
          <p:nvPr/>
        </p:nvSpPr>
        <p:spPr bwMode="auto">
          <a:xfrm>
            <a:off x="3419475" y="292417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6</a:t>
            </a:r>
          </a:p>
        </p:txBody>
      </p:sp>
      <p:sp>
        <p:nvSpPr>
          <p:cNvPr id="18447" name="TextovéPole 16"/>
          <p:cNvSpPr txBox="1">
            <a:spLocks noChangeArrowheads="1"/>
          </p:cNvSpPr>
          <p:nvPr/>
        </p:nvSpPr>
        <p:spPr bwMode="auto">
          <a:xfrm>
            <a:off x="1042988" y="1916113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7</a:t>
            </a:r>
          </a:p>
        </p:txBody>
      </p:sp>
      <p:sp>
        <p:nvSpPr>
          <p:cNvPr id="18448" name="TextovéPole 17"/>
          <p:cNvSpPr txBox="1">
            <a:spLocks noChangeArrowheads="1"/>
          </p:cNvSpPr>
          <p:nvPr/>
        </p:nvSpPr>
        <p:spPr bwMode="auto">
          <a:xfrm>
            <a:off x="1692275" y="4724400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8</a:t>
            </a:r>
          </a:p>
        </p:txBody>
      </p:sp>
      <p:sp>
        <p:nvSpPr>
          <p:cNvPr id="18449" name="TextovéPole 19"/>
          <p:cNvSpPr txBox="1">
            <a:spLocks noChangeArrowheads="1"/>
          </p:cNvSpPr>
          <p:nvPr/>
        </p:nvSpPr>
        <p:spPr bwMode="auto">
          <a:xfrm>
            <a:off x="827088" y="188913"/>
            <a:ext cx="35210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Vytvoř příklady na sčítání do deseti:</a:t>
            </a:r>
          </a:p>
          <a:p>
            <a:r>
              <a:rPr lang="cs-CZ">
                <a:latin typeface="Calibri" pitchFamily="34" charset="0"/>
              </a:rPr>
              <a:t>7 + 3 = 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Elipsa 38"/>
          <p:cNvSpPr/>
          <p:nvPr/>
        </p:nvSpPr>
        <p:spPr>
          <a:xfrm>
            <a:off x="250825" y="5229225"/>
            <a:ext cx="1081088" cy="10795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7" name="Elipsa 36"/>
          <p:cNvSpPr/>
          <p:nvPr/>
        </p:nvSpPr>
        <p:spPr>
          <a:xfrm>
            <a:off x="2051050" y="5229225"/>
            <a:ext cx="1081088" cy="10795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4" name="Elipsa 33"/>
          <p:cNvSpPr/>
          <p:nvPr/>
        </p:nvSpPr>
        <p:spPr>
          <a:xfrm>
            <a:off x="5292725" y="3500438"/>
            <a:ext cx="1079500" cy="1081087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5" name="Elipsa 34"/>
          <p:cNvSpPr/>
          <p:nvPr/>
        </p:nvSpPr>
        <p:spPr>
          <a:xfrm>
            <a:off x="7380288" y="3500438"/>
            <a:ext cx="1079500" cy="1081087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7308850" y="188913"/>
            <a:ext cx="1079500" cy="10795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250825" y="188913"/>
            <a:ext cx="1081088" cy="10795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250825" y="1773238"/>
            <a:ext cx="1081088" cy="10795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5292725" y="1700213"/>
            <a:ext cx="1079500" cy="1081087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2051050" y="188913"/>
            <a:ext cx="1081088" cy="10795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051050" y="1773238"/>
            <a:ext cx="1081088" cy="10795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5292725" y="188913"/>
            <a:ext cx="1079500" cy="10795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7380288" y="1700213"/>
            <a:ext cx="1079500" cy="1081087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476375" y="3716338"/>
            <a:ext cx="4381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+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635375" y="5373688"/>
            <a:ext cx="11525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= 10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6659563" y="333375"/>
            <a:ext cx="433387" cy="719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+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1476375" y="1989138"/>
            <a:ext cx="4381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+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3563938" y="1989138"/>
            <a:ext cx="14446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= 10 =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3563938" y="3644900"/>
            <a:ext cx="15128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= 10 =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6659563" y="3716338"/>
            <a:ext cx="4333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+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6659563" y="1916113"/>
            <a:ext cx="4397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+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1476375" y="333375"/>
            <a:ext cx="438150" cy="70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+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3563938" y="333375"/>
            <a:ext cx="1444625" cy="70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= 10 =</a:t>
            </a:r>
          </a:p>
        </p:txBody>
      </p:sp>
      <p:pic>
        <p:nvPicPr>
          <p:cNvPr id="22" name="Obrázek 21" descr="7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67625" y="404813"/>
            <a:ext cx="436563" cy="598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Obrázek 22" descr="3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80063" y="404813"/>
            <a:ext cx="44767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Obrázek 23" descr="2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667625" y="1916113"/>
            <a:ext cx="446088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Obrázek 24" descr="8.jp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651500" y="1916113"/>
            <a:ext cx="43338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Obrázek 25" descr="6.jpg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580063" y="3716338"/>
            <a:ext cx="442912" cy="66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Obrázek 26" descr="4.jpg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667625" y="3716338"/>
            <a:ext cx="455613" cy="627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Obrázek 27" descr="5.jpg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339975" y="5445125"/>
            <a:ext cx="481013" cy="698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Obrázek 28" descr="5.jpg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39750" y="5445125"/>
            <a:ext cx="481013" cy="698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Obrázek 29" descr="7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1188" y="404813"/>
            <a:ext cx="434975" cy="598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" name="Obrázek 30" descr="3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411413" y="404813"/>
            <a:ext cx="44767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8" name="Elipsa 37"/>
          <p:cNvSpPr/>
          <p:nvPr/>
        </p:nvSpPr>
        <p:spPr>
          <a:xfrm>
            <a:off x="2051050" y="3500438"/>
            <a:ext cx="1081088" cy="1081087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40" name="Elipsa 39"/>
          <p:cNvSpPr/>
          <p:nvPr/>
        </p:nvSpPr>
        <p:spPr>
          <a:xfrm>
            <a:off x="250825" y="3500438"/>
            <a:ext cx="1081088" cy="1081087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41" name="Obrázek 40" descr="2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39750" y="1989138"/>
            <a:ext cx="44608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" name="Obrázek 41" descr="8.jp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411413" y="1989138"/>
            <a:ext cx="431800" cy="639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" name="Obrázek 42" descr="4.jpg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39750" y="3716338"/>
            <a:ext cx="454025" cy="627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" name="Obrázek 43" descr="6.jpg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411413" y="3716338"/>
            <a:ext cx="442912" cy="66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" name="TextovéPole 44"/>
          <p:cNvSpPr txBox="1">
            <a:spLocks noChangeArrowheads="1"/>
          </p:cNvSpPr>
          <p:nvPr/>
        </p:nvSpPr>
        <p:spPr bwMode="auto">
          <a:xfrm>
            <a:off x="1476375" y="5445125"/>
            <a:ext cx="4381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+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5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0"/>
                            </p:stCondLst>
                            <p:childTnLst>
                              <p:par>
                                <p:cTn id="37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000"/>
                            </p:stCondLst>
                            <p:childTnLst>
                              <p:par>
                                <p:cTn id="4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8000"/>
                            </p:stCondLst>
                            <p:childTnLst>
                              <p:par>
                                <p:cTn id="4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00"/>
                            </p:stCondLst>
                            <p:childTnLst>
                              <p:par>
                                <p:cTn id="61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000"/>
                            </p:stCondLst>
                            <p:childTnLst>
                              <p:par>
                                <p:cTn id="66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500"/>
                            </p:stCondLst>
                            <p:childTnLst>
                              <p:par>
                                <p:cTn id="71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2000"/>
                            </p:stCondLst>
                            <p:childTnLst>
                              <p:par>
                                <p:cTn id="76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8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3000"/>
                            </p:stCondLst>
                            <p:childTnLst>
                              <p:par>
                                <p:cTn id="80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4000"/>
                            </p:stCondLst>
                            <p:childTnLst>
                              <p:par>
                                <p:cTn id="84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6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5000"/>
                            </p:stCondLst>
                            <p:childTnLst>
                              <p:par>
                                <p:cTn id="88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9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6000"/>
                            </p:stCondLst>
                            <p:childTnLst>
                              <p:par>
                                <p:cTn id="92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9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7000"/>
                            </p:stCondLst>
                            <p:childTnLst>
                              <p:par>
                                <p:cTn id="96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9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8000"/>
                            </p:stCondLst>
                            <p:childTnLst>
                              <p:par>
                                <p:cTn id="100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500"/>
                            </p:stCondLst>
                            <p:childTnLst>
                              <p:par>
                                <p:cTn id="112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17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2000"/>
                            </p:stCondLst>
                            <p:childTnLst>
                              <p:par>
                                <p:cTn id="127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9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3000"/>
                            </p:stCondLst>
                            <p:childTnLst>
                              <p:par>
                                <p:cTn id="131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4000"/>
                            </p:stCondLst>
                            <p:childTnLst>
                              <p:par>
                                <p:cTn id="13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7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5000"/>
                            </p:stCondLst>
                            <p:childTnLst>
                              <p:par>
                                <p:cTn id="139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4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6000"/>
                            </p:stCondLst>
                            <p:childTnLst>
                              <p:par>
                                <p:cTn id="143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4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6" fill="hold">
                            <p:stCondLst>
                              <p:cond delay="7000"/>
                            </p:stCondLst>
                            <p:childTnLst>
                              <p:par>
                                <p:cTn id="147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4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8000"/>
                            </p:stCondLst>
                            <p:childTnLst>
                              <p:par>
                                <p:cTn id="15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500"/>
                            </p:stCondLst>
                            <p:childTnLst>
                              <p:par>
                                <p:cTn id="163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7" fill="hold">
                            <p:stCondLst>
                              <p:cond delay="1000"/>
                            </p:stCondLst>
                            <p:childTnLst>
                              <p:par>
                                <p:cTn id="168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0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1" fill="hold">
                            <p:stCondLst>
                              <p:cond delay="2000"/>
                            </p:stCondLst>
                            <p:childTnLst>
                              <p:par>
                                <p:cTn id="172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4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3000"/>
                            </p:stCondLst>
                            <p:childTnLst>
                              <p:par>
                                <p:cTn id="176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9" fill="hold">
                            <p:stCondLst>
                              <p:cond delay="4000"/>
                            </p:stCondLst>
                            <p:childTnLst>
                              <p:par>
                                <p:cTn id="180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animBg="1"/>
      <p:bldP spid="37" grpId="0" animBg="1"/>
      <p:bldP spid="34" grpId="0" animBg="1"/>
      <p:bldP spid="35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20" grpId="0"/>
      <p:bldP spid="21" grpId="0"/>
      <p:bldP spid="38" grpId="0" animBg="1"/>
      <p:bldP spid="40" grpId="0" animBg="1"/>
      <p:bldP spid="45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</TotalTime>
  <Words>87</Words>
  <Application>Microsoft Office PowerPoint</Application>
  <PresentationFormat>On-screen Show (4:3)</PresentationFormat>
  <Paragraphs>43</Paragraphs>
  <Slides>4</Slides>
  <Notes>4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7" baseType="lpstr">
      <vt:lpstr>Calibri</vt:lpstr>
      <vt:lpstr>Arial</vt:lpstr>
      <vt:lpstr>Motiv sady Office</vt:lpstr>
      <vt:lpstr>Snímek 1</vt:lpstr>
      <vt:lpstr>Snímek 2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Jaroslav Demjančuk</dc:creator>
  <cp:lastModifiedBy>DUM</cp:lastModifiedBy>
  <cp:revision>20</cp:revision>
  <dcterms:created xsi:type="dcterms:W3CDTF">2011-11-04T21:34:38Z</dcterms:created>
  <dcterms:modified xsi:type="dcterms:W3CDTF">2014-04-03T20:34:39Z</dcterms:modified>
</cp:coreProperties>
</file>