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0" r:id="rId2"/>
    <p:sldId id="261" r:id="rId3"/>
    <p:sldId id="263" r:id="rId4"/>
    <p:sldId id="26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92896"/>
            <a:ext cx="84249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VY_42_INOVACE_MATEMATIKA 5_18. JEDNOTKY</a:t>
            </a:r>
          </a:p>
          <a:p>
            <a:r>
              <a:rPr lang="cs-CZ" dirty="0" smtClean="0"/>
              <a:t>Téma:		JEDNOTKY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24. 11.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</a:t>
            </a:r>
            <a:r>
              <a:rPr lang="cs-CZ" smtClean="0"/>
              <a:t>                 </a:t>
            </a:r>
            <a:r>
              <a:rPr lang="cs-CZ" dirty="0" smtClean="0"/>
              <a:t>Opakování jednotek metr, litr, kilogram.Rozdělování věcí</a:t>
            </a:r>
            <a:r>
              <a:rPr lang="cs-CZ" smtClean="0"/>
              <a:t>, 			které </a:t>
            </a:r>
            <a:r>
              <a:rPr lang="cs-CZ" dirty="0" smtClean="0"/>
              <a:t>kupujeme na metry, litry a </a:t>
            </a:r>
            <a:r>
              <a:rPr lang="cs-CZ" smtClean="0"/>
              <a:t>kilogramy.Procvičování 			příkladů </a:t>
            </a:r>
            <a:r>
              <a:rPr lang="cs-CZ" dirty="0" smtClean="0"/>
              <a:t>na sčítání a odčítání bez přechodu do 20 s </a:t>
            </a:r>
            <a:r>
              <a:rPr lang="cs-CZ" smtClean="0"/>
              <a:t>danými 			jednotkami.</a:t>
            </a:r>
            <a:endParaRPr lang="cs-CZ" dirty="0" smtClean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5376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názvy jednotek a jejich zkratku: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13054" y="188640"/>
            <a:ext cx="830227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JAKÉ ZNÁŠ JEDNOTKY ?</a:t>
            </a:r>
            <a:endParaRPr lang="cs-CZ" sz="4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988840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m..r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08920"/>
            <a:ext cx="18001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l..r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98884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? 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3429000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?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70892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429000"/>
            <a:ext cx="1984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k…g..m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198884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metr  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2708920"/>
            <a:ext cx="1800200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litr 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1988840"/>
            <a:ext cx="1104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m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2708920"/>
            <a:ext cx="8002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l 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429000"/>
            <a:ext cx="1188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kg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486916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429000"/>
            <a:ext cx="2339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kilogram 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2080" y="414908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270892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558924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92080" y="1988840"/>
            <a:ext cx="308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5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4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7645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URČI, CO POČÍTÁME V METRECH, LITRECH A KILOGRAMECH</a:t>
            </a:r>
            <a:endParaRPr lang="cs-CZ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692696"/>
            <a:ext cx="1606530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METRY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692696"/>
            <a:ext cx="1386919" cy="52322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LITRY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692696"/>
            <a:ext cx="2659703" cy="523220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KILOGRAMY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5733256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Brambory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1700808"/>
            <a:ext cx="122413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Prkno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437112"/>
            <a:ext cx="140466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Ocet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789040"/>
            <a:ext cx="151216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Pomeranč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5085184"/>
            <a:ext cx="151216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Minerálka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501008"/>
            <a:ext cx="122413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Drát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5517232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Mléko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4005064"/>
            <a:ext cx="97160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Jablko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1331640" y="4077072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Šťáva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323528" y="4797152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Mouka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804248" y="5157192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Stužka 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23528" y="2420888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Citron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3779912" y="4581128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Látka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11560" y="3068960"/>
            <a:ext cx="122413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Linoleum  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2195736" y="4941168"/>
            <a:ext cx="108012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Záclona 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95536" y="1556792"/>
            <a:ext cx="1440160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Olej 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5148064" y="2708920"/>
            <a:ext cx="17281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Rýže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308304" y="3068960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Limonáda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7452320" y="1700808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Provázek 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7524328" y="5661248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Banány  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964488" y="59492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7884368" y="4365104"/>
            <a:ext cx="100811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Benzín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3563888" y="198884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Cukr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979712" y="1916832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Koberec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2555776" y="2780928"/>
            <a:ext cx="12961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Voda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692696"/>
            <a:ext cx="1656184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METRY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692696"/>
            <a:ext cx="1584176" cy="52322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LITRY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692696"/>
            <a:ext cx="3096344" cy="523220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KILOGRAMY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1628800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Olej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140968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Rýže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2636912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Cukr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5157192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Minerálka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4653136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Jablka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653136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Stužka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3140968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Ocet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2132856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Prkno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3131840" y="3645024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Šťáva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39552" y="3645024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Drát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3131840" y="2132856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131840" y="2636912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Limonáda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39552" y="5157192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Látka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724128" y="1628800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Banány   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724128" y="4149080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Pomeranče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724128" y="5157192"/>
            <a:ext cx="3096344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Mouka 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5724128" y="3645024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Citrony 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3131840" y="4653136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Benzín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3131840" y="4149080"/>
            <a:ext cx="158417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Mléko 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5724128" y="2132856"/>
            <a:ext cx="309634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Brambory 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964488" y="59492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539552" y="162880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Koberec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539552" y="4149080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Záclona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539552" y="3140968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Linoleum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539552" y="2636912"/>
            <a:ext cx="1656184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Provázek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000"/>
                            </p:stCondLst>
                            <p:childTnLst>
                              <p:par>
                                <p:cTn id="6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000"/>
                            </p:stCondLst>
                            <p:childTnLst>
                              <p:par>
                                <p:cTn id="8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000"/>
                            </p:stCondLst>
                            <p:childTnLst>
                              <p:par>
                                <p:cTn id="8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0"/>
                            </p:stCondLst>
                            <p:childTnLst>
                              <p:par>
                                <p:cTn id="9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"/>
                            </p:stCondLst>
                            <p:childTnLst>
                              <p:par>
                                <p:cTn id="9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7000"/>
                            </p:stCondLst>
                            <p:childTnLst>
                              <p:par>
                                <p:cTn id="9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5" grpId="0" animBg="1"/>
      <p:bldP spid="17" grpId="0" animBg="1"/>
      <p:bldP spid="18" grpId="0" animBg="1"/>
      <p:bldP spid="98" grpId="0" animBg="1"/>
      <p:bldP spid="102" grpId="0" animBg="1"/>
      <p:bldP spid="103" grpId="0" animBg="1"/>
      <p:bldP spid="104" grpId="0" animBg="1"/>
      <p:bldP spid="105" grpId="0" animBg="1"/>
      <p:bldP spid="107" grpId="0" animBg="1"/>
      <p:bldP spid="108" grpId="0" animBg="1"/>
      <p:bldP spid="109" grpId="0" animBg="1"/>
      <p:bldP spid="110" grpId="0" animBg="1"/>
      <p:bldP spid="113" grpId="0" animBg="1"/>
      <p:bldP spid="114" grpId="0" animBg="1"/>
      <p:bldP spid="115" grpId="0" animBg="1"/>
      <p:bldP spid="117" grpId="0" animBg="1"/>
      <p:bldP spid="119" grpId="0" animBg="1"/>
      <p:bldP spid="120" grpId="0" animBg="1"/>
      <p:bldP spid="1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692696"/>
            <a:ext cx="1656184" cy="52322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METRY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692696"/>
            <a:ext cx="1584176" cy="52322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LITRY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692696"/>
            <a:ext cx="3096344" cy="523220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KILOGRAMY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162880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 l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3140968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 kg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2636912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 kg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157192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17 l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28384" y="4653136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14 kg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4653136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 m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3140968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 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132856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 m 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4572000" y="3645024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19 l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619672" y="3645024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15 m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572000" y="2132856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15 l 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4572000" y="2636912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 l 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619672" y="5157192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17 m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8028384" y="1628800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15 kg   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028384" y="4149080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 kg 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028384" y="5157192"/>
            <a:ext cx="864096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 kg 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8028384" y="3645024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16 kg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572000" y="4653136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 l 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572000" y="4149080"/>
            <a:ext cx="64807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 l 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8028384" y="2132856"/>
            <a:ext cx="864096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 kg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964488" y="59492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1619672" y="1628800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16 m 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1619672" y="4149080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 m 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619672" y="3140968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 m 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619672" y="2636912"/>
            <a:ext cx="79208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 m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9512" y="1628800"/>
            <a:ext cx="1354858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13 m+3 m=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9512" y="2132856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11 m+7 m=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79512" y="2636912"/>
            <a:ext cx="1361270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16 m+4 m=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79512" y="3140968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17 m-6 m=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9512" y="3645024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19 m-4 m=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79512" y="4149080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18 m-6 m=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79512" y="4653136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 m+3 m=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9512" y="5157192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20 m-3 m=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131840" y="1628800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20 l – 8 l =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131840" y="5157192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20 l – 3 l =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31840" y="4653136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20 l – 7 l =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131840" y="4149080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15 l + 5 l =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131840" y="3645024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12 l + 7 l =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131840" y="3140968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14 l + 4 l =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131840" y="2636912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19 l – 8 l =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131840" y="2132856"/>
            <a:ext cx="13681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17 l – 2 l =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228184" y="1628800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20 kg – 5 kg =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28184" y="2132856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14 kg + 6 kg =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228184" y="2636912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17 kg – 7 kg =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228184" y="3140968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11 kg + 7 kg =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28184" y="3645024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19 kg – 3 kg =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228184" y="4149080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18 kg – 7 kg =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228184" y="4653136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12 kg + 2 kg =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228184" y="5157192"/>
            <a:ext cx="170739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 kg + 3 kg =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611560" y="188640"/>
            <a:ext cx="809388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VYPOČÍTEJ A ZAPIŠ VÝSLEDEK V DANÝCH JEDNOTKÁCH</a:t>
            </a:r>
            <a:endParaRPr lang="cs-CZ" sz="2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000"/>
                            </p:stCondLst>
                            <p:childTnLst>
                              <p:par>
                                <p:cTn id="6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000"/>
                            </p:stCondLst>
                            <p:childTnLst>
                              <p:par>
                                <p:cTn id="8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000"/>
                            </p:stCondLst>
                            <p:childTnLst>
                              <p:par>
                                <p:cTn id="8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0"/>
                            </p:stCondLst>
                            <p:childTnLst>
                              <p:par>
                                <p:cTn id="9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"/>
                            </p:stCondLst>
                            <p:childTnLst>
                              <p:par>
                                <p:cTn id="9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7000"/>
                            </p:stCondLst>
                            <p:childTnLst>
                              <p:par>
                                <p:cTn id="9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5" grpId="0" animBg="1"/>
      <p:bldP spid="17" grpId="0" animBg="1"/>
      <p:bldP spid="18" grpId="0" animBg="1"/>
      <p:bldP spid="98" grpId="0" animBg="1"/>
      <p:bldP spid="102" grpId="0" animBg="1"/>
      <p:bldP spid="103" grpId="0" animBg="1"/>
      <p:bldP spid="104" grpId="0" animBg="1"/>
      <p:bldP spid="105" grpId="0" animBg="1"/>
      <p:bldP spid="107" grpId="0" animBg="1"/>
      <p:bldP spid="108" grpId="0" animBg="1"/>
      <p:bldP spid="109" grpId="0" animBg="1"/>
      <p:bldP spid="110" grpId="0" animBg="1"/>
      <p:bldP spid="113" grpId="0" animBg="1"/>
      <p:bldP spid="114" grpId="0" animBg="1"/>
      <p:bldP spid="115" grpId="0" animBg="1"/>
      <p:bldP spid="117" grpId="0" animBg="1"/>
      <p:bldP spid="119" grpId="0" animBg="1"/>
      <p:bldP spid="120" grpId="0" animBg="1"/>
      <p:bldP spid="122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524</TotalTime>
  <Words>301</Words>
  <Application>Microsoft Office PowerPoint</Application>
  <PresentationFormat>Předvádění na obrazovce (4:3)</PresentationFormat>
  <Paragraphs>142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66</cp:revision>
  <dcterms:created xsi:type="dcterms:W3CDTF">2011-10-22T19:41:33Z</dcterms:created>
  <dcterms:modified xsi:type="dcterms:W3CDTF">2011-11-24T20:13:47Z</dcterms:modified>
</cp:coreProperties>
</file>