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6" r:id="rId3"/>
    <p:sldId id="276" r:id="rId4"/>
    <p:sldId id="277" r:id="rId5"/>
    <p:sldId id="295" r:id="rId6"/>
    <p:sldId id="281" r:id="rId7"/>
    <p:sldId id="278" r:id="rId8"/>
    <p:sldId id="296" r:id="rId9"/>
    <p:sldId id="283" r:id="rId10"/>
    <p:sldId id="284" r:id="rId11"/>
    <p:sldId id="285" r:id="rId12"/>
    <p:sldId id="287" r:id="rId13"/>
    <p:sldId id="290" r:id="rId14"/>
    <p:sldId id="286" r:id="rId15"/>
    <p:sldId id="288" r:id="rId16"/>
    <p:sldId id="289" r:id="rId17"/>
    <p:sldId id="291" r:id="rId18"/>
    <p:sldId id="292" r:id="rId19"/>
    <p:sldId id="297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3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51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22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73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63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6425" cy="4522788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0425" cy="4730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2425" cy="4730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0425" cy="473075"/>
          </a:xfrm>
        </p:spPr>
        <p:txBody>
          <a:bodyPr/>
          <a:lstStyle>
            <a:lvl1pPr>
              <a:defRPr/>
            </a:lvl1pPr>
          </a:lstStyle>
          <a:p>
            <a:fld id="{482A1D86-D228-44AC-AE58-BCB1DD9BC34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ruthdig.com/images/eartothegrounduploads/tea_party_Joseph_Stalin_Colour-270.jpg" TargetMode="External"/><Relationship Id="rId13" Type="http://schemas.openxmlformats.org/officeDocument/2006/relationships/hyperlink" Target="http://www.whale.to/c/fidel_4.gif" TargetMode="External"/><Relationship Id="rId3" Type="http://schemas.openxmlformats.org/officeDocument/2006/relationships/hyperlink" Target="http://imageproxy.jxs.cz/~nd04/jxs/cz~/949/888/28b61b2b79_69207763_o2.png" TargetMode="External"/><Relationship Id="rId7" Type="http://schemas.openxmlformats.org/officeDocument/2006/relationships/hyperlink" Target="http://upload.wikimedia.org/wikipedia/commons/thumb/6/6e/Stalin_1902.jpg/446px-Stalin_1902.jpg" TargetMode="External"/><Relationship Id="rId12" Type="http://schemas.openxmlformats.org/officeDocument/2006/relationships/hyperlink" Target="http://upload.wikimedia.org/wikipedia/commons/4/4d/Fidel_Castro.jpg" TargetMode="External"/><Relationship Id="rId17" Type="http://schemas.openxmlformats.org/officeDocument/2006/relationships/hyperlink" Target="http://upload.wikimedia.org/wikipedia/commons/thumb/f/fe/Saddam_Hussein_at_trial%2C_July_2004.JPEG/390px-Saddam_Hussein_at_trial%2C_July_2004.JPEG" TargetMode="External"/><Relationship Id="rId2" Type="http://schemas.openxmlformats.org/officeDocument/2006/relationships/notesSlide" Target="../notesSlides/notesSlide20.xml"/><Relationship Id="rId16" Type="http://schemas.openxmlformats.org/officeDocument/2006/relationships/hyperlink" Target="http://upload.wikimedia.org/wikipedia/commons/f/f1/Iraq%2C_Saddam_Hussein_%28222%2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rypted-tbn0.gstatic.com/images?q=tbn:ANd9GcREj6wXXgN87mfBxRIBSp0rO5DDOB-Nai_yrC9MdZ8diQ9vupqC" TargetMode="External"/><Relationship Id="rId11" Type="http://schemas.openxmlformats.org/officeDocument/2006/relationships/hyperlink" Target="http://upload.wikimedia.org/wikipedia/commons/thumb/e/e8/Mao_Zedong_portrait.jpg/225px-Mao_Zedong_portrait.jpg" TargetMode="External"/><Relationship Id="rId5" Type="http://schemas.openxmlformats.org/officeDocument/2006/relationships/hyperlink" Target="http://upload.wikimedia.org/wikipedia/it/8/8a/Mussolini_mezzobusto.jpg" TargetMode="External"/><Relationship Id="rId15" Type="http://schemas.openxmlformats.org/officeDocument/2006/relationships/hyperlink" Target="http://www.socsol.cz/wp-content/uploads/2012/03/kim.jpg" TargetMode="External"/><Relationship Id="rId10" Type="http://schemas.openxmlformats.org/officeDocument/2006/relationships/hyperlink" Target="http://upload.wikimedia.org/wikipedia/commons/thumb/3/36/Muammar_al-Gaddafi_at_the_AU_summit.jpg/399px-Muammar_al-Gaddafi_at_the_AU_summit.jpg" TargetMode="External"/><Relationship Id="rId4" Type="http://schemas.openxmlformats.org/officeDocument/2006/relationships/hyperlink" Target="http://i.huffpost.com/gen/1483134/thumbs/o-ADOLF-HITLER-570.jpg?1" TargetMode="External"/><Relationship Id="rId9" Type="http://schemas.openxmlformats.org/officeDocument/2006/relationships/hyperlink" Target="http://images.wikia.com/deadliestfiction/images/archive/7/7d/20130622155155!Franco_cabr%C3%B3nazo.jpg" TargetMode="External"/><Relationship Id="rId14" Type="http://schemas.openxmlformats.org/officeDocument/2006/relationships/hyperlink" Target="https://encrypted-tbn1.gstatic.com/images?q=tbn:ANd9GcSct5XJ3j08KujGOJ2aGLiFdF9Qmyg5MbYJ60CB2wT14QnK4Ei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58507087"/>
              </p:ext>
            </p:extLst>
          </p:nvPr>
        </p:nvGraphicFramePr>
        <p:xfrm>
          <a:off x="611188" y="1824038"/>
          <a:ext cx="8002587" cy="4208086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VY_32_INOVACE_06.43.10.185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8.ročník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 –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formy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vlády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formy vlády, demokracie, autokracie, diktatura, diktátoři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"/>
            <a:ext cx="8568952" cy="1988839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POLITICKÝ ZEMĚPIS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640960" cy="312075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T w="273050"/>
              <a:bevelB w="292100"/>
            </a:sp3d>
          </a:bodyPr>
          <a:lstStyle/>
          <a:p>
            <a:r>
              <a:rPr lang="cs-CZ" sz="8800" b="1" dirty="0" smtClean="0">
                <a:solidFill>
                  <a:srgbClr val="FFC000"/>
                </a:solidFill>
              </a:rPr>
              <a:t>FORMY VLÁDY</a:t>
            </a:r>
            <a:endParaRPr lang="cs-CZ" sz="8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39713"/>
            <a:ext cx="8229600" cy="703262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dirty="0" smtClean="0">
                <a:solidFill>
                  <a:srgbClr val="FFC000"/>
                </a:solidFill>
              </a:rPr>
              <a:t>Formy </a:t>
            </a:r>
            <a:r>
              <a:rPr lang="cs-CZ" sz="4000" b="1" dirty="0">
                <a:solidFill>
                  <a:srgbClr val="FFC000"/>
                </a:solidFill>
              </a:rPr>
              <a:t>vlády</a:t>
            </a: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5073650"/>
          </a:xfrm>
          <a:ln/>
        </p:spPr>
        <p:txBody>
          <a:bodyPr/>
          <a:lstStyle/>
          <a:p>
            <a:pPr marL="339725" indent="-339725">
              <a:buClr>
                <a:srgbClr val="009900"/>
              </a:buClr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dirty="0" smtClean="0">
                <a:solidFill>
                  <a:srgbClr val="FFFF00"/>
                </a:solidFill>
              </a:rPr>
              <a:t>Dělení podle </a:t>
            </a:r>
            <a:r>
              <a:rPr lang="cs-CZ" b="1" dirty="0">
                <a:solidFill>
                  <a:srgbClr val="FFFF00"/>
                </a:solidFill>
              </a:rPr>
              <a:t>způsobu uplatňování politické moci</a:t>
            </a:r>
          </a:p>
          <a:p>
            <a:pPr marL="339725" indent="-339725">
              <a:buClrTx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sz="2800" dirty="0" smtClean="0">
              <a:solidFill>
                <a:srgbClr val="FFFFFF"/>
              </a:solidFill>
            </a:endParaRPr>
          </a:p>
          <a:p>
            <a:pPr marL="514350" indent="-514350">
              <a:buClrTx/>
              <a:buFontTx/>
              <a:buAutoNum type="alphaUcParenR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b="1" u="sng" dirty="0" smtClean="0">
                <a:solidFill>
                  <a:srgbClr val="92D050"/>
                </a:solidFill>
              </a:rPr>
              <a:t>DEMOKRACIE</a:t>
            </a:r>
            <a:r>
              <a:rPr lang="cs-CZ" sz="2800" dirty="0" smtClean="0">
                <a:solidFill>
                  <a:srgbClr val="FFFFFF"/>
                </a:solidFill>
              </a:rPr>
              <a:t>  – demokratické  systémy</a:t>
            </a:r>
          </a:p>
          <a:p>
            <a:pPr marL="514350" indent="-514350">
              <a:buClr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sz="2800" dirty="0">
              <a:solidFill>
                <a:srgbClr val="FFFFFF"/>
              </a:solidFill>
            </a:endParaRPr>
          </a:p>
          <a:p>
            <a:pPr marL="339725" indent="-339725">
              <a:buClrTx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b="1" dirty="0" smtClean="0">
                <a:solidFill>
                  <a:srgbClr val="FF3333"/>
                </a:solidFill>
              </a:rPr>
              <a:t>B)  </a:t>
            </a:r>
            <a:r>
              <a:rPr lang="cs-CZ" sz="2800" b="1" u="sng" dirty="0" smtClean="0">
                <a:solidFill>
                  <a:srgbClr val="FF3333"/>
                </a:solidFill>
              </a:rPr>
              <a:t>AUTOKRACIE</a:t>
            </a:r>
            <a:r>
              <a:rPr lang="cs-CZ" sz="2800" dirty="0" smtClean="0">
                <a:solidFill>
                  <a:srgbClr val="FFFFFF"/>
                </a:solidFill>
              </a:rPr>
              <a:t>  – autokratické  </a:t>
            </a:r>
            <a:r>
              <a:rPr lang="cs-CZ" sz="2800" dirty="0">
                <a:solidFill>
                  <a:srgbClr val="FFFFFF"/>
                </a:solidFill>
              </a:rPr>
              <a:t>systémy </a:t>
            </a:r>
            <a:r>
              <a:rPr lang="cs-CZ" sz="2800" dirty="0" smtClean="0">
                <a:solidFill>
                  <a:srgbClr val="FFFFFF"/>
                </a:solidFill>
              </a:rPr>
              <a:t>(totalitní </a:t>
            </a:r>
            <a:r>
              <a:rPr lang="cs-CZ" sz="2800" dirty="0">
                <a:solidFill>
                  <a:srgbClr val="FFFFFF"/>
                </a:solidFill>
              </a:rPr>
              <a:t>a </a:t>
            </a:r>
            <a:r>
              <a:rPr lang="cs-CZ" sz="2800" dirty="0" smtClean="0">
                <a:solidFill>
                  <a:srgbClr val="FFFFFF"/>
                </a:solidFill>
              </a:rPr>
              <a:t>diktátorské režimy)</a:t>
            </a:r>
            <a:endParaRPr lang="cs-CZ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2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6802" name="Rectangle 2"/>
          <p:cNvSpPr>
            <a:spLocks noGrp="1" noChangeArrowheads="1"/>
          </p:cNvSpPr>
          <p:nvPr>
            <p:ph type="body"/>
          </p:nvPr>
        </p:nvSpPr>
        <p:spPr>
          <a:xfrm>
            <a:off x="0" y="4221163"/>
            <a:ext cx="9144000" cy="2636837"/>
          </a:xfrm>
          <a:solidFill>
            <a:srgbClr val="FFFFFF"/>
          </a:solidFill>
          <a:ln/>
        </p:spPr>
        <p:txBody>
          <a:bodyPr anchor="t"/>
          <a:lstStyle/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0000FF"/>
                </a:solidFill>
              </a:rPr>
              <a:t>modrá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– plně prezidentské republiky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chemeClr val="bg1"/>
                </a:solidFill>
              </a:rPr>
              <a:t>zelená - prezidentské republiky, prezidentský systém spojený s parlamentem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CCCC00"/>
                </a:solidFill>
              </a:rPr>
              <a:t>žlutá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- prezidentské republiky, </a:t>
            </a:r>
            <a:r>
              <a:rPr lang="cs-CZ" sz="1600" b="1" dirty="0" err="1">
                <a:solidFill>
                  <a:schemeClr val="bg1"/>
                </a:solidFill>
              </a:rPr>
              <a:t>poloprezidentský</a:t>
            </a:r>
            <a:r>
              <a:rPr lang="cs-CZ" sz="1600" b="1" dirty="0">
                <a:solidFill>
                  <a:schemeClr val="bg1"/>
                </a:solidFill>
              </a:rPr>
              <a:t> systém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FF6600"/>
                </a:solidFill>
              </a:rPr>
              <a:t>oranžová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- parlamentní republiky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FF3300"/>
                </a:solidFill>
              </a:rPr>
              <a:t>červená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– parlamentní konstituční monarchie, v nichž panovník nemá osobní výkonnou moc</a:t>
            </a:r>
          </a:p>
          <a:p>
            <a:pPr marL="342900" indent="-341313" algn="l">
              <a:lnSpc>
                <a:spcPct val="80000"/>
              </a:lnSpc>
              <a:spcBef>
                <a:spcPts val="35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 err="1">
                <a:solidFill>
                  <a:srgbClr val="800080"/>
                </a:solidFill>
              </a:rPr>
              <a:t>magenta</a:t>
            </a:r>
            <a:r>
              <a:rPr lang="cs-CZ" sz="1600" b="1" dirty="0">
                <a:solidFill>
                  <a:schemeClr val="bg1"/>
                </a:solidFill>
              </a:rPr>
              <a:t> – konstituční monarchie, panovník má osobní výkonnou moc, </a:t>
            </a:r>
            <a:r>
              <a:rPr lang="cs-CZ" sz="1400" dirty="0">
                <a:solidFill>
                  <a:schemeClr val="bg1"/>
                </a:solidFill>
              </a:rPr>
              <a:t>se slabým parlamentem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CC3399"/>
                </a:solidFill>
              </a:rPr>
              <a:t>purpurová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– absolutní monarchie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663300"/>
                </a:solidFill>
              </a:rPr>
              <a:t>hnědá</a:t>
            </a:r>
            <a:r>
              <a:rPr lang="cs-CZ" sz="1600" b="1" dirty="0">
                <a:solidFill>
                  <a:schemeClr val="bg1"/>
                </a:solidFill>
              </a:rPr>
              <a:t> - republiky, jejichž ústava zaručuje </a:t>
            </a:r>
            <a:r>
              <a:rPr lang="cs-CZ" sz="1600" b="1" dirty="0"/>
              <a:t>právo vlády jen jediné straně</a:t>
            </a:r>
          </a:p>
          <a:p>
            <a:pPr marL="342900" indent="-341313" algn="l">
              <a:lnSpc>
                <a:spcPct val="80000"/>
              </a:lnSpc>
              <a:spcBef>
                <a:spcPts val="4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600" b="1" dirty="0">
                <a:solidFill>
                  <a:srgbClr val="808000"/>
                </a:solidFill>
              </a:rPr>
              <a:t>olivová</a:t>
            </a:r>
            <a:r>
              <a:rPr lang="cs-CZ" sz="1600" b="1" dirty="0"/>
              <a:t> </a:t>
            </a:r>
            <a:r>
              <a:rPr lang="cs-CZ" sz="1600" b="1" dirty="0">
                <a:solidFill>
                  <a:schemeClr val="bg1"/>
                </a:solidFill>
              </a:rPr>
              <a:t>– vojenské diktatury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542" y="620688"/>
            <a:ext cx="9115046" cy="3946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>
            <a:normAutofit fontScale="90000"/>
          </a:bodyPr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6000" b="1" dirty="0">
                <a:solidFill>
                  <a:srgbClr val="FFFF00"/>
                </a:solidFill>
              </a:rPr>
              <a:t>AUTOKRACIE</a:t>
            </a:r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96752"/>
            <a:ext cx="9144000" cy="4929411"/>
          </a:xfrm>
          <a:ln/>
        </p:spPr>
        <p:txBody>
          <a:bodyPr/>
          <a:lstStyle/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>
                <a:solidFill>
                  <a:srgbClr val="FFFFFF"/>
                </a:solidFill>
              </a:rPr>
              <a:t>Moc je vložena do rukou jednotlivce nebo malé skupiny lidí</a:t>
            </a:r>
          </a:p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b="1" dirty="0">
              <a:solidFill>
                <a:srgbClr val="FFFFFF"/>
              </a:solidFill>
            </a:endParaRPr>
          </a:p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u="sng" dirty="0">
                <a:solidFill>
                  <a:srgbClr val="FFC000"/>
                </a:solidFill>
              </a:rPr>
              <a:t>Totalita (totalitarismus</a:t>
            </a:r>
            <a:r>
              <a:rPr lang="cs-CZ" b="1" u="sng" dirty="0" smtClean="0">
                <a:solidFill>
                  <a:srgbClr val="FFC000"/>
                </a:solidFill>
              </a:rPr>
              <a:t>) = totalitní režimy</a:t>
            </a:r>
          </a:p>
          <a:p>
            <a:pPr indent="-341313">
              <a:lnSpc>
                <a:spcPct val="15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prosazování </a:t>
            </a:r>
            <a:r>
              <a:rPr lang="cs-CZ" sz="2000" b="1" dirty="0">
                <a:solidFill>
                  <a:srgbClr val="FFFFFF"/>
                </a:solidFill>
              </a:rPr>
              <a:t>politické ideologie, teror, </a:t>
            </a:r>
            <a:r>
              <a:rPr lang="cs-CZ" sz="2000" b="1" dirty="0" smtClean="0">
                <a:solidFill>
                  <a:srgbClr val="FFFFFF"/>
                </a:solidFill>
              </a:rPr>
              <a:t>brutalita</a:t>
            </a:r>
          </a:p>
          <a:p>
            <a:pPr marL="339725" indent="-339725">
              <a:lnSpc>
                <a:spcPct val="150000"/>
              </a:lnSpc>
              <a:buClr>
                <a:srgbClr val="FFFFFF"/>
              </a:buClr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stát stojí nad občanem</a:t>
            </a:r>
          </a:p>
          <a:p>
            <a:pPr marL="339725" indent="-339725">
              <a:lnSpc>
                <a:spcPct val="150000"/>
              </a:lnSpc>
              <a:buClr>
                <a:srgbClr val="FFFFFF"/>
              </a:buClr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moc soustředěna do rukou úzké skupiny </a:t>
            </a:r>
            <a:r>
              <a:rPr lang="cs-CZ" sz="2000" b="1" dirty="0" smtClean="0">
                <a:solidFill>
                  <a:srgbClr val="FFFFFF"/>
                </a:solidFill>
              </a:rPr>
              <a:t>lidí (jednotlivce), </a:t>
            </a:r>
            <a:r>
              <a:rPr lang="cs-CZ" sz="2000" b="1" dirty="0" smtClean="0">
                <a:solidFill>
                  <a:srgbClr val="FFFFFF"/>
                </a:solidFill>
              </a:rPr>
              <a:t>kteří si přivlastňují právo na rozhodování, řízení a kontrolu nad veškerým děním ve státě</a:t>
            </a:r>
          </a:p>
          <a:p>
            <a:pPr indent="-341313">
              <a:lnSpc>
                <a:spcPct val="8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b="1" dirty="0">
              <a:solidFill>
                <a:srgbClr val="FFFFFF"/>
              </a:solidFill>
            </a:endParaRPr>
          </a:p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b="1" dirty="0">
              <a:solidFill>
                <a:srgbClr val="FFFFFF"/>
              </a:solidFill>
            </a:endParaRPr>
          </a:p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dirty="0">
                <a:solidFill>
                  <a:srgbClr val="FFFFFF"/>
                </a:solidFill>
              </a:rPr>
              <a:t/>
            </a:r>
            <a:br>
              <a:rPr lang="cs-CZ" sz="2000" dirty="0">
                <a:solidFill>
                  <a:srgbClr val="FFFFFF"/>
                </a:solidFill>
              </a:rPr>
            </a:br>
            <a:endParaRPr lang="cs-CZ" sz="2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Grp="1" noChangeArrowheads="1"/>
          </p:cNvSpPr>
          <p:nvPr>
            <p:ph type="body"/>
          </p:nvPr>
        </p:nvSpPr>
        <p:spPr>
          <a:xfrm>
            <a:off x="0" y="1268761"/>
            <a:ext cx="9144000" cy="5347940"/>
          </a:xfrm>
          <a:ln/>
        </p:spPr>
        <p:txBody>
          <a:bodyPr anchor="t"/>
          <a:lstStyle/>
          <a:p>
            <a:pPr marL="341313" indent="-339725" algn="l">
              <a:spcBef>
                <a:spcPts val="800"/>
              </a:spcBef>
              <a:buClrTx/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vláda </a:t>
            </a:r>
            <a:r>
              <a:rPr lang="cs-CZ" sz="2800" dirty="0">
                <a:solidFill>
                  <a:srgbClr val="FFFFFF"/>
                </a:solidFill>
              </a:rPr>
              <a:t>lidu</a:t>
            </a: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občané mohou svobodně vyjadřovat </a:t>
            </a:r>
            <a:r>
              <a:rPr lang="cs-CZ" sz="2800" dirty="0">
                <a:solidFill>
                  <a:srgbClr val="FFFFFF"/>
                </a:solidFill>
              </a:rPr>
              <a:t>své </a:t>
            </a:r>
            <a:r>
              <a:rPr lang="cs-CZ" sz="2800" dirty="0" smtClean="0">
                <a:solidFill>
                  <a:srgbClr val="FFFFFF"/>
                </a:solidFill>
              </a:rPr>
              <a:t>názory </a:t>
            </a: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svobodně volí do  zastupitelstev na různé úrovni </a:t>
            </a:r>
            <a:r>
              <a:rPr lang="cs-CZ" sz="2800" dirty="0" smtClean="0">
                <a:solidFill>
                  <a:srgbClr val="FFFFFF"/>
                </a:solidFill>
              </a:rPr>
              <a:t>(místní</a:t>
            </a:r>
            <a:r>
              <a:rPr lang="cs-CZ" sz="2800" dirty="0" smtClean="0">
                <a:solidFill>
                  <a:srgbClr val="FFFFFF"/>
                </a:solidFill>
              </a:rPr>
              <a:t>, oblastní, </a:t>
            </a:r>
            <a:r>
              <a:rPr lang="cs-CZ" sz="2800" dirty="0" smtClean="0">
                <a:solidFill>
                  <a:srgbClr val="FFFFFF"/>
                </a:solidFill>
              </a:rPr>
              <a:t>celostátní) </a:t>
            </a:r>
            <a:endParaRPr lang="cs-CZ" sz="2800" dirty="0">
              <a:solidFill>
                <a:srgbClr val="FFFFFF"/>
              </a:solidFill>
            </a:endParaRP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povinnost </a:t>
            </a:r>
            <a:r>
              <a:rPr lang="cs-CZ" sz="2800" dirty="0">
                <a:solidFill>
                  <a:srgbClr val="FFFFFF"/>
                </a:solidFill>
              </a:rPr>
              <a:t>každého je dodržování zákonů své </a:t>
            </a:r>
            <a:r>
              <a:rPr lang="cs-CZ" sz="2800" dirty="0" smtClean="0">
                <a:solidFill>
                  <a:srgbClr val="FFFFFF"/>
                </a:solidFill>
              </a:rPr>
              <a:t>země</a:t>
            </a: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 sz="2800" b="1" dirty="0" smtClean="0">
              <a:solidFill>
                <a:srgbClr val="333399"/>
              </a:solidFill>
            </a:endParaRP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 smtClean="0">
                <a:solidFill>
                  <a:srgbClr val="333399"/>
                </a:solidFill>
              </a:rPr>
              <a:t>pluralitní </a:t>
            </a:r>
            <a:r>
              <a:rPr lang="cs-CZ" sz="2800" b="1" dirty="0" smtClean="0">
                <a:solidFill>
                  <a:srgbClr val="333399"/>
                </a:solidFill>
              </a:rPr>
              <a:t>systém –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 smtClean="0">
              <a:solidFill>
                <a:srgbClr val="FF0000"/>
              </a:solidFill>
            </a:endParaRP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existence </a:t>
            </a:r>
            <a:r>
              <a:rPr lang="cs-CZ" sz="2800" dirty="0" smtClean="0">
                <a:solidFill>
                  <a:srgbClr val="FFFFFF"/>
                </a:solidFill>
              </a:rPr>
              <a:t>několika politických </a:t>
            </a:r>
            <a:r>
              <a:rPr lang="cs-CZ" sz="2800" dirty="0" smtClean="0">
                <a:solidFill>
                  <a:srgbClr val="FFFFFF"/>
                </a:solidFill>
              </a:rPr>
              <a:t>stran</a:t>
            </a: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boj </a:t>
            </a:r>
            <a:r>
              <a:rPr lang="cs-CZ" sz="2800" dirty="0" smtClean="0">
                <a:solidFill>
                  <a:srgbClr val="FFFFFF"/>
                </a:solidFill>
              </a:rPr>
              <a:t>o hlasy </a:t>
            </a:r>
            <a:r>
              <a:rPr lang="cs-CZ" sz="2800" dirty="0" smtClean="0">
                <a:solidFill>
                  <a:srgbClr val="FFFFFF"/>
                </a:solidFill>
              </a:rPr>
              <a:t>voličů</a:t>
            </a:r>
          </a:p>
          <a:p>
            <a:pPr marL="341313" indent="-339725" algn="l">
              <a:spcBef>
                <a:spcPts val="800"/>
              </a:spcBef>
              <a:buClr>
                <a:srgbClr val="FFFFFF"/>
              </a:buClr>
              <a:buFont typeface="Arial" pitchFamily="34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strany </a:t>
            </a:r>
            <a:r>
              <a:rPr lang="cs-CZ" sz="2800" dirty="0" smtClean="0">
                <a:solidFill>
                  <a:srgbClr val="FFFFFF"/>
                </a:solidFill>
              </a:rPr>
              <a:t>svůj vlastní program</a:t>
            </a:r>
            <a:endParaRPr lang="cs-CZ" sz="2800" dirty="0">
              <a:solidFill>
                <a:srgbClr val="FFFFFF"/>
              </a:solidFill>
            </a:endParaRPr>
          </a:p>
          <a:p>
            <a:pPr marL="341313" indent="-339725" algn="l">
              <a:spcBef>
                <a:spcPts val="8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 sz="3200" b="1" dirty="0">
              <a:solidFill>
                <a:srgbClr val="FFFFFF"/>
              </a:solidFill>
            </a:endParaRPr>
          </a:p>
          <a:p>
            <a:pPr marL="341313" indent="-339725" algn="l">
              <a:spcBef>
                <a:spcPts val="8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 sz="3200" b="1" dirty="0">
              <a:solidFill>
                <a:srgbClr val="FFFFFF"/>
              </a:solidFill>
            </a:endParaRPr>
          </a:p>
          <a:p>
            <a:pPr marL="341313" indent="-339725" algn="l">
              <a:spcBef>
                <a:spcPts val="8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 sz="3200" b="1" dirty="0">
              <a:solidFill>
                <a:srgbClr val="FFFFFF"/>
              </a:solidFill>
            </a:endParaRPr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 idx="1"/>
          </p:nvPr>
        </p:nvSpPr>
        <p:spPr>
          <a:xfrm>
            <a:off x="457200" y="0"/>
            <a:ext cx="8229600" cy="908720"/>
          </a:xfrm>
          <a:ln/>
        </p:spPr>
        <p:txBody>
          <a:bodyPr anchor="ctr">
            <a:normAutofit fontScale="90000"/>
          </a:bodyPr>
          <a:lstStyle/>
          <a:p>
            <a:pPr marL="0" indent="0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6000" b="1" dirty="0">
                <a:solidFill>
                  <a:srgbClr val="FFFF00"/>
                </a:solidFill>
                <a:cs typeface="Arial Unicode MS" pitchFamily="32" charset="0"/>
              </a:rPr>
              <a:t>DEMOKRACIE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>
            <a:normAutofit fontScale="90000"/>
          </a:bodyPr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6000" b="1" dirty="0">
                <a:solidFill>
                  <a:srgbClr val="FFFF00"/>
                </a:solidFill>
              </a:rPr>
              <a:t>AUTOKRACIE</a:t>
            </a:r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96752"/>
            <a:ext cx="9144000" cy="4929411"/>
          </a:xfrm>
          <a:ln/>
        </p:spPr>
        <p:txBody>
          <a:bodyPr/>
          <a:lstStyle/>
          <a:p>
            <a:pPr indent="-341313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u="sng" dirty="0" smtClean="0">
                <a:solidFill>
                  <a:srgbClr val="FFC000"/>
                </a:solidFill>
              </a:rPr>
              <a:t>Diktatura</a:t>
            </a:r>
            <a:r>
              <a:rPr lang="cs-CZ" b="1" u="sng" dirty="0" smtClean="0">
                <a:solidFill>
                  <a:srgbClr val="009999"/>
                </a:solidFill>
              </a:rPr>
              <a:t> </a:t>
            </a:r>
          </a:p>
          <a:p>
            <a:pPr indent="-341313">
              <a:lnSpc>
                <a:spcPct val="15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vláda </a:t>
            </a:r>
            <a:r>
              <a:rPr lang="cs-CZ" sz="2000" b="1" dirty="0">
                <a:solidFill>
                  <a:srgbClr val="FFFFFF"/>
                </a:solidFill>
              </a:rPr>
              <a:t>vložena do rukou jednoho diktátora </a:t>
            </a:r>
            <a:endParaRPr lang="cs-CZ" sz="2000" b="1" dirty="0" smtClean="0">
              <a:solidFill>
                <a:srgbClr val="FFFFFF"/>
              </a:solidFill>
            </a:endParaRPr>
          </a:p>
          <a:p>
            <a:pPr indent="-341313">
              <a:lnSpc>
                <a:spcPct val="15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není </a:t>
            </a:r>
            <a:r>
              <a:rPr lang="cs-CZ" sz="2000" b="1" dirty="0">
                <a:solidFill>
                  <a:srgbClr val="FFFFFF"/>
                </a:solidFill>
              </a:rPr>
              <a:t>dědičná na rozdíl od absolutní </a:t>
            </a:r>
            <a:r>
              <a:rPr lang="cs-CZ" sz="2000" b="1" dirty="0" smtClean="0">
                <a:solidFill>
                  <a:srgbClr val="FFFFFF"/>
                </a:solidFill>
              </a:rPr>
              <a:t>monarchie</a:t>
            </a:r>
            <a:endParaRPr lang="cs-CZ" sz="2000" b="1" dirty="0">
              <a:solidFill>
                <a:srgbClr val="FFFFFF"/>
              </a:solidFill>
            </a:endParaRPr>
          </a:p>
          <a:p>
            <a:pPr indent="-341313">
              <a:lnSpc>
                <a:spcPct val="15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n</a:t>
            </a:r>
            <a:r>
              <a:rPr lang="cs-CZ" sz="2000" b="1" dirty="0" smtClean="0">
                <a:solidFill>
                  <a:srgbClr val="FFFFFF"/>
                </a:solidFill>
              </a:rPr>
              <a:t>ěkdy </a:t>
            </a:r>
            <a:r>
              <a:rPr lang="cs-CZ" sz="2000" b="1" dirty="0" smtClean="0">
                <a:solidFill>
                  <a:srgbClr val="FFFFFF"/>
                </a:solidFill>
              </a:rPr>
              <a:t>mají podobné znaky </a:t>
            </a:r>
            <a:r>
              <a:rPr lang="cs-CZ" sz="2000" b="1" dirty="0">
                <a:solidFill>
                  <a:srgbClr val="FFFFFF"/>
                </a:solidFill>
              </a:rPr>
              <a:t>jako demokracie (volby, politické strany</a:t>
            </a:r>
            <a:r>
              <a:rPr lang="cs-CZ" sz="2000" b="1" dirty="0" smtClean="0">
                <a:solidFill>
                  <a:srgbClr val="FFFFFF"/>
                </a:solidFill>
              </a:rPr>
              <a:t>,…)</a:t>
            </a:r>
          </a:p>
          <a:p>
            <a:pPr indent="-341313">
              <a:lnSpc>
                <a:spcPct val="150000"/>
              </a:lnSpc>
              <a:spcBef>
                <a:spcPts val="500"/>
              </a:spcBef>
              <a:buClrTx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>
                <a:solidFill>
                  <a:srgbClr val="FFFFFF"/>
                </a:solidFill>
              </a:rPr>
              <a:t>ideologické </a:t>
            </a:r>
            <a:r>
              <a:rPr lang="cs-CZ" sz="2000" b="1" dirty="0">
                <a:solidFill>
                  <a:srgbClr val="FFFFFF"/>
                </a:solidFill>
              </a:rPr>
              <a:t>či náboženské „zdůvodnění“ – komunistické diktatury, islámské </a:t>
            </a:r>
            <a:r>
              <a:rPr lang="cs-CZ" sz="2000" b="1" dirty="0" smtClean="0">
                <a:solidFill>
                  <a:srgbClr val="FFFFFF"/>
                </a:solidFill>
              </a:rPr>
              <a:t>režimy, vojenské </a:t>
            </a:r>
            <a:r>
              <a:rPr lang="cs-CZ" sz="2000" b="1" dirty="0">
                <a:solidFill>
                  <a:srgbClr val="FFFFFF"/>
                </a:solidFill>
              </a:rPr>
              <a:t>diktatury</a:t>
            </a:r>
            <a:r>
              <a:rPr lang="cs-CZ" sz="2000" dirty="0">
                <a:solidFill>
                  <a:srgbClr val="FFFFFF"/>
                </a:solidFill>
              </a:rPr>
              <a:t/>
            </a:r>
            <a:br>
              <a:rPr lang="cs-CZ" sz="2000" dirty="0">
                <a:solidFill>
                  <a:srgbClr val="FFFFFF"/>
                </a:solidFill>
              </a:rPr>
            </a:br>
            <a:endParaRPr lang="cs-CZ" sz="2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68275"/>
            <a:ext cx="8229600" cy="7032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dirty="0"/>
              <a:t>20. století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8136904" cy="5748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190500"/>
            <a:ext cx="9144000" cy="13128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>
                <a:solidFill>
                  <a:srgbClr val="FFFFFF"/>
                </a:solidFill>
              </a:rPr>
              <a:t>PŘEDSTAVITELÉ AUTOKRATICKÉ MOCI – DIKTÁTOŘI 20.STOLETÍ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dirty="0">
                <a:solidFill>
                  <a:srgbClr val="FFFFFF"/>
                </a:solidFill>
              </a:rPr>
              <a:t>ADOLF HITLER</a:t>
            </a:r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5364163" cy="4525963"/>
          </a:xfrm>
          <a:ln/>
        </p:spPr>
        <p:txBody>
          <a:bodyPr/>
          <a:lstStyle/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(20. dubna 1889 – 30. dubna 1945)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Představitel fašistické diktatury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NĚMECKO </a:t>
            </a:r>
          </a:p>
        </p:txBody>
      </p:sp>
      <p:pic>
        <p:nvPicPr>
          <p:cNvPr id="27650" name="Picture 2" descr="http://i.huffpost.com/gen/1483134/thumbs/o-ADOLF-HITLER-570.jpg?1"/>
          <p:cNvPicPr>
            <a:picLocks noChangeAspect="1" noChangeArrowheads="1"/>
          </p:cNvPicPr>
          <p:nvPr/>
        </p:nvPicPr>
        <p:blipFill>
          <a:blip r:embed="rId3" cstate="print"/>
          <a:srcRect b="3208"/>
          <a:stretch>
            <a:fillRect/>
          </a:stretch>
        </p:blipFill>
        <p:spPr bwMode="auto">
          <a:xfrm>
            <a:off x="5436097" y="1487162"/>
            <a:ext cx="3707904" cy="537083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</a:rPr>
              <a:t>JOSIF STALIN</a:t>
            </a: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5364163" cy="4784725"/>
          </a:xfrm>
          <a:ln/>
        </p:spPr>
        <p:txBody>
          <a:bodyPr/>
          <a:lstStyle/>
          <a:p>
            <a:pPr indent="-341313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</a:rPr>
              <a:t>18.12.1878 – 5.3.1953</a:t>
            </a:r>
            <a:r>
              <a:rPr lang="cs-CZ"/>
              <a:t> 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FFFFFF"/>
                </a:solidFill>
              </a:rPr>
              <a:t>Diktátor SSSR (Sovětský svaz)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FFFFFF"/>
                </a:solidFill>
              </a:rPr>
              <a:t>- Nejkrutější diktátor všech dob </a:t>
            </a:r>
          </a:p>
        </p:txBody>
      </p:sp>
      <p:pic>
        <p:nvPicPr>
          <p:cNvPr id="870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9" y="1218951"/>
            <a:ext cx="3779912" cy="563904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7563"/>
            <a:ext cx="2601913" cy="3500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</a:rPr>
              <a:t>MAO CE</a:t>
            </a:r>
            <a:r>
              <a:rPr lang="en-US" b="1">
                <a:solidFill>
                  <a:srgbClr val="FFFFFF"/>
                </a:solidFill>
              </a:rPr>
              <a:t> </a:t>
            </a:r>
            <a:r>
              <a:rPr lang="cs-CZ" b="1">
                <a:solidFill>
                  <a:srgbClr val="FFFFFF"/>
                </a:solidFill>
              </a:rPr>
              <a:t>- TUNG</a:t>
            </a:r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5364163" cy="4525963"/>
          </a:xfrm>
          <a:ln/>
        </p:spPr>
        <p:txBody>
          <a:bodyPr/>
          <a:lstStyle/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FFFFFF"/>
                </a:solidFill>
              </a:rPr>
              <a:t>(</a:t>
            </a:r>
            <a:r>
              <a:rPr lang="en-US" sz="2400">
                <a:solidFill>
                  <a:srgbClr val="FFFFFF"/>
                </a:solidFill>
              </a:rPr>
              <a:t>26.12.1893 </a:t>
            </a:r>
            <a:r>
              <a:rPr lang="cs-CZ" sz="2400">
                <a:solidFill>
                  <a:srgbClr val="FFFFFF"/>
                </a:solidFill>
              </a:rPr>
              <a:t>–</a:t>
            </a:r>
            <a:r>
              <a:rPr lang="en-US" sz="2400">
                <a:solidFill>
                  <a:srgbClr val="FFFFFF"/>
                </a:solidFill>
              </a:rPr>
              <a:t> 9.9. 1976</a:t>
            </a:r>
            <a:r>
              <a:rPr lang="cs-CZ" sz="2400">
                <a:solidFill>
                  <a:srgbClr val="FFFFFF"/>
                </a:solidFill>
              </a:rPr>
              <a:t>)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FFFFFF"/>
                </a:solidFill>
              </a:rPr>
              <a:t>Komunistický diktátor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FFFFFF"/>
                </a:solidFill>
              </a:rPr>
              <a:t>ČÍNA </a:t>
            </a:r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3963" y="1412875"/>
            <a:ext cx="4110037" cy="544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90500"/>
            <a:ext cx="8229600" cy="13128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dirty="0">
                <a:solidFill>
                  <a:srgbClr val="FFFFFF"/>
                </a:solidFill>
              </a:rPr>
              <a:t>BENITO AMILCARE ANDREA MUSSOLINI</a:t>
            </a:r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6443663" cy="2549525"/>
          </a:xfrm>
          <a:ln/>
        </p:spPr>
        <p:txBody>
          <a:bodyPr/>
          <a:lstStyle/>
          <a:p>
            <a:pPr indent="-341313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>
                <a:solidFill>
                  <a:srgbClr val="FFFFFF"/>
                </a:solidFill>
              </a:rPr>
              <a:t>(29.červenec 1883 – 28.duben 1945 (zastřelen)</a:t>
            </a:r>
            <a:r>
              <a:rPr lang="cs-CZ" dirty="0"/>
              <a:t> 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</a:rPr>
              <a:t>Představitel fašistické diktatury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b="1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</a:rPr>
              <a:t>ITÁLIE</a:t>
            </a:r>
          </a:p>
        </p:txBody>
      </p:sp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068638"/>
            <a:ext cx="2325688" cy="3789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602" name="Picture 2" descr="http://upload.wikimedia.org/wikipedia/it/8/8a/Mussolini_mezzobus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699541"/>
            <a:ext cx="3491880" cy="515846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</a:rPr>
              <a:t>FRANCESCO FRANKO</a:t>
            </a: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5364163" cy="4525963"/>
          </a:xfrm>
          <a:ln/>
        </p:spPr>
        <p:txBody>
          <a:bodyPr/>
          <a:lstStyle/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</a:rPr>
              <a:t>(</a:t>
            </a:r>
            <a:r>
              <a:rPr lang="en-US" sz="2400" b="1" dirty="0">
                <a:solidFill>
                  <a:srgbClr val="FFFFFF"/>
                </a:solidFill>
              </a:rPr>
              <a:t>4</a:t>
            </a:r>
            <a:r>
              <a:rPr lang="cs-CZ" sz="2400" b="1" dirty="0">
                <a:solidFill>
                  <a:srgbClr val="FFFFFF"/>
                </a:solidFill>
              </a:rPr>
              <a:t>.</a:t>
            </a:r>
            <a:r>
              <a:rPr lang="en-US" sz="2400" b="1" dirty="0">
                <a:solidFill>
                  <a:srgbClr val="FFFFFF"/>
                </a:solidFill>
              </a:rPr>
              <a:t>12.</a:t>
            </a:r>
            <a:r>
              <a:rPr lang="cs-CZ" sz="2400" b="1" dirty="0">
                <a:solidFill>
                  <a:srgbClr val="FFFFFF"/>
                </a:solidFill>
              </a:rPr>
              <a:t> 18</a:t>
            </a:r>
            <a:r>
              <a:rPr lang="en-US" sz="2400" b="1" dirty="0">
                <a:solidFill>
                  <a:srgbClr val="FFFFFF"/>
                </a:solidFill>
              </a:rPr>
              <a:t>92</a:t>
            </a:r>
            <a:r>
              <a:rPr lang="cs-CZ" sz="2400" b="1" dirty="0">
                <a:solidFill>
                  <a:srgbClr val="FFFFFF"/>
                </a:solidFill>
              </a:rPr>
              <a:t> – </a:t>
            </a:r>
            <a:r>
              <a:rPr lang="en-US" sz="2400" b="1" dirty="0">
                <a:solidFill>
                  <a:srgbClr val="FFFFFF"/>
                </a:solidFill>
              </a:rPr>
              <a:t>2</a:t>
            </a:r>
            <a:r>
              <a:rPr lang="cs-CZ" sz="2400" b="1" dirty="0">
                <a:solidFill>
                  <a:srgbClr val="FFFFFF"/>
                </a:solidFill>
              </a:rPr>
              <a:t>0.</a:t>
            </a:r>
            <a:r>
              <a:rPr lang="en-US" sz="2400" b="1" dirty="0">
                <a:solidFill>
                  <a:srgbClr val="FFFFFF"/>
                </a:solidFill>
              </a:rPr>
              <a:t>11.</a:t>
            </a:r>
            <a:r>
              <a:rPr lang="cs-CZ" sz="2400" b="1" dirty="0">
                <a:solidFill>
                  <a:srgbClr val="FFFFFF"/>
                </a:solidFill>
              </a:rPr>
              <a:t> 19</a:t>
            </a:r>
            <a:r>
              <a:rPr lang="en-US" sz="2400" b="1" dirty="0">
                <a:solidFill>
                  <a:srgbClr val="FFFFFF"/>
                </a:solidFill>
              </a:rPr>
              <a:t>7</a:t>
            </a:r>
            <a:r>
              <a:rPr lang="cs-CZ" sz="2400" b="1" dirty="0">
                <a:solidFill>
                  <a:srgbClr val="FFFFFF"/>
                </a:solidFill>
              </a:rPr>
              <a:t>5)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2400" dirty="0">
              <a:solidFill>
                <a:srgbClr val="FFFFFF"/>
              </a:solidFill>
            </a:endParaRPr>
          </a:p>
          <a:p>
            <a:pPr indent="-341313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2400" b="1" dirty="0" err="1">
                <a:solidFill>
                  <a:srgbClr val="FFFFFF"/>
                </a:solidFill>
              </a:rPr>
              <a:t>Cel</a:t>
            </a:r>
            <a:r>
              <a:rPr lang="cs-CZ" sz="2400" b="1" dirty="0">
                <a:solidFill>
                  <a:srgbClr val="FFFFFF"/>
                </a:solidFill>
              </a:rPr>
              <a:t>é jméno</a:t>
            </a:r>
            <a:r>
              <a:rPr lang="cs-CZ" sz="2400" dirty="0">
                <a:solidFill>
                  <a:srgbClr val="FFFFFF"/>
                </a:solidFill>
              </a:rPr>
              <a:t> : </a:t>
            </a:r>
            <a:r>
              <a:rPr lang="cs-CZ" b="1" dirty="0" err="1">
                <a:solidFill>
                  <a:srgbClr val="00FF00"/>
                </a:solidFill>
              </a:rPr>
              <a:t>Francisco</a:t>
            </a:r>
            <a:r>
              <a:rPr lang="cs-CZ" b="1" dirty="0">
                <a:solidFill>
                  <a:srgbClr val="00FF00"/>
                </a:solidFill>
              </a:rPr>
              <a:t> Paulino </a:t>
            </a:r>
            <a:r>
              <a:rPr lang="cs-CZ" b="1" dirty="0" err="1">
                <a:solidFill>
                  <a:srgbClr val="00FF00"/>
                </a:solidFill>
              </a:rPr>
              <a:t>Hermenegildo</a:t>
            </a:r>
            <a:r>
              <a:rPr lang="cs-CZ" b="1" dirty="0">
                <a:solidFill>
                  <a:srgbClr val="00FF00"/>
                </a:solidFill>
              </a:rPr>
              <a:t> </a:t>
            </a:r>
            <a:r>
              <a:rPr lang="cs-CZ" b="1" dirty="0" err="1">
                <a:solidFill>
                  <a:srgbClr val="00FF00"/>
                </a:solidFill>
              </a:rPr>
              <a:t>Teódulo</a:t>
            </a:r>
            <a:r>
              <a:rPr lang="cs-CZ" b="1" dirty="0">
                <a:solidFill>
                  <a:srgbClr val="00FF00"/>
                </a:solidFill>
              </a:rPr>
              <a:t> </a:t>
            </a:r>
            <a:r>
              <a:rPr lang="cs-CZ" b="1" dirty="0" err="1">
                <a:solidFill>
                  <a:srgbClr val="00FF00"/>
                </a:solidFill>
              </a:rPr>
              <a:t>Franco</a:t>
            </a:r>
            <a:r>
              <a:rPr lang="cs-CZ" b="1" dirty="0">
                <a:solidFill>
                  <a:srgbClr val="00FF00"/>
                </a:solidFill>
              </a:rPr>
              <a:t> y </a:t>
            </a:r>
            <a:r>
              <a:rPr lang="cs-CZ" b="1" dirty="0" err="1">
                <a:solidFill>
                  <a:srgbClr val="00FF00"/>
                </a:solidFill>
              </a:rPr>
              <a:t>Bahamonde</a:t>
            </a:r>
            <a:r>
              <a:rPr lang="cs-CZ" b="1" dirty="0">
                <a:solidFill>
                  <a:srgbClr val="00FF00"/>
                </a:solidFill>
              </a:rPr>
              <a:t> </a:t>
            </a:r>
            <a:r>
              <a:rPr lang="cs-CZ" b="1" dirty="0" err="1">
                <a:solidFill>
                  <a:srgbClr val="00FF00"/>
                </a:solidFill>
              </a:rPr>
              <a:t>Salgado</a:t>
            </a:r>
            <a:r>
              <a:rPr lang="cs-CZ" b="1" dirty="0">
                <a:solidFill>
                  <a:srgbClr val="00FF00"/>
                </a:solidFill>
              </a:rPr>
              <a:t> </a:t>
            </a:r>
            <a:r>
              <a:rPr lang="cs-CZ" b="1" dirty="0" err="1">
                <a:solidFill>
                  <a:srgbClr val="00FF00"/>
                </a:solidFill>
              </a:rPr>
              <a:t>Pardo</a:t>
            </a:r>
            <a:r>
              <a:rPr lang="cs-CZ" b="1" dirty="0">
                <a:solidFill>
                  <a:srgbClr val="00FF00"/>
                </a:solidFill>
              </a:rPr>
              <a:t> de </a:t>
            </a:r>
            <a:r>
              <a:rPr lang="cs-CZ" b="1" dirty="0" err="1">
                <a:solidFill>
                  <a:srgbClr val="00FF00"/>
                </a:solidFill>
              </a:rPr>
              <a:t>Andrade</a:t>
            </a:r>
            <a:r>
              <a:rPr lang="cs-CZ" dirty="0"/>
              <a:t> 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</a:rPr>
              <a:t>Představitel vojenské diktatury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b="1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</a:rPr>
              <a:t>ŠPANĚLSKO </a:t>
            </a:r>
          </a:p>
        </p:txBody>
      </p:sp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950" y="1484313"/>
            <a:ext cx="3956050" cy="5373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</a:rPr>
              <a:t>MUAMMAR KADDÁFÍ</a:t>
            </a:r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5364163" cy="2692400"/>
          </a:xfrm>
          <a:ln/>
        </p:spPr>
        <p:txBody>
          <a:bodyPr/>
          <a:lstStyle/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(</a:t>
            </a:r>
            <a:r>
              <a:rPr lang="cs-CZ" sz="2400" dirty="0">
                <a:solidFill>
                  <a:srgbClr val="FFFFFF"/>
                </a:solidFill>
                <a:latin typeface="Wingdings" charset="2"/>
              </a:rPr>
              <a:t></a:t>
            </a:r>
            <a:r>
              <a:rPr lang="cs-CZ" sz="2400" dirty="0">
                <a:solidFill>
                  <a:srgbClr val="FFFFFF"/>
                </a:solidFill>
              </a:rPr>
              <a:t>19.6. </a:t>
            </a:r>
            <a:r>
              <a:rPr lang="cs-CZ" sz="2400" dirty="0" smtClean="0">
                <a:solidFill>
                  <a:srgbClr val="FFFFFF"/>
                </a:solidFill>
              </a:rPr>
              <a:t>1942 – zastřelen 20.)</a:t>
            </a: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Představitel vojenské diktatury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FFFFFF"/>
              </a:solidFill>
            </a:endParaRP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LYBIE </a:t>
            </a:r>
          </a:p>
        </p:txBody>
      </p:sp>
      <p:pic>
        <p:nvPicPr>
          <p:cNvPr id="890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3525" y="1143000"/>
            <a:ext cx="3800475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90500"/>
            <a:ext cx="8229600" cy="13128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>
                <a:solidFill>
                  <a:srgbClr val="FFFFFF"/>
                </a:solidFill>
              </a:rPr>
              <a:t>FIDEL ALEJANDRO CASTRO RUIZ</a:t>
            </a:r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6012160" cy="2620963"/>
          </a:xfrm>
          <a:ln/>
        </p:spPr>
        <p:txBody>
          <a:bodyPr/>
          <a:lstStyle/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(</a:t>
            </a:r>
            <a:r>
              <a:rPr lang="cs-CZ" sz="2400" dirty="0">
                <a:solidFill>
                  <a:srgbClr val="FFFFFF"/>
                </a:solidFill>
                <a:latin typeface="Wingdings" charset="2"/>
              </a:rPr>
              <a:t></a:t>
            </a:r>
            <a:r>
              <a:rPr lang="cs-CZ" sz="2400" dirty="0">
                <a:solidFill>
                  <a:srgbClr val="FFFFFF"/>
                </a:solidFill>
              </a:rPr>
              <a:t>13.8.1926)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Představitel </a:t>
            </a:r>
            <a:r>
              <a:rPr lang="cs-CZ" sz="2400" dirty="0" smtClean="0">
                <a:solidFill>
                  <a:srgbClr val="FFFFFF"/>
                </a:solidFill>
              </a:rPr>
              <a:t>vojensko</a:t>
            </a:r>
            <a:r>
              <a:rPr lang="cs-CZ" sz="2400" dirty="0">
                <a:solidFill>
                  <a:srgbClr val="FFFFFF"/>
                </a:solidFill>
              </a:rPr>
              <a:t>-</a:t>
            </a:r>
            <a:r>
              <a:rPr lang="cs-CZ" sz="2400" dirty="0" smtClean="0">
                <a:solidFill>
                  <a:srgbClr val="FFFFFF"/>
                </a:solidFill>
              </a:rPr>
              <a:t>komunistické </a:t>
            </a:r>
            <a:r>
              <a:rPr lang="cs-CZ" sz="2400" dirty="0">
                <a:solidFill>
                  <a:srgbClr val="FFFFFF"/>
                </a:solidFill>
              </a:rPr>
              <a:t>diktatury</a:t>
            </a:r>
          </a:p>
          <a:p>
            <a:pPr indent="-341313">
              <a:spcBef>
                <a:spcPts val="6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KUBA</a:t>
            </a:r>
          </a:p>
        </p:txBody>
      </p:sp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4388" y="1916113"/>
            <a:ext cx="3249612" cy="4941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4162425"/>
            <a:ext cx="3543300" cy="2695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60800"/>
            <a:ext cx="2890838" cy="299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252413" y="6491288"/>
            <a:ext cx="22510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rgbClr val="FFFFFF"/>
                </a:solidFill>
                <a:cs typeface="Arial" charset="0"/>
              </a:rPr>
              <a:t>S CHE GUEVAROU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"/>
            <a:ext cx="8229600" cy="1340768"/>
          </a:xfrm>
          <a:ln/>
        </p:spPr>
        <p:txBody>
          <a:bodyPr anchor="t">
            <a:normAutofit/>
          </a:bodyPr>
          <a:lstStyle/>
          <a:p>
            <a:pPr marL="342900" indent="-341313" algn="l">
              <a:spcBef>
                <a:spcPts val="8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>
                <a:solidFill>
                  <a:srgbClr val="FFFFFF"/>
                </a:solidFill>
              </a:rPr>
              <a:t>Asie - KLDR</a:t>
            </a:r>
            <a:endParaRPr lang="cs-CZ" dirty="0">
              <a:solidFill>
                <a:srgbClr val="FFFFFF"/>
              </a:solidFill>
            </a:endParaRP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837293"/>
            <a:ext cx="9144000" cy="21544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 b="1" dirty="0">
              <a:solidFill>
                <a:srgbClr val="FFFFFF"/>
              </a:solidFill>
              <a:ea typeface="Lucida Sans Unicode" charset="0"/>
              <a:cs typeface="Lucida Sans Unicode" charset="0"/>
            </a:endParaRPr>
          </a:p>
          <a:p>
            <a:pPr algn="ctr" fontAlgn="base"/>
            <a:r>
              <a:rPr lang="cs-CZ" sz="2800" dirty="0" smtClean="0"/>
              <a:t>Dynastie diktátorů: </a:t>
            </a:r>
            <a:endParaRPr lang="cs-CZ" sz="2800" dirty="0" smtClean="0"/>
          </a:p>
          <a:p>
            <a:pPr fontAlgn="base"/>
            <a:endParaRPr lang="cs-CZ" sz="2800" dirty="0" smtClean="0"/>
          </a:p>
          <a:p>
            <a:pPr fontAlgn="base"/>
            <a:r>
              <a:rPr lang="cs-CZ" sz="2800" dirty="0" smtClean="0"/>
              <a:t>        </a:t>
            </a:r>
            <a:r>
              <a:rPr lang="cs-CZ" sz="2800" dirty="0" err="1" smtClean="0"/>
              <a:t>Kim</a:t>
            </a:r>
            <a:r>
              <a:rPr lang="cs-CZ" sz="2800" dirty="0" smtClean="0"/>
              <a:t> Ir-sen                   </a:t>
            </a:r>
            <a:r>
              <a:rPr lang="cs-CZ" sz="2800" dirty="0" err="1" smtClean="0"/>
              <a:t>Kim</a:t>
            </a:r>
            <a:r>
              <a:rPr lang="cs-CZ" sz="2800" dirty="0" smtClean="0"/>
              <a:t> </a:t>
            </a:r>
            <a:r>
              <a:rPr lang="cs-CZ" sz="2800" dirty="0" err="1" smtClean="0"/>
              <a:t>Čong</a:t>
            </a:r>
            <a:r>
              <a:rPr lang="cs-CZ" sz="2800" dirty="0" smtClean="0"/>
              <a:t>-</a:t>
            </a:r>
            <a:r>
              <a:rPr lang="cs-CZ" sz="2800" dirty="0" err="1" smtClean="0"/>
              <a:t>il</a:t>
            </a:r>
            <a:r>
              <a:rPr lang="cs-CZ" sz="2800" dirty="0" smtClean="0"/>
              <a:t>                 </a:t>
            </a:r>
            <a:r>
              <a:rPr lang="cs-CZ" sz="2800" dirty="0" err="1" smtClean="0"/>
              <a:t>Kim</a:t>
            </a:r>
            <a:r>
              <a:rPr lang="cs-CZ" sz="2800" dirty="0" smtClean="0"/>
              <a:t> </a:t>
            </a:r>
            <a:r>
              <a:rPr lang="cs-CZ" sz="2800" dirty="0" err="1" smtClean="0"/>
              <a:t>Čong</a:t>
            </a:r>
            <a:r>
              <a:rPr lang="cs-CZ" sz="2800" dirty="0" smtClean="0"/>
              <a:t>-</a:t>
            </a:r>
            <a:r>
              <a:rPr lang="cs-CZ" sz="2800" dirty="0" err="1" smtClean="0"/>
              <a:t>un</a:t>
            </a:r>
            <a:r>
              <a:rPr lang="cs-CZ" sz="2800" dirty="0" smtClean="0"/>
              <a:t> </a:t>
            </a:r>
            <a:endParaRPr lang="cs-CZ" sz="2800" dirty="0" smtClean="0"/>
          </a:p>
          <a:p>
            <a:pPr algn="ctr" eaLnBrk="0" hangingPunct="0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 dirty="0">
              <a:solidFill>
                <a:srgbClr val="FFFFFF"/>
              </a:solidFill>
              <a:ea typeface="Lucida Sans Unicode" charset="0"/>
              <a:cs typeface="Lucida Sans Unicode" charset="0"/>
            </a:endParaRPr>
          </a:p>
        </p:txBody>
      </p:sp>
      <p:pic>
        <p:nvPicPr>
          <p:cNvPr id="13314" name="Picture 2" descr="http://www.socsol.cz/wp-content/uploads/2012/03/ki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4" y="2564904"/>
            <a:ext cx="9162094" cy="429309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/>
              <a:t>SADDAM HUSAJN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6816" y="1052737"/>
            <a:ext cx="8805664" cy="1440160"/>
          </a:xfrm>
        </p:spPr>
        <p:txBody>
          <a:bodyPr/>
          <a:lstStyle/>
          <a:p>
            <a:r>
              <a:rPr lang="cs-CZ" dirty="0" smtClean="0">
                <a:solidFill>
                  <a:srgbClr val="FFFFFF"/>
                </a:solidFill>
              </a:rPr>
              <a:t>(</a:t>
            </a:r>
            <a:r>
              <a:rPr lang="cs-CZ" dirty="0" smtClean="0">
                <a:solidFill>
                  <a:srgbClr val="FFFFFF"/>
                </a:solidFill>
                <a:latin typeface="Wingdings" charset="2"/>
              </a:rPr>
              <a:t></a:t>
            </a:r>
            <a:r>
              <a:rPr lang="cs-CZ" dirty="0" smtClean="0">
                <a:solidFill>
                  <a:srgbClr val="FFFFFF"/>
                </a:solidFill>
              </a:rPr>
              <a:t>28.4.1937 – popraven oběšením 30.12.2006)</a:t>
            </a:r>
            <a:endParaRPr lang="cs-CZ" dirty="0" smtClean="0">
              <a:solidFill>
                <a:srgbClr val="FFFFFF"/>
              </a:solidFill>
            </a:endParaRPr>
          </a:p>
          <a:p>
            <a:r>
              <a:rPr lang="cs-CZ" dirty="0" smtClean="0"/>
              <a:t>prezident a diktátor - Irák</a:t>
            </a:r>
            <a:endParaRPr lang="cs-CZ" dirty="0"/>
          </a:p>
        </p:txBody>
      </p:sp>
      <p:pic>
        <p:nvPicPr>
          <p:cNvPr id="59394" name="Picture 2" descr="File:Iraq, Saddam Hussein (22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71750"/>
            <a:ext cx="3314700" cy="4286250"/>
          </a:xfrm>
          <a:prstGeom prst="rect">
            <a:avLst/>
          </a:prstGeom>
          <a:noFill/>
        </p:spPr>
      </p:pic>
      <p:pic>
        <p:nvPicPr>
          <p:cNvPr id="59396" name="Picture 4" descr="File:Saddam Hussein at trial, July 2004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387175"/>
            <a:ext cx="2910888" cy="447082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95936" y="5589240"/>
            <a:ext cx="2165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Během procesu 2004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073427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3"/>
              </a:rPr>
              <a:t>http://imageproxy.jxs.cz/~nd04/jxs/cz~/</a:t>
            </a:r>
            <a:r>
              <a:rPr lang="cs-CZ" sz="1400" dirty="0" smtClean="0">
                <a:hlinkClick r:id="rId3"/>
              </a:rPr>
              <a:t>949/888/28b61b2b79_69207763_o2.png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i.</a:t>
            </a:r>
            <a:r>
              <a:rPr lang="cs-CZ" sz="1400" dirty="0" err="1" smtClean="0">
                <a:hlinkClick r:id="rId4"/>
              </a:rPr>
              <a:t>huffpost.com</a:t>
            </a:r>
            <a:r>
              <a:rPr lang="cs-CZ" sz="1400" dirty="0" smtClean="0">
                <a:hlinkClick r:id="rId4"/>
              </a:rPr>
              <a:t>/gen/1483134/</a:t>
            </a:r>
            <a:r>
              <a:rPr lang="cs-CZ" sz="1400" dirty="0" err="1" smtClean="0">
                <a:hlinkClick r:id="rId4"/>
              </a:rPr>
              <a:t>thumbs</a:t>
            </a:r>
            <a:r>
              <a:rPr lang="cs-CZ" sz="1400" dirty="0" smtClean="0">
                <a:hlinkClick r:id="rId4"/>
              </a:rPr>
              <a:t>/o-ADOLF-HITLER-570.jpg?1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upload.wikimedia.org/wikipedia/it/8/8a/Mussolini_mezzobusto.jpg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https://</a:t>
            </a:r>
            <a:r>
              <a:rPr lang="cs-CZ" sz="1400" dirty="0" smtClean="0">
                <a:hlinkClick r:id="rId6"/>
              </a:rPr>
              <a:t>encrypted-tbn0.gstatic.com/images?q=tbn:ANd9GcREj6wXXgN87mfBxRIBSp0rO5DDOB-Nai_yrC9MdZ8diQ9vupqC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upload.wikimedia.org/wikipedia/commons/thumb/6/6e/Stalin_1902.jpg/446px-Stalin_1902.jpg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</a:t>
            </a:r>
            <a:r>
              <a:rPr lang="cs-CZ" sz="1400" dirty="0" err="1" smtClean="0">
                <a:hlinkClick r:id="rId8"/>
              </a:rPr>
              <a:t>truthdig.com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eartothegrounduploads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tea</a:t>
            </a:r>
            <a:r>
              <a:rPr lang="cs-CZ" sz="1400" dirty="0" smtClean="0">
                <a:hlinkClick r:id="rId8"/>
              </a:rPr>
              <a:t>_party_</a:t>
            </a:r>
            <a:r>
              <a:rPr lang="cs-CZ" sz="1400" dirty="0" err="1" smtClean="0">
                <a:hlinkClick r:id="rId8"/>
              </a:rPr>
              <a:t>Joseph</a:t>
            </a:r>
            <a:r>
              <a:rPr lang="cs-CZ" sz="1400" dirty="0" smtClean="0">
                <a:hlinkClick r:id="rId8"/>
              </a:rPr>
              <a:t>_Stalin_</a:t>
            </a:r>
            <a:r>
              <a:rPr lang="cs-CZ" sz="1400" dirty="0" err="1" smtClean="0">
                <a:hlinkClick r:id="rId8"/>
              </a:rPr>
              <a:t>Colour</a:t>
            </a:r>
            <a:r>
              <a:rPr lang="cs-CZ" sz="1400" dirty="0" smtClean="0">
                <a:hlinkClick r:id="rId8"/>
              </a:rPr>
              <a:t>-270.jpg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images.wikia.com/deadliestfiction/images/archive/7/7d/20130622155155!Franco_cabr%C3%B3nazo.jpg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upload.wikimedia.org/wikipedia/commons/thumb/3/36/Muammar_al-Gaddafi_at_the_AU_summit.jpg/399px-Muammar_al-Gaddafi_at_the_AU_summit.jpg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upload.wikimedia.org/wikipedia/commons/thumb/e/e8/Mao_Zedong_portrait.jpg/225px-Mao_Zedong_portrait.jpg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upload.wikimedia.org/wikipedia/commons/4/4d/Fidel_Castro.jpg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www.</a:t>
            </a:r>
            <a:r>
              <a:rPr lang="cs-CZ" sz="1400" dirty="0" err="1" smtClean="0">
                <a:hlinkClick r:id="rId13"/>
              </a:rPr>
              <a:t>whale.to</a:t>
            </a:r>
            <a:r>
              <a:rPr lang="cs-CZ" sz="1400" dirty="0" smtClean="0">
                <a:hlinkClick r:id="rId13"/>
              </a:rPr>
              <a:t>/c/</a:t>
            </a:r>
            <a:r>
              <a:rPr lang="cs-CZ" sz="1400" dirty="0" err="1" smtClean="0">
                <a:hlinkClick r:id="rId13"/>
              </a:rPr>
              <a:t>fidel</a:t>
            </a:r>
            <a:r>
              <a:rPr lang="cs-CZ" sz="1400" dirty="0" smtClean="0">
                <a:hlinkClick r:id="rId13"/>
              </a:rPr>
              <a:t>_4.gif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https://</a:t>
            </a:r>
            <a:r>
              <a:rPr lang="cs-CZ" sz="1400" dirty="0" smtClean="0">
                <a:hlinkClick r:id="rId14"/>
              </a:rPr>
              <a:t>encrypted-tbn1.gstatic.com/images?q=tbn:ANd9GcSct5XJ3j08KujGOJ2aGLiFdF9Qmyg5MbYJ60CB2wT14QnK4Ei7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www.</a:t>
            </a:r>
            <a:r>
              <a:rPr lang="cs-CZ" sz="1400" dirty="0" err="1" smtClean="0">
                <a:hlinkClick r:id="rId15"/>
              </a:rPr>
              <a:t>socsol.cz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wp</a:t>
            </a:r>
            <a:r>
              <a:rPr lang="cs-CZ" sz="1400" dirty="0" smtClean="0">
                <a:hlinkClick r:id="rId15"/>
              </a:rPr>
              <a:t>-</a:t>
            </a:r>
            <a:r>
              <a:rPr lang="cs-CZ" sz="1400" dirty="0" err="1" smtClean="0">
                <a:hlinkClick r:id="rId15"/>
              </a:rPr>
              <a:t>content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uploads</a:t>
            </a:r>
            <a:r>
              <a:rPr lang="cs-CZ" sz="1400" dirty="0" smtClean="0">
                <a:hlinkClick r:id="rId15"/>
              </a:rPr>
              <a:t>/2012/03/</a:t>
            </a:r>
            <a:r>
              <a:rPr lang="cs-CZ" sz="1400" dirty="0" err="1" smtClean="0">
                <a:hlinkClick r:id="rId15"/>
              </a:rPr>
              <a:t>kim.jpg</a:t>
            </a:r>
            <a:endParaRPr lang="cs-CZ" sz="1400" dirty="0" smtClean="0"/>
          </a:p>
          <a:p>
            <a:r>
              <a:rPr lang="cs-CZ" sz="1400" dirty="0" smtClean="0">
                <a:hlinkClick r:id="rId16"/>
              </a:rPr>
              <a:t>http://upload.wikimedia.org/wikipedia/commons/f/f1/Iraq%2C_Saddam_Hussein_%</a:t>
            </a:r>
            <a:r>
              <a:rPr lang="cs-CZ" sz="1400" dirty="0" smtClean="0">
                <a:hlinkClick r:id="rId16"/>
              </a:rPr>
              <a:t>28222%29.jpg</a:t>
            </a:r>
            <a:endParaRPr lang="cs-CZ" sz="1400" dirty="0" smtClean="0"/>
          </a:p>
          <a:p>
            <a:r>
              <a:rPr lang="cs-CZ" sz="1400" dirty="0" smtClean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upload.wikimedia.org/wikipedia/commons/thumb/f/fe/Saddam_Hussein_at_trial%2C_July_2004.JPEG/390px-Saddam_Hussein_at_trial%2C_July_2004.JPEG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521</Words>
  <Application>Microsoft Office PowerPoint</Application>
  <PresentationFormat>Předvádění na obrazovce (4:3)</PresentationFormat>
  <Paragraphs>134</Paragraphs>
  <Slides>20</Slides>
  <Notes>20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POLITICKÝ ZEMĚPIS</vt:lpstr>
      <vt:lpstr>Formy vlády</vt:lpstr>
      <vt:lpstr>Snímek 4</vt:lpstr>
      <vt:lpstr>Snímek 5</vt:lpstr>
      <vt:lpstr>AUTOKRACIE</vt:lpstr>
      <vt:lpstr>DEMOKRACIE</vt:lpstr>
      <vt:lpstr>AUTOKRACIE</vt:lpstr>
      <vt:lpstr>20. století</vt:lpstr>
      <vt:lpstr>PŘEDSTAVITELÉ AUTOKRATICKÉ MOCI – DIKTÁTOŘI 20.STOLETÍ</vt:lpstr>
      <vt:lpstr>ADOLF HITLER</vt:lpstr>
      <vt:lpstr>JOSIF STALIN</vt:lpstr>
      <vt:lpstr>MAO CE - TUNG</vt:lpstr>
      <vt:lpstr>BENITO AMILCARE ANDREA MUSSOLINI</vt:lpstr>
      <vt:lpstr>FRANCESCO FRANKO</vt:lpstr>
      <vt:lpstr>MUAMMAR KADDÁFÍ</vt:lpstr>
      <vt:lpstr>FIDEL ALEJANDRO CASTRO RUIZ</vt:lpstr>
      <vt:lpstr>Snímek 18</vt:lpstr>
      <vt:lpstr>SADDAM HUSAJN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Tomáš Starove</cp:lastModifiedBy>
  <cp:revision>45</cp:revision>
  <dcterms:created xsi:type="dcterms:W3CDTF">2014-03-26T20:12:16Z</dcterms:created>
  <dcterms:modified xsi:type="dcterms:W3CDTF">2014-04-03T22:08:12Z</dcterms:modified>
</cp:coreProperties>
</file>