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60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73" autoAdjust="0"/>
    <p:restoredTop sz="94660"/>
  </p:normalViewPr>
  <p:slideViewPr>
    <p:cSldViewPr>
      <p:cViewPr varScale="1">
        <p:scale>
          <a:sx n="103" d="100"/>
          <a:sy n="103" d="100"/>
        </p:scale>
        <p:origin x="-1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A6372C6-ACF8-4F56-8201-DB4B55CAD71A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F451616-830E-4E2C-BD36-4A76E9E28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AmLS6cPidc" TargetMode="External"/><Relationship Id="rId2" Type="http://schemas.openxmlformats.org/officeDocument/2006/relationships/hyperlink" Target="http://www.youtube.com/watch?v=CDC8HWQpA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www.youtube.com/watch?v=GAh2xIhj4W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kLR5GfbObpk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Mistr a Markétka, M. Gorkij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292815273"/>
              </p:ext>
            </p:extLst>
          </p:nvPr>
        </p:nvGraphicFramePr>
        <p:xfrm>
          <a:off x="1331640" y="1556792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VY_32_INOVACE_2B_19_Mistr a Markétka, M. Gorkij</a:t>
                      </a:r>
                      <a:endParaRPr lang="cs-CZ" sz="1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: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</a:t>
                      </a:r>
                      <a:r>
                        <a:rPr lang="cs-CZ" sz="140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duben</a:t>
                      </a:r>
                      <a:r>
                        <a:rPr lang="cs-CZ" sz="18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2014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k výuce o magickém realismu na příkladu díla Mistr a Markétka od M. </a:t>
            </a:r>
            <a:r>
              <a:rPr lang="cs-CZ" dirty="0" err="1" smtClean="0"/>
              <a:t>Bulgakova</a:t>
            </a:r>
            <a:r>
              <a:rPr lang="cs-CZ" dirty="0" smtClean="0"/>
              <a:t> a dále se zaměřuje na Maxima Gorkého a jeho román matka</a:t>
            </a:r>
          </a:p>
          <a:p>
            <a:r>
              <a:rPr lang="cs-CZ" dirty="0" smtClean="0"/>
              <a:t>Materiál navazuje na předchozí výuku o M. </a:t>
            </a:r>
            <a:r>
              <a:rPr lang="cs-CZ" dirty="0" err="1" smtClean="0"/>
              <a:t>Bulgakovovi</a:t>
            </a:r>
            <a:r>
              <a:rPr lang="cs-CZ" dirty="0" smtClean="0"/>
              <a:t> a ruské literatuře</a:t>
            </a:r>
          </a:p>
          <a:p>
            <a:r>
              <a:rPr lang="cs-CZ" dirty="0" smtClean="0"/>
              <a:t>V prezentaci se pracuje s textem, k odkrytí správných odpovědí jsou použity animace</a:t>
            </a:r>
          </a:p>
          <a:p>
            <a:r>
              <a:rPr lang="cs-CZ" dirty="0" smtClean="0"/>
              <a:t>Materiál je doplněn o audio a video ukázky formou hypertextových odkazů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Magický 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4032448" cy="50055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Umělecký směr</a:t>
            </a:r>
          </a:p>
          <a:p>
            <a:r>
              <a:rPr lang="cs-CZ" dirty="0" smtClean="0"/>
              <a:t>Typický pro Rusko a J. Ameriku</a:t>
            </a:r>
          </a:p>
          <a:p>
            <a:r>
              <a:rPr lang="cs-CZ" dirty="0" smtClean="0"/>
              <a:t>Představitelé: M. </a:t>
            </a:r>
            <a:r>
              <a:rPr lang="cs-CZ" dirty="0" err="1" smtClean="0"/>
              <a:t>Bulgakov</a:t>
            </a:r>
            <a:r>
              <a:rPr lang="cs-CZ" dirty="0" smtClean="0"/>
              <a:t>, G.G. </a:t>
            </a:r>
            <a:r>
              <a:rPr lang="cs-CZ" dirty="0" err="1" smtClean="0"/>
              <a:t>Márquez</a:t>
            </a:r>
            <a:endParaRPr lang="cs-CZ" dirty="0" smtClean="0"/>
          </a:p>
          <a:p>
            <a:r>
              <a:rPr lang="cs-CZ" dirty="0" smtClean="0"/>
              <a:t>Prolínání reálné skutečnosti s magickými prvky (sny, halucinace, mýty, iluze)</a:t>
            </a:r>
            <a:endParaRPr lang="cs-CZ" dirty="0"/>
          </a:p>
        </p:txBody>
      </p:sp>
      <p:pic>
        <p:nvPicPr>
          <p:cNvPr id="4" name="Obrázek 3" descr="449px-Adam_and_Eva_painting_by_Georgi_Kostadinov_Gek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484784"/>
            <a:ext cx="3379958" cy="45091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04248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56792"/>
            <a:ext cx="7498080" cy="48965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Obsahuje magické a </a:t>
            </a:r>
            <a:r>
              <a:rPr lang="cs-CZ" dirty="0" err="1" smtClean="0"/>
              <a:t>mýtické</a:t>
            </a:r>
            <a:r>
              <a:rPr lang="cs-CZ" dirty="0" smtClean="0"/>
              <a:t> prvky (vliv folklóru)</a:t>
            </a:r>
          </a:p>
          <a:p>
            <a:r>
              <a:rPr lang="cs-CZ" dirty="0" smtClean="0"/>
              <a:t>Tyto prvky působí přirozeně, nejsou vysvětleny</a:t>
            </a:r>
          </a:p>
          <a:p>
            <a:r>
              <a:rPr lang="cs-CZ" dirty="0" smtClean="0"/>
              <a:t>Aktéři je přijímají jako něco samozřejmého</a:t>
            </a:r>
          </a:p>
          <a:p>
            <a:r>
              <a:rPr lang="cs-CZ" dirty="0" smtClean="0"/>
              <a:t>Detailní smyslové vjemy</a:t>
            </a:r>
          </a:p>
          <a:p>
            <a:r>
              <a:rPr lang="cs-CZ" dirty="0" smtClean="0"/>
              <a:t>Různé úhly pohledu</a:t>
            </a:r>
          </a:p>
          <a:p>
            <a:r>
              <a:rPr lang="cs-CZ" dirty="0" smtClean="0"/>
              <a:t>Spojen s protestem proti totalitě (Rusko) nebo kolonizaci (J. Amerika)</a:t>
            </a:r>
          </a:p>
          <a:p>
            <a:r>
              <a:rPr lang="cs-CZ" dirty="0" smtClean="0"/>
              <a:t>Prolínání časových rovin</a:t>
            </a:r>
            <a:endParaRPr lang="cs-CZ" dirty="0"/>
          </a:p>
        </p:txBody>
      </p:sp>
      <p:pic>
        <p:nvPicPr>
          <p:cNvPr id="4" name="Obrázek 3" descr="800px-Автограф_Михаила_Булгакова_193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116632"/>
            <a:ext cx="2952328" cy="139128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88024" y="6926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M. </a:t>
            </a:r>
            <a:r>
              <a:rPr lang="cs-CZ" dirty="0" err="1" smtClean="0"/>
              <a:t>Bulgakov</a:t>
            </a:r>
            <a:r>
              <a:rPr lang="cs-CZ" dirty="0" smtClean="0"/>
              <a:t> – Mistr a Markétka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6120680" cy="51495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Román</a:t>
            </a:r>
          </a:p>
          <a:p>
            <a:r>
              <a:rPr lang="cs-CZ" dirty="0" smtClean="0"/>
              <a:t>Vznikal 12 let, </a:t>
            </a:r>
            <a:r>
              <a:rPr lang="cs-CZ" dirty="0" err="1" smtClean="0"/>
              <a:t>Bulgakov</a:t>
            </a:r>
            <a:r>
              <a:rPr lang="cs-CZ" dirty="0" smtClean="0"/>
              <a:t> jej dodiktoval těsně před smrtí</a:t>
            </a:r>
          </a:p>
          <a:p>
            <a:r>
              <a:rPr lang="cs-CZ" dirty="0" smtClean="0"/>
              <a:t>Několik dějových linií, které se prolínají:</a:t>
            </a:r>
          </a:p>
          <a:p>
            <a:pPr lvl="1"/>
            <a:r>
              <a:rPr lang="cs-CZ" dirty="0" smtClean="0"/>
              <a:t>Milostný příběh Mistra (zneuznaný spisovatel, kritika mu strhala knihu o Pilátu Pontském) a Markétky</a:t>
            </a:r>
          </a:p>
          <a:p>
            <a:pPr lvl="1"/>
            <a:r>
              <a:rPr lang="cs-CZ" dirty="0" err="1" smtClean="0"/>
              <a:t>Wolland</a:t>
            </a:r>
            <a:r>
              <a:rPr lang="cs-CZ" dirty="0" smtClean="0"/>
              <a:t> (personifikace ďábla) a jeho přisluhovači se vydávají do Moskvy uspořádat ples)</a:t>
            </a:r>
          </a:p>
          <a:p>
            <a:pPr lvl="1"/>
            <a:r>
              <a:rPr lang="cs-CZ" dirty="0" smtClean="0"/>
              <a:t>Kniha o Pilátovi, z níž jsou v románu pasáže (román v románu)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1484784"/>
            <a:ext cx="1944216" cy="470898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i="1" dirty="0" smtClean="0"/>
              <a:t>„Co by dělalo dobro, kdyby zlo neexistovalo a jak by to na zemi vypadalo, kdyby zmizely stíny? Každý člověk i věc má přece svůj stín. Člověk nemůže vyplenit celou zeměkouli a vymýtit z ní vše jen proto, že neuznává světlo bez stínu.“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88640"/>
            <a:ext cx="749808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M. </a:t>
            </a:r>
            <a:r>
              <a:rPr lang="cs-CZ" dirty="0" err="1" smtClean="0"/>
              <a:t>Bulgakov</a:t>
            </a:r>
            <a:r>
              <a:rPr lang="cs-CZ" dirty="0" smtClean="0"/>
              <a:t> – Mistr a Markétka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08720"/>
            <a:ext cx="6696744" cy="5949280"/>
          </a:xfrm>
        </p:spPr>
        <p:txBody>
          <a:bodyPr>
            <a:noAutofit/>
          </a:bodyPr>
          <a:lstStyle/>
          <a:p>
            <a:r>
              <a:rPr lang="cs-CZ" sz="2000" dirty="0" err="1" smtClean="0"/>
              <a:t>Woland</a:t>
            </a:r>
            <a:r>
              <a:rPr lang="cs-CZ" sz="2000" dirty="0" smtClean="0"/>
              <a:t> z Markétky udělá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hostitelku </a:t>
            </a:r>
            <a:r>
              <a:rPr lang="cs-CZ" sz="2000" dirty="0" smtClean="0"/>
              <a:t>na plese, zahrne ji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mnoha </a:t>
            </a:r>
            <a:r>
              <a:rPr lang="cs-CZ" sz="2000" dirty="0" smtClean="0"/>
              <a:t>dary i příslibem, že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mohou </a:t>
            </a:r>
            <a:r>
              <a:rPr lang="cs-CZ" sz="2000" dirty="0" smtClean="0"/>
              <a:t>být s Mistrem navždy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spolu</a:t>
            </a:r>
            <a:r>
              <a:rPr lang="cs-CZ" sz="2000" dirty="0" smtClean="0"/>
              <a:t>, když mu upíšou své duše</a:t>
            </a:r>
          </a:p>
          <a:p>
            <a:r>
              <a:rPr lang="cs-CZ" sz="2000" dirty="0" smtClean="0"/>
              <a:t>Na žádost Boha jsou nakonec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oba </a:t>
            </a:r>
            <a:r>
              <a:rPr lang="cs-CZ" sz="2000" dirty="0" smtClean="0"/>
              <a:t>usmrceni a žijí spolu život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věčný</a:t>
            </a:r>
            <a:endParaRPr lang="cs-CZ" sz="2000" dirty="0" smtClean="0"/>
          </a:p>
          <a:p>
            <a:r>
              <a:rPr lang="cs-CZ" sz="2000" dirty="0" err="1" smtClean="0"/>
              <a:t>Er</a:t>
            </a:r>
            <a:r>
              <a:rPr lang="cs-CZ" sz="2000" dirty="0" smtClean="0"/>
              <a:t>-forma</a:t>
            </a:r>
          </a:p>
          <a:p>
            <a:r>
              <a:rPr lang="cs-CZ" sz="2000" dirty="0" smtClean="0"/>
              <a:t>Živé dialogy postav</a:t>
            </a:r>
          </a:p>
          <a:p>
            <a:r>
              <a:rPr lang="cs-CZ" sz="2000" dirty="0" smtClean="0"/>
              <a:t>Místy hovorová řeč</a:t>
            </a:r>
          </a:p>
          <a:p>
            <a:r>
              <a:rPr lang="cs-CZ" sz="2000" dirty="0" smtClean="0"/>
              <a:t>Čtivost</a:t>
            </a:r>
          </a:p>
          <a:p>
            <a:r>
              <a:rPr lang="cs-CZ" sz="2000" dirty="0" smtClean="0"/>
              <a:t>Realismus v líčení moskevského prostředí,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do </a:t>
            </a:r>
            <a:r>
              <a:rPr lang="cs-CZ" sz="2000" dirty="0" smtClean="0"/>
              <a:t>nějž se prolínají magické prvky</a:t>
            </a:r>
          </a:p>
          <a:p>
            <a:r>
              <a:rPr lang="cs-CZ" sz="2000" dirty="0" smtClean="0"/>
              <a:t>Inspirace </a:t>
            </a:r>
            <a:r>
              <a:rPr lang="cs-CZ" sz="2000" dirty="0" err="1" smtClean="0"/>
              <a:t>Goethovým</a:t>
            </a:r>
            <a:r>
              <a:rPr lang="cs-CZ" sz="2000" dirty="0" smtClean="0"/>
              <a:t> Faustem</a:t>
            </a:r>
            <a:endParaRPr lang="cs-CZ" sz="2000" dirty="0"/>
          </a:p>
        </p:txBody>
      </p:sp>
      <p:pic>
        <p:nvPicPr>
          <p:cNvPr id="4" name="Obrázek 3" descr="Bulgakov_tumb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700808"/>
            <a:ext cx="2864098" cy="38138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308304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8352928" cy="547260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   Opodál cválal v blýskavé zbroji </a:t>
            </a:r>
            <a:r>
              <a:rPr lang="cs-CZ" dirty="0" err="1" smtClean="0"/>
              <a:t>Azazelo</a:t>
            </a:r>
            <a:r>
              <a:rPr lang="cs-CZ" dirty="0" smtClean="0"/>
              <a:t>. I on se změnil v měsíčním světle. Ohyzdný tesák v ústech zmizel stejně jako šilhavé oko. Z křídově bledého strnulého obličeje hleděly vyhaslé černé oči. Měsíc odhalil jeho pravou podobu - vzduchem se vznášel démon vyprahlé pouště, démon-vrah.</a:t>
            </a:r>
            <a:br>
              <a:rPr lang="cs-CZ" dirty="0" smtClean="0"/>
            </a:br>
            <a:r>
              <a:rPr lang="cs-CZ" dirty="0" smtClean="0"/>
              <a:t>   Sebe Markétka přirozeně vidět nemohla, zato s údivem sledovala, jak se změnil Mistr. Vlasy mu v měsíční záři zbělely a spletly se vzadu v cop, který povlával ve větru. Když vítr poodhrnul cíp jeho pláště, zahlédla, jak na jeho vysokých jezdeckých botách blikají hvězdičky ostruh. Stejně jako démon-páže letěl a upíral pohled na lunu, ale usmíval se na ni jako na starou milou a něco si pro sebe mumlal, jak to měl ve zvyku v době, kdy ležel ve stoosmnáctce.</a:t>
            </a:r>
            <a:br>
              <a:rPr lang="cs-CZ" dirty="0" smtClean="0"/>
            </a:br>
            <a:r>
              <a:rPr lang="cs-CZ" dirty="0" smtClean="0"/>
              <a:t>   Dokonce i </a:t>
            </a:r>
            <a:r>
              <a:rPr lang="cs-CZ" dirty="0" err="1" smtClean="0"/>
              <a:t>Woland</a:t>
            </a:r>
            <a:r>
              <a:rPr lang="cs-CZ" dirty="0" smtClean="0"/>
              <a:t> odložil masku. Markétka nedovedla určit, z čeho má utkanou uzdu, a pomyslela si, že nejspíš z měsíčních paprsků. Jeho kůň byl ve skutečnosti jen obrovský chuchvalec tmy, hříva kadeřavý mrak, místo ostruh bílé skvrny hvězd.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005536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Co je obsahem ukázky?</a:t>
            </a:r>
          </a:p>
          <a:p>
            <a:pPr marL="870966" lvl="1" indent="-514350"/>
            <a:r>
              <a:rPr lang="cs-CZ" dirty="0" smtClean="0"/>
              <a:t>Prolínání reálného světa a jakési astrální sféry, kde svit měsíce mění podobu, popis očima Markétky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čem se v ukázce projevuje magický realismus?</a:t>
            </a:r>
          </a:p>
          <a:p>
            <a:pPr marL="870966" lvl="1" indent="-514350"/>
            <a:r>
              <a:rPr lang="cs-CZ" dirty="0" smtClean="0"/>
              <a:t> neskutečný let noční oblohou, nic není tak, jak to vypadá, zároveň není patrný údiv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Jaké postavy v ukázce vystupují?</a:t>
            </a:r>
          </a:p>
          <a:p>
            <a:pPr marL="870966" lvl="1" indent="-514350"/>
            <a:r>
              <a:rPr lang="cs-CZ" dirty="0" smtClean="0"/>
              <a:t>Markétka, Mistr, </a:t>
            </a:r>
            <a:r>
              <a:rPr lang="cs-CZ" dirty="0" err="1" smtClean="0"/>
              <a:t>Woland</a:t>
            </a:r>
            <a:r>
              <a:rPr lang="cs-CZ" dirty="0" smtClean="0"/>
              <a:t>, </a:t>
            </a:r>
            <a:r>
              <a:rPr lang="cs-CZ" dirty="0" err="1" smtClean="0"/>
              <a:t>Azazel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Audio a video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Audio kniha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Filmová ukázka</a:t>
            </a:r>
            <a:endParaRPr lang="cs-CZ" dirty="0" smtClean="0"/>
          </a:p>
          <a:p>
            <a:r>
              <a:rPr lang="pl-PL" dirty="0" smtClean="0">
                <a:hlinkClick r:id="rId4"/>
              </a:rPr>
              <a:t>XIII. století - Mistr a Markétka</a:t>
            </a:r>
            <a:endParaRPr lang="cs-CZ" dirty="0"/>
          </a:p>
        </p:txBody>
      </p:sp>
      <p:pic>
        <p:nvPicPr>
          <p:cNvPr id="4" name="Obrázek 3" descr="800px-Bulgakov_hous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59832" y="3429000"/>
            <a:ext cx="4139952" cy="31049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308304" y="47971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Maxim Gorkij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5400600" cy="532859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1868 - 1936</a:t>
            </a:r>
          </a:p>
          <a:p>
            <a:r>
              <a:rPr lang="cs-CZ" dirty="0" smtClean="0"/>
              <a:t>Ruský spisovatel a revolucionář</a:t>
            </a:r>
          </a:p>
          <a:p>
            <a:r>
              <a:rPr lang="cs-CZ" dirty="0" smtClean="0"/>
              <a:t>Průkopník socialistického realismu</a:t>
            </a:r>
          </a:p>
          <a:p>
            <a:r>
              <a:rPr lang="cs-CZ" dirty="0" smtClean="0"/>
              <a:t>Pocházel z chudých poměrů, navíc osiřel, musel se o sebe starat sám</a:t>
            </a:r>
          </a:p>
          <a:p>
            <a:r>
              <a:rPr lang="cs-CZ" dirty="0" smtClean="0"/>
              <a:t>Později cestoval po Rusku a snažil se vzdělávat, tehdy se zapojil do revolučního hnutí</a:t>
            </a:r>
          </a:p>
          <a:p>
            <a:r>
              <a:rPr lang="cs-CZ" dirty="0" smtClean="0"/>
              <a:t>Musel emigrovat, vrátil se až do SSSR, kde byl vyzdvihován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3717032"/>
            <a:ext cx="2304256" cy="258532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Gorkého zaměstnání:</a:t>
            </a:r>
          </a:p>
          <a:p>
            <a:r>
              <a:rPr lang="cs-CZ" dirty="0" smtClean="0"/>
              <a:t>- byl poslíčkem v obchodě, umývačem nádobí na volžském</a:t>
            </a:r>
            <a:r>
              <a:rPr lang="cs-CZ" dirty="0"/>
              <a:t> </a:t>
            </a:r>
            <a:r>
              <a:rPr lang="cs-CZ" dirty="0" smtClean="0"/>
              <a:t>parníku, učedníkem v dílně malíře ikon, pracoval jako nakladač v přístavu</a:t>
            </a:r>
            <a:r>
              <a:rPr lang="cs-CZ" dirty="0"/>
              <a:t>,</a:t>
            </a:r>
            <a:r>
              <a:rPr lang="cs-CZ" dirty="0" smtClean="0"/>
              <a:t> jako pekařský dělník apod</a:t>
            </a:r>
            <a:r>
              <a:rPr lang="cs-CZ" dirty="0"/>
              <a:t>.</a:t>
            </a:r>
          </a:p>
        </p:txBody>
      </p:sp>
      <p:pic>
        <p:nvPicPr>
          <p:cNvPr id="5" name="Obrázek 4" descr="411px-Maxim_Gorky_LOC_3c00472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116632"/>
            <a:ext cx="2016224" cy="293848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236296" y="30689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/>
          <a:lstStyle/>
          <a:p>
            <a:r>
              <a:rPr lang="cs-CZ" dirty="0" smtClean="0"/>
              <a:t>„Matka“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24744"/>
            <a:ext cx="7962088" cy="547260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sociálně politický román</a:t>
            </a:r>
          </a:p>
          <a:p>
            <a:r>
              <a:rPr lang="cs-CZ" dirty="0" smtClean="0"/>
              <a:t>Rodina </a:t>
            </a:r>
            <a:r>
              <a:rPr lang="cs-CZ" dirty="0" err="1" smtClean="0"/>
              <a:t>Vlasovova</a:t>
            </a:r>
            <a:r>
              <a:rPr lang="cs-CZ" dirty="0" smtClean="0"/>
              <a:t> – nuzné poměry, typické Gorkého postavy:</a:t>
            </a:r>
          </a:p>
          <a:p>
            <a:pPr lvl="1"/>
            <a:r>
              <a:rPr lang="cs-CZ" dirty="0" smtClean="0"/>
              <a:t>Otec </a:t>
            </a:r>
            <a:r>
              <a:rPr lang="cs-CZ" dirty="0" err="1" smtClean="0"/>
              <a:t>Michail</a:t>
            </a:r>
            <a:r>
              <a:rPr lang="cs-CZ" dirty="0" smtClean="0"/>
              <a:t> – opilec a hrubián</a:t>
            </a:r>
          </a:p>
          <a:p>
            <a:pPr lvl="1"/>
            <a:r>
              <a:rPr lang="cs-CZ" dirty="0" smtClean="0"/>
              <a:t>Matka – laskavá, zakřiknutá, hluboce věřící</a:t>
            </a:r>
          </a:p>
          <a:p>
            <a:pPr lvl="1"/>
            <a:r>
              <a:rPr lang="cs-CZ" dirty="0" smtClean="0"/>
              <a:t>Syn Pavel – po otcově smrti - člen ilegální stranické buňky</a:t>
            </a:r>
          </a:p>
          <a:p>
            <a:r>
              <a:rPr lang="cs-CZ" dirty="0" smtClean="0"/>
              <a:t>Matka se také přidává, popisy typického revolučního snažení - letáky, dělnické kroužky, střety s policií, věznění</a:t>
            </a:r>
          </a:p>
          <a:p>
            <a:r>
              <a:rPr lang="cs-CZ" dirty="0" smtClean="0"/>
              <a:t>Pavel je nakonec zatčen, jeho řeč před soudem je programem celého hnutí</a:t>
            </a:r>
          </a:p>
          <a:p>
            <a:r>
              <a:rPr lang="cs-CZ" dirty="0" smtClean="0"/>
              <a:t>Román je učebnicí revoluce, na Gorkého za něj bylo podáno trestní oznámení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4216512" cy="480060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Film Matka 1926</a:t>
            </a:r>
            <a:endParaRPr lang="cs-CZ" dirty="0"/>
          </a:p>
        </p:txBody>
      </p:sp>
      <p:pic>
        <p:nvPicPr>
          <p:cNvPr id="5" name="Obrázek 4" descr="475px-Joseph_Stalin_and_Maxim_Gorky,_193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1124744"/>
            <a:ext cx="3927301" cy="495253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732240" y="61653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221560"/>
          </a:xfrm>
        </p:spPr>
        <p:txBody>
          <a:bodyPr>
            <a:normAutofit fontScale="92500"/>
          </a:bodyPr>
          <a:lstStyle/>
          <a:p>
            <a:r>
              <a:rPr lang="cs-CZ" sz="1600" dirty="0" smtClean="0"/>
              <a:t>Obr. 1: GEKOS, </a:t>
            </a:r>
            <a:r>
              <a:rPr lang="cs-CZ" sz="1600" dirty="0" err="1" smtClean="0"/>
              <a:t>Georgi</a:t>
            </a:r>
            <a:r>
              <a:rPr lang="cs-CZ" sz="1600" dirty="0" smtClean="0"/>
              <a:t> </a:t>
            </a:r>
            <a:r>
              <a:rPr lang="cs-CZ" sz="1600" dirty="0" err="1" smtClean="0"/>
              <a:t>Kostadinov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2.4.2014]. Dostupný na WWW: http://commons.wikimedia.org/wiki/File:Adam_and_Eva_painting_by_Georgi_Kostadinov_Gekos.jpg </a:t>
            </a:r>
          </a:p>
          <a:p>
            <a:r>
              <a:rPr lang="cs-CZ" sz="1600" dirty="0" smtClean="0"/>
              <a:t>Obr. 2: BULGAKOV, </a:t>
            </a:r>
            <a:r>
              <a:rPr lang="cs-CZ" sz="1600" dirty="0" err="1" smtClean="0"/>
              <a:t>Michail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2.4.2014]. Dostupný na WWW: http://commons.wikimedia.org/wiki/File:%D0%90%D0%B2%D1%82%D0%BE%D0%B3%D1%80%D0%B0%D1%84_%D0%9C%D0%B8%D1%85%D0%B0%D0%B8%D0%BB%D0%B0_%D0%91%D1%83%D0%BB%D0%B3%D0%B0%D0%BA%D0%BE%D0%B2%D0%B0_1937.jpg?uselang=cs </a:t>
            </a:r>
          </a:p>
          <a:p>
            <a:r>
              <a:rPr lang="cs-CZ" sz="1600" dirty="0" smtClean="0"/>
              <a:t>Obr. 3: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2.4.2014]. Dostupný na WWW: http://commons.wikimedia.org/wiki/File:Bulgakov_tumba.JPG?uselang=cs </a:t>
            </a:r>
          </a:p>
          <a:p>
            <a:r>
              <a:rPr lang="cs-CZ" sz="1600" dirty="0" smtClean="0"/>
              <a:t>BULGAKOV, </a:t>
            </a:r>
            <a:r>
              <a:rPr lang="cs-CZ" sz="1600" dirty="0" err="1" smtClean="0"/>
              <a:t>Michail</a:t>
            </a:r>
            <a:r>
              <a:rPr lang="cs-CZ" sz="1600" dirty="0" smtClean="0"/>
              <a:t>. </a:t>
            </a:r>
            <a:r>
              <a:rPr lang="cs-CZ" sz="1600" i="1" dirty="0" smtClean="0"/>
              <a:t>Mistr a Markétka</a:t>
            </a:r>
            <a:r>
              <a:rPr lang="cs-CZ" sz="1600" dirty="0" smtClean="0"/>
              <a:t> [online]. [cit. 2.4.2014].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ctenarsky</a:t>
            </a:r>
            <a:r>
              <a:rPr lang="cs-CZ" sz="1600" dirty="0" smtClean="0"/>
              <a:t>-</a:t>
            </a:r>
            <a:r>
              <a:rPr lang="cs-CZ" sz="1600" dirty="0" err="1" smtClean="0"/>
              <a:t>denik</a:t>
            </a:r>
            <a:r>
              <a:rPr lang="cs-CZ" sz="1600" dirty="0" smtClean="0"/>
              <a:t>/</a:t>
            </a:r>
            <a:r>
              <a:rPr lang="cs-CZ" sz="1600" dirty="0" err="1" smtClean="0"/>
              <a:t>michail</a:t>
            </a:r>
            <a:r>
              <a:rPr lang="cs-CZ" sz="1600" dirty="0" smtClean="0"/>
              <a:t>-</a:t>
            </a:r>
            <a:r>
              <a:rPr lang="cs-CZ" sz="1600" dirty="0" err="1" smtClean="0"/>
              <a:t>afanasjevic</a:t>
            </a:r>
            <a:r>
              <a:rPr lang="cs-CZ" sz="1600" dirty="0" smtClean="0"/>
              <a:t>-</a:t>
            </a:r>
            <a:r>
              <a:rPr lang="cs-CZ" sz="1600" dirty="0" err="1" smtClean="0"/>
              <a:t>bulgakov</a:t>
            </a:r>
            <a:r>
              <a:rPr lang="cs-CZ" sz="1600" dirty="0" smtClean="0"/>
              <a:t>/mistr-a-</a:t>
            </a:r>
            <a:r>
              <a:rPr lang="cs-CZ" sz="1600" dirty="0" err="1" smtClean="0"/>
              <a:t>marketka</a:t>
            </a:r>
            <a:r>
              <a:rPr lang="cs-CZ" sz="1600" dirty="0" smtClean="0"/>
              <a:t>-6.html </a:t>
            </a:r>
          </a:p>
          <a:p>
            <a:r>
              <a:rPr lang="cs-CZ" sz="1600" dirty="0" smtClean="0"/>
              <a:t>BULGAKOV, </a:t>
            </a:r>
            <a:r>
              <a:rPr lang="cs-CZ" sz="1600" dirty="0" err="1" smtClean="0"/>
              <a:t>Michail</a:t>
            </a:r>
            <a:r>
              <a:rPr lang="cs-CZ" sz="1600" dirty="0" smtClean="0"/>
              <a:t>. </a:t>
            </a:r>
            <a:r>
              <a:rPr lang="cs-CZ" sz="1600" i="1" dirty="0" smtClean="0"/>
              <a:t>Mistr a Markétka</a:t>
            </a:r>
            <a:r>
              <a:rPr lang="cs-CZ" sz="1600" dirty="0" smtClean="0"/>
              <a:t> [online]. [cit. 2.4.2014].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citanka</a:t>
            </a:r>
            <a:r>
              <a:rPr lang="cs-CZ" sz="1600" dirty="0" smtClean="0"/>
              <a:t>/</a:t>
            </a:r>
            <a:r>
              <a:rPr lang="cs-CZ" sz="1600" dirty="0" err="1" smtClean="0"/>
              <a:t>michail</a:t>
            </a:r>
            <a:r>
              <a:rPr lang="cs-CZ" sz="1600" dirty="0" smtClean="0"/>
              <a:t>-</a:t>
            </a:r>
            <a:r>
              <a:rPr lang="cs-CZ" sz="1600" dirty="0" err="1" smtClean="0"/>
              <a:t>afanasjevic</a:t>
            </a:r>
            <a:r>
              <a:rPr lang="cs-CZ" sz="1600" dirty="0" smtClean="0"/>
              <a:t>-</a:t>
            </a:r>
            <a:r>
              <a:rPr lang="cs-CZ" sz="1600" dirty="0" err="1" smtClean="0"/>
              <a:t>bulgakov</a:t>
            </a:r>
            <a:r>
              <a:rPr lang="cs-CZ" sz="1600" dirty="0" smtClean="0"/>
              <a:t>/mistr-a-</a:t>
            </a:r>
            <a:r>
              <a:rPr lang="cs-CZ" sz="1600" dirty="0" err="1" smtClean="0"/>
              <a:t>marketka.html</a:t>
            </a:r>
            <a:endParaRPr lang="cs-CZ" sz="1600" dirty="0" smtClean="0"/>
          </a:p>
          <a:p>
            <a:r>
              <a:rPr lang="cs-CZ" sz="1600" dirty="0" smtClean="0"/>
              <a:t>Obr. 4: DUKACHEV, </a:t>
            </a:r>
            <a:r>
              <a:rPr lang="cs-CZ" sz="1600" dirty="0" err="1" smtClean="0"/>
              <a:t>Serguei</a:t>
            </a:r>
            <a:r>
              <a:rPr lang="cs-CZ" sz="1600" dirty="0" smtClean="0"/>
              <a:t> S..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2.4.2014]. Dostupný na WWW: http://commons.wikimedia.org/wiki/File:Bulgakov_house.jpg 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5: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2.4.2014]. Dostupný na WWW: http://commons.wikimedia.org/wiki/File:Maxim_Gorky_LOC_3c00472u.jpg</a:t>
            </a:r>
          </a:p>
          <a:p>
            <a:r>
              <a:rPr lang="cs-CZ" sz="1600" dirty="0" smtClean="0"/>
              <a:t>Obr. 6: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2.4.2014]. Dostupný na WWW: http://commons.wikimedia.org/wiki/File:Joseph_Stalin_and_Maxim_Gorky,_1931.jpg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189</TotalTime>
  <Words>923</Words>
  <Application>Microsoft Office PowerPoint</Application>
  <PresentationFormat>Předvádění na obrazovce (4:3)</PresentationFormat>
  <Paragraphs>99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Mistr a Markétka, M. Gorkij</vt:lpstr>
      <vt:lpstr>Snímek 2</vt:lpstr>
      <vt:lpstr>Anotace</vt:lpstr>
      <vt:lpstr>Magický realismus</vt:lpstr>
      <vt:lpstr>Znaky</vt:lpstr>
      <vt:lpstr>M. Bulgakov – Mistr a Markétka</vt:lpstr>
      <vt:lpstr>M. Bulgakov – Mistr a Markétka</vt:lpstr>
      <vt:lpstr>Ukázka</vt:lpstr>
      <vt:lpstr>Otázky</vt:lpstr>
      <vt:lpstr>Audio a video ukázky</vt:lpstr>
      <vt:lpstr>Maxim Gorkij</vt:lpstr>
      <vt:lpstr>„Matka“</vt:lpstr>
      <vt:lpstr>Video ukázka</vt:lpstr>
      <vt:lpstr>Citace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Mistr a Markétka, M. Gorkij</dc:title>
  <dc:creator>Kate</dc:creator>
  <cp:lastModifiedBy>Dum</cp:lastModifiedBy>
  <cp:revision>23</cp:revision>
  <dcterms:created xsi:type="dcterms:W3CDTF">2014-04-02T12:50:24Z</dcterms:created>
  <dcterms:modified xsi:type="dcterms:W3CDTF">2014-04-04T09:32:37Z</dcterms:modified>
</cp:coreProperties>
</file>