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7"/>
  </p:notesMasterIdLst>
  <p:sldIdLst>
    <p:sldId id="269" r:id="rId2"/>
    <p:sldId id="270" r:id="rId3"/>
    <p:sldId id="256" r:id="rId4"/>
    <p:sldId id="271" r:id="rId5"/>
    <p:sldId id="257" r:id="rId6"/>
    <p:sldId id="262" r:id="rId7"/>
    <p:sldId id="268" r:id="rId8"/>
    <p:sldId id="259" r:id="rId9"/>
    <p:sldId id="264" r:id="rId10"/>
    <p:sldId id="260" r:id="rId11"/>
    <p:sldId id="265" r:id="rId12"/>
    <p:sldId id="261" r:id="rId13"/>
    <p:sldId id="263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24" autoAdjust="0"/>
    <p:restoredTop sz="94660"/>
  </p:normalViewPr>
  <p:slideViewPr>
    <p:cSldViewPr>
      <p:cViewPr>
        <p:scale>
          <a:sx n="76" d="100"/>
          <a:sy n="76" d="100"/>
        </p:scale>
        <p:origin x="-1188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VY_32_INOVACE_13_Liberecký kraj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</a:t>
          </a:r>
          <a:r>
            <a:rPr lang="cs-CZ" sz="1600" dirty="0" smtClean="0"/>
            <a:t>Základní škola Hnátnice, okres Ústí nad Orlicí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</a:t>
          </a:r>
          <a:r>
            <a:rPr lang="cs-CZ" sz="2000" smtClean="0"/>
            <a:t>: 17.11.2011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ScaleX="100000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 custLinFactNeighborX="-372" custLinFactNeighborY="122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4B58DD-9B4A-4556-8CE5-86F1F63980D7}" type="presOf" srcId="{4C35D32F-0EAB-4CD7-82EE-45574DC2A586}" destId="{2463512F-938D-4E07-9D5C-7B2E99ABD39E}" srcOrd="0" destOrd="0" presId="urn:microsoft.com/office/officeart/2005/8/layout/target3"/>
    <dgm:cxn modelId="{23CFA349-8F1D-4186-82E1-8DB8E134724A}" type="presOf" srcId="{D1D4F407-5343-4D3F-B5B9-D407B03CAEB4}" destId="{D005CE8C-CC26-4C3E-AC11-E15060ECD759}" srcOrd="0" destOrd="0" presId="urn:microsoft.com/office/officeart/2005/8/layout/target3"/>
    <dgm:cxn modelId="{94B1489C-7307-48D3-9CB9-405D81941434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88621A14-58ED-4702-B6ED-D835040D8949}" type="presOf" srcId="{D1B46980-6531-4606-95E6-44980827E919}" destId="{2CDFEC33-8C2A-49C6-B23B-FA3577B1DCE9}" srcOrd="1" destOrd="0" presId="urn:microsoft.com/office/officeart/2005/8/layout/target3"/>
    <dgm:cxn modelId="{2028605C-0BF5-455B-9CA6-5DAB03B81B07}" type="presOf" srcId="{B651F6E3-6281-48DB-9319-2AEAFDAE7572}" destId="{70A198DD-41D2-4313-8B5B-1CF1BCF383FB}" srcOrd="1" destOrd="0" presId="urn:microsoft.com/office/officeart/2005/8/layout/target3"/>
    <dgm:cxn modelId="{D787BC06-5B98-4763-A1FD-9B334845D504}" type="presOf" srcId="{D05761FA-3C71-4DD0-9183-7C99EBE53F4B}" destId="{23526C68-77CF-4757-B0E2-EC80EC09B19D}" srcOrd="1" destOrd="0" presId="urn:microsoft.com/office/officeart/2005/8/layout/target3"/>
    <dgm:cxn modelId="{4F63FBFF-7D98-47B4-8DFB-80EEADC13ECC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E93539F6-959E-4E1D-BC3D-CA36BB777CA8}" type="presOf" srcId="{4865AC3F-78E2-43BA-A56B-7C465B8FCF11}" destId="{54F8D70D-FB57-4298-A600-D8F61B2A354A}" srcOrd="0" destOrd="0" presId="urn:microsoft.com/office/officeart/2005/8/layout/target3"/>
    <dgm:cxn modelId="{0F9A05C5-6955-4CB7-8771-A65B258B984A}" type="presOf" srcId="{D05761FA-3C71-4DD0-9183-7C99EBE53F4B}" destId="{6204D4B4-078C-4ACF-B823-77A728483A32}" srcOrd="0" destOrd="0" presId="urn:microsoft.com/office/officeart/2005/8/layout/target3"/>
    <dgm:cxn modelId="{E123494C-957A-4720-A287-5AD30C9228D1}" type="presOf" srcId="{4865AC3F-78E2-43BA-A56B-7C465B8FCF11}" destId="{FC425D1D-3DF2-408E-A4F8-250CA94A450A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00ED1350-14E6-4C96-8BC3-242B4A410200}" type="presOf" srcId="{D1B46980-6531-4606-95E6-44980827E919}" destId="{004736B2-18D3-4D6D-AA18-DF3F81E9E312}" srcOrd="0" destOrd="0" presId="urn:microsoft.com/office/officeart/2005/8/layout/target3"/>
    <dgm:cxn modelId="{3A5BAF20-C60B-4840-BD19-B0C2908CFE52}" type="presOf" srcId="{D8197B8C-B260-4A16-BDF4-0947B075E274}" destId="{0F7944D4-5DCA-4B9E-A896-D52854246E44}" srcOrd="0" destOrd="0" presId="urn:microsoft.com/office/officeart/2005/8/layout/target3"/>
    <dgm:cxn modelId="{6B5AB589-AEEE-4D9B-91BD-0EB814987F4F}" type="presOf" srcId="{D8197B8C-B260-4A16-BDF4-0947B075E274}" destId="{5C0D1B75-263C-4468-B985-565C95B9422B}" srcOrd="1" destOrd="0" presId="urn:microsoft.com/office/officeart/2005/8/layout/target3"/>
    <dgm:cxn modelId="{B4FC2413-C03D-4C87-BE36-313F5445107D}" type="presOf" srcId="{4C35D32F-0EAB-4CD7-82EE-45574DC2A586}" destId="{A02C1AC3-4F1B-47BC-9A88-D00EAE61D85A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336DC633-AFEE-4957-9092-4D7581FDDD08}" type="presOf" srcId="{B651F6E3-6281-48DB-9319-2AEAFDAE7572}" destId="{7145B55B-1B24-4B93-A1D4-B8021E4AC78C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DA18EE26-A86E-49EB-87CB-2C10C888B0A3}" type="presParOf" srcId="{333A1088-737F-45CB-B68E-254E46348037}" destId="{F5ABB229-8D3B-4694-996A-96F23CF14429}" srcOrd="0" destOrd="0" presId="urn:microsoft.com/office/officeart/2005/8/layout/target3"/>
    <dgm:cxn modelId="{5702B270-2698-40EC-BE7E-991C388FEEF7}" type="presParOf" srcId="{333A1088-737F-45CB-B68E-254E46348037}" destId="{F41139FD-01EE-4571-8B17-4FB00FC51163}" srcOrd="1" destOrd="0" presId="urn:microsoft.com/office/officeart/2005/8/layout/target3"/>
    <dgm:cxn modelId="{383FFEDC-1504-4398-BEB4-256B9662F2DE}" type="presParOf" srcId="{333A1088-737F-45CB-B68E-254E46348037}" destId="{D005CE8C-CC26-4C3E-AC11-E15060ECD759}" srcOrd="2" destOrd="0" presId="urn:microsoft.com/office/officeart/2005/8/layout/target3"/>
    <dgm:cxn modelId="{5477B32E-AFC4-4EBF-A61B-FEC966535B3D}" type="presParOf" srcId="{333A1088-737F-45CB-B68E-254E46348037}" destId="{E2699407-A48D-4333-A645-7FA48F1FE3B7}" srcOrd="3" destOrd="0" presId="urn:microsoft.com/office/officeart/2005/8/layout/target3"/>
    <dgm:cxn modelId="{E23043CE-A595-4800-BEB9-5656F21B1FCA}" type="presParOf" srcId="{333A1088-737F-45CB-B68E-254E46348037}" destId="{D5EA2712-68D0-4098-BDE6-B295C6AB6119}" srcOrd="4" destOrd="0" presId="urn:microsoft.com/office/officeart/2005/8/layout/target3"/>
    <dgm:cxn modelId="{81997FF3-209C-47BE-B16F-B0778DE79670}" type="presParOf" srcId="{333A1088-737F-45CB-B68E-254E46348037}" destId="{54F8D70D-FB57-4298-A600-D8F61B2A354A}" srcOrd="5" destOrd="0" presId="urn:microsoft.com/office/officeart/2005/8/layout/target3"/>
    <dgm:cxn modelId="{C4B2E057-5A49-4CC2-AD71-9323349CB769}" type="presParOf" srcId="{333A1088-737F-45CB-B68E-254E46348037}" destId="{C616B022-AA0C-4D3B-BDBF-093D86622E86}" srcOrd="6" destOrd="0" presId="urn:microsoft.com/office/officeart/2005/8/layout/target3"/>
    <dgm:cxn modelId="{6D666C9D-FB22-4ABE-A439-9BAE4DA7B4D8}" type="presParOf" srcId="{333A1088-737F-45CB-B68E-254E46348037}" destId="{69684AB7-5B8D-45A5-BC2F-6AF80EB883EF}" srcOrd="7" destOrd="0" presId="urn:microsoft.com/office/officeart/2005/8/layout/target3"/>
    <dgm:cxn modelId="{826E499F-0B43-4E25-A7D7-DC8E1AF79D8E}" type="presParOf" srcId="{333A1088-737F-45CB-B68E-254E46348037}" destId="{004736B2-18D3-4D6D-AA18-DF3F81E9E312}" srcOrd="8" destOrd="0" presId="urn:microsoft.com/office/officeart/2005/8/layout/target3"/>
    <dgm:cxn modelId="{9056A47C-8554-4125-9F41-19ED3E0F941F}" type="presParOf" srcId="{333A1088-737F-45CB-B68E-254E46348037}" destId="{9CCAD005-8609-4003-9C1F-3AFC293FB9F9}" srcOrd="9" destOrd="0" presId="urn:microsoft.com/office/officeart/2005/8/layout/target3"/>
    <dgm:cxn modelId="{B7DAFEFF-858E-435B-BC2D-B921BA9C9C4E}" type="presParOf" srcId="{333A1088-737F-45CB-B68E-254E46348037}" destId="{0C4087F0-2DA9-4805-A823-C8C5404FEF67}" srcOrd="10" destOrd="0" presId="urn:microsoft.com/office/officeart/2005/8/layout/target3"/>
    <dgm:cxn modelId="{CE96C4BF-D7BA-4634-8E0D-AD10A84205B5}" type="presParOf" srcId="{333A1088-737F-45CB-B68E-254E46348037}" destId="{7145B55B-1B24-4B93-A1D4-B8021E4AC78C}" srcOrd="11" destOrd="0" presId="urn:microsoft.com/office/officeart/2005/8/layout/target3"/>
    <dgm:cxn modelId="{F127892C-58AF-4CB1-B5F5-B79AEB5DF5B7}" type="presParOf" srcId="{333A1088-737F-45CB-B68E-254E46348037}" destId="{6919BCDB-3A39-4371-A415-42187620F612}" srcOrd="12" destOrd="0" presId="urn:microsoft.com/office/officeart/2005/8/layout/target3"/>
    <dgm:cxn modelId="{CAA128E8-BDD0-4F25-BF4A-8AE501182077}" type="presParOf" srcId="{333A1088-737F-45CB-B68E-254E46348037}" destId="{19974A4C-782A-40F8-BDC1-A903A52CB5DC}" srcOrd="13" destOrd="0" presId="urn:microsoft.com/office/officeart/2005/8/layout/target3"/>
    <dgm:cxn modelId="{5210377E-CE47-4D23-8DE3-C8E6BD6C57F7}" type="presParOf" srcId="{333A1088-737F-45CB-B68E-254E46348037}" destId="{0F7944D4-5DCA-4B9E-A896-D52854246E44}" srcOrd="14" destOrd="0" presId="urn:microsoft.com/office/officeart/2005/8/layout/target3"/>
    <dgm:cxn modelId="{55C1AA3E-2E77-4E73-B330-3119EAB9F2AC}" type="presParOf" srcId="{333A1088-737F-45CB-B68E-254E46348037}" destId="{DFC55A8B-2DFD-41AE-A307-96A1D2E66396}" srcOrd="15" destOrd="0" presId="urn:microsoft.com/office/officeart/2005/8/layout/target3"/>
    <dgm:cxn modelId="{B54DA072-7A1C-4670-BE2F-94D23CF984E9}" type="presParOf" srcId="{333A1088-737F-45CB-B68E-254E46348037}" destId="{EB210E99-FECE-49F2-86FD-20F903E541DE}" srcOrd="16" destOrd="0" presId="urn:microsoft.com/office/officeart/2005/8/layout/target3"/>
    <dgm:cxn modelId="{2791BCC1-CD59-4F5F-9557-63C3B20138FD}" type="presParOf" srcId="{333A1088-737F-45CB-B68E-254E46348037}" destId="{2463512F-938D-4E07-9D5C-7B2E99ABD39E}" srcOrd="17" destOrd="0" presId="urn:microsoft.com/office/officeart/2005/8/layout/target3"/>
    <dgm:cxn modelId="{B6706A43-F7A1-448B-9730-C3C809889700}" type="presParOf" srcId="{333A1088-737F-45CB-B68E-254E46348037}" destId="{59FE3E3B-A92F-4A98-9A20-76394874AFA6}" srcOrd="18" destOrd="0" presId="urn:microsoft.com/office/officeart/2005/8/layout/target3"/>
    <dgm:cxn modelId="{D5DAC984-588A-422C-907C-8AC5A55D6994}" type="presParOf" srcId="{333A1088-737F-45CB-B68E-254E46348037}" destId="{8EB502EF-CA4F-4140-AFB6-D26D41E73615}" srcOrd="19" destOrd="0" presId="urn:microsoft.com/office/officeart/2005/8/layout/target3"/>
    <dgm:cxn modelId="{E7F46161-63E6-4719-B4D8-0107B83C97A5}" type="presParOf" srcId="{333A1088-737F-45CB-B68E-254E46348037}" destId="{6204D4B4-078C-4ACF-B823-77A728483A32}" srcOrd="20" destOrd="0" presId="urn:microsoft.com/office/officeart/2005/8/layout/target3"/>
    <dgm:cxn modelId="{04A100BE-2BC2-41D8-9184-53066596B436}" type="presParOf" srcId="{333A1088-737F-45CB-B68E-254E46348037}" destId="{AED2198E-93D5-4001-81B4-73124B309672}" srcOrd="21" destOrd="0" presId="urn:microsoft.com/office/officeart/2005/8/layout/target3"/>
    <dgm:cxn modelId="{67062DCA-1606-49D8-B19E-8D39DB40C9C2}" type="presParOf" srcId="{333A1088-737F-45CB-B68E-254E46348037}" destId="{FC425D1D-3DF2-408E-A4F8-250CA94A450A}" srcOrd="22" destOrd="0" presId="urn:microsoft.com/office/officeart/2005/8/layout/target3"/>
    <dgm:cxn modelId="{84736AF4-B1C8-421D-83F8-C0C13B3FB053}" type="presParOf" srcId="{333A1088-737F-45CB-B68E-254E46348037}" destId="{2CDFEC33-8C2A-49C6-B23B-FA3577B1DCE9}" srcOrd="23" destOrd="0" presId="urn:microsoft.com/office/officeart/2005/8/layout/target3"/>
    <dgm:cxn modelId="{62634A20-9B8E-47A8-9B55-4BC5C91DA708}" type="presParOf" srcId="{333A1088-737F-45CB-B68E-254E46348037}" destId="{70A198DD-41D2-4313-8B5B-1CF1BCF383FB}" srcOrd="24" destOrd="0" presId="urn:microsoft.com/office/officeart/2005/8/layout/target3"/>
    <dgm:cxn modelId="{BDA3F5E1-B5D9-4670-B4BD-70FC05A4FBA2}" type="presParOf" srcId="{333A1088-737F-45CB-B68E-254E46348037}" destId="{5C0D1B75-263C-4468-B985-565C95B9422B}" srcOrd="25" destOrd="0" presId="urn:microsoft.com/office/officeart/2005/8/layout/target3"/>
    <dgm:cxn modelId="{8C182F6D-8DE8-48E0-A5CB-4E4A5F3AE8BF}" type="presParOf" srcId="{333A1088-737F-45CB-B68E-254E46348037}" destId="{A02C1AC3-4F1B-47BC-9A88-D00EAE61D85A}" srcOrd="26" destOrd="0" presId="urn:microsoft.com/office/officeart/2005/8/layout/target3"/>
    <dgm:cxn modelId="{82369398-AC9F-4202-869F-6B1E9BC62973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</a:t>
          </a:r>
          <a:r>
            <a:rPr lang="cs-CZ" sz="1600" kern="1200" dirty="0" smtClean="0"/>
            <a:t>Základní škola Hnátnice, okres Ústí nad Orlicí</a:t>
          </a:r>
          <a:endParaRPr lang="cs-CZ" sz="16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</a:t>
          </a:r>
          <a:r>
            <a:rPr lang="cs-CZ" sz="2000" kern="1200" smtClean="0"/>
            <a:t>: 17.11.2011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VY_32_INOVACE_13_Liberecký kraj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62475" y="1499022"/>
          <a:ext cx="7367103" cy="744939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62475" y="1499022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dk2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6871F9-E2E5-4544-8A89-380459415055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1F8189-6497-4287-A8DB-B77679B34C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942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CC8B612-CA42-49C7-B5F3-9AFAC7B3A85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B7C63D0-2617-43EB-B056-8381DD7DEC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 spd="slow">
    <p:push dir="u"/>
  </p:transition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%C5%AFrva_Plou%C4%8Dnice.jpg" TargetMode="External"/><Relationship Id="rId13" Type="http://schemas.openxmlformats.org/officeDocument/2006/relationships/hyperlink" Target="http://cs.wikipedia.org/wiki/Soubor:Jested.jpg" TargetMode="External"/><Relationship Id="rId3" Type="http://schemas.openxmlformats.org/officeDocument/2006/relationships/hyperlink" Target="http://cs.wikipedia.org/wiki/Soubor:Rozhled_z_vyhl%C3%ADdky_U_Lv%C3%AD%C4%8Dka_(13).jpg" TargetMode="External"/><Relationship Id="rId7" Type="http://schemas.openxmlformats.org/officeDocument/2006/relationships/hyperlink" Target="http://cs.wikipedia.org/wiki/Soubor:Jizera_v_Doln%C3%ADm_Ko%C5%99enov%C4%9B.jpg" TargetMode="External"/><Relationship Id="rId12" Type="http://schemas.openxmlformats.org/officeDocument/2006/relationships/hyperlink" Target="http://cs.wikipedia.org/wiki/Soubor:Liberec_Town_Hall_2003.jpg" TargetMode="External"/><Relationship Id="rId2" Type="http://schemas.openxmlformats.org/officeDocument/2006/relationships/hyperlink" Target="http://cs.wikipedia.org/wiki/Soubor:Liberec_Rathaus_Aussich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%C3%A1chovo_jezero.JPG" TargetMode="External"/><Relationship Id="rId11" Type="http://schemas.openxmlformats.org/officeDocument/2006/relationships/hyperlink" Target="http://cs.wikipedia.org/wiki/Soubor:Skl%C3%A1rna_Egermann.jpg" TargetMode="External"/><Relationship Id="rId5" Type="http://schemas.openxmlformats.org/officeDocument/2006/relationships/hyperlink" Target="http://cs.wikipedia.org/wiki/Soubor:Vrchol_Lu%C5%BEe_v_zim%C4%9B.jpg" TargetMode="External"/><Relationship Id="rId10" Type="http://schemas.openxmlformats.org/officeDocument/2006/relationships/hyperlink" Target="http://cs.wikipedia.org/wiki/Soubor:Skl%C3%A1%C5%99sk%C3%A9_muzeum.jpg" TargetMode="External"/><Relationship Id="rId4" Type="http://schemas.openxmlformats.org/officeDocument/2006/relationships/hyperlink" Target="http://cs.wikipedia.org/wiki/Soubor:Primaveal_forest_Jizera.JPG" TargetMode="External"/><Relationship Id="rId9" Type="http://schemas.openxmlformats.org/officeDocument/2006/relationships/hyperlink" Target="http://cs.wikipedia.org/wiki/Soubor:Costume_Jewelry.jpg" TargetMode="External"/><Relationship Id="rId14" Type="http://schemas.openxmlformats.org/officeDocument/2006/relationships/hyperlink" Target="http://cs.wikipedia.org/wiki/Soubor:Frydlant-dziedzinie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08123277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265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r>
              <a:rPr lang="cs-CZ" sz="2000" dirty="0" smtClean="0"/>
              <a:t>Žáci se seznamují s Libereckým krajem – jeho krajským městem a dalšími městy, polohou, povrchem, vodstvem, jaké je zde zemědělství </a:t>
            </a:r>
            <a:r>
              <a:rPr lang="cs-CZ" sz="2000" dirty="0" smtClean="0"/>
              <a:t>           a </a:t>
            </a:r>
            <a:r>
              <a:rPr lang="cs-CZ" sz="2000" dirty="0" smtClean="0"/>
              <a:t>průmysl.</a:t>
            </a:r>
          </a:p>
          <a:p>
            <a:r>
              <a:rPr lang="cs-CZ" sz="2000" dirty="0" smtClean="0"/>
              <a:t>Žáci při výkladu pracují s mapou České republiky. Ukazují si na příruční i nástěnné mapě pod vedením učitele současně s výkladem.</a:t>
            </a:r>
          </a:p>
        </p:txBody>
      </p:sp>
    </p:spTree>
    <p:extLst>
      <p:ext uri="{BB962C8B-B14F-4D97-AF65-F5344CB8AC3E}">
        <p14:creationId xmlns:p14="http://schemas.microsoft.com/office/powerpoint/2010/main" val="1821866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36912"/>
            <a:ext cx="7772400" cy="3108960"/>
          </a:xfrm>
        </p:spPr>
        <p:txBody>
          <a:bodyPr/>
          <a:lstStyle/>
          <a:p>
            <a:r>
              <a:rPr lang="cs-CZ" sz="7200" dirty="0" smtClean="0">
                <a:solidFill>
                  <a:srgbClr val="0000FF"/>
                </a:solidFill>
              </a:rPr>
              <a:t>Liberecký kraj</a:t>
            </a:r>
            <a:endParaRPr lang="cs-CZ" sz="7200" dirty="0">
              <a:solidFill>
                <a:srgbClr val="0000FF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0778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Při sledování prezentace pracuj s mapou České republiky.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236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98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Krajským městem Libereckého kraje je </a:t>
            </a:r>
            <a:r>
              <a:rPr lang="cs-CZ" sz="3600" b="1" dirty="0" smtClean="0"/>
              <a:t>Liberec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/>
          </a:p>
          <a:p>
            <a:r>
              <a:rPr lang="cs-CZ" sz="3600" dirty="0" smtClean="0"/>
              <a:t>Kraj leží v severních Čechách.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2816"/>
            <a:ext cx="5034136" cy="3775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32152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FF"/>
                </a:solidFill>
              </a:rPr>
              <a:t>Další velká města kraje: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Jablonec nad Nisou</a:t>
            </a:r>
          </a:p>
          <a:p>
            <a:endParaRPr lang="cs-CZ" dirty="0" smtClean="0"/>
          </a:p>
          <a:p>
            <a:r>
              <a:rPr lang="cs-CZ" dirty="0" smtClean="0"/>
              <a:t>Semily</a:t>
            </a:r>
          </a:p>
          <a:p>
            <a:endParaRPr lang="cs-CZ" dirty="0" smtClean="0"/>
          </a:p>
          <a:p>
            <a:r>
              <a:rPr lang="cs-CZ" dirty="0" smtClean="0"/>
              <a:t>Turnov</a:t>
            </a:r>
          </a:p>
          <a:p>
            <a:endParaRPr lang="cs-CZ" dirty="0" smtClean="0"/>
          </a:p>
          <a:p>
            <a:r>
              <a:rPr lang="cs-CZ" dirty="0" smtClean="0"/>
              <a:t>Frýdlant</a:t>
            </a:r>
          </a:p>
          <a:p>
            <a:endParaRPr lang="cs-CZ" dirty="0" smtClean="0"/>
          </a:p>
          <a:p>
            <a:r>
              <a:rPr lang="cs-CZ" dirty="0" smtClean="0"/>
              <a:t>Česká Lípa</a:t>
            </a:r>
          </a:p>
        </p:txBody>
      </p:sp>
    </p:spTree>
    <p:extLst>
      <p:ext uri="{BB962C8B-B14F-4D97-AF65-F5344CB8AC3E}">
        <p14:creationId xmlns:p14="http://schemas.microsoft.com/office/powerpoint/2010/main" val="8567286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48270"/>
            <a:ext cx="3035408" cy="4004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opisek se šipkou nahoru 3"/>
          <p:cNvSpPr/>
          <p:nvPr/>
        </p:nvSpPr>
        <p:spPr>
          <a:xfrm>
            <a:off x="539552" y="4653136"/>
            <a:ext cx="2891392" cy="1224136"/>
          </a:xfrm>
          <a:prstGeom prst="up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Radnice v Liberci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2730" y="401638"/>
            <a:ext cx="3305944" cy="2322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pisek se šipkou doprava 4"/>
          <p:cNvSpPr/>
          <p:nvPr/>
        </p:nvSpPr>
        <p:spPr>
          <a:xfrm>
            <a:off x="3707903" y="836712"/>
            <a:ext cx="1634827" cy="1368152"/>
          </a:xfrm>
          <a:prstGeom prst="rightArrowCallout">
            <a:avLst>
              <a:gd name="adj1" fmla="val 25000"/>
              <a:gd name="adj2" fmla="val 24304"/>
              <a:gd name="adj3" fmla="val 25000"/>
              <a:gd name="adj4" fmla="val 64977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Ještěd</a:t>
            </a:r>
          </a:p>
          <a:p>
            <a:pPr algn="ctr"/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44741"/>
            <a:ext cx="2953519" cy="244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Popisek se šipkou dolů 5"/>
          <p:cNvSpPr/>
          <p:nvPr/>
        </p:nvSpPr>
        <p:spPr>
          <a:xfrm>
            <a:off x="4644008" y="2996952"/>
            <a:ext cx="2953519" cy="864096"/>
          </a:xfrm>
          <a:prstGeom prst="down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Zámek ve Frýdlantu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19127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229600" cy="6830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Povrch</a:t>
            </a:r>
            <a:br>
              <a:rPr lang="cs-CZ" dirty="0" smtClean="0">
                <a:solidFill>
                  <a:srgbClr val="0000FF"/>
                </a:solidFill>
              </a:rPr>
            </a:b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endParaRPr lang="cs-CZ" b="1" u="sng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Jižní část: </a:t>
            </a:r>
            <a:r>
              <a:rPr lang="cs-CZ" b="1" dirty="0" smtClean="0"/>
              <a:t>Česká tabule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Při hranicích s Polskem leží </a:t>
            </a:r>
            <a:r>
              <a:rPr lang="cs-CZ" b="1" dirty="0" smtClean="0"/>
              <a:t>Lužické hory </a:t>
            </a:r>
            <a:r>
              <a:rPr lang="cs-CZ" dirty="0" smtClean="0"/>
              <a:t>a </a:t>
            </a:r>
            <a:r>
              <a:rPr lang="cs-CZ" b="1" dirty="0" smtClean="0"/>
              <a:t>Jizerské hory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Východní část: zasahují </a:t>
            </a:r>
            <a:r>
              <a:rPr lang="cs-CZ" b="1" dirty="0" smtClean="0"/>
              <a:t>Krkonoše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Jihovýchod: </a:t>
            </a:r>
            <a:r>
              <a:rPr lang="cs-CZ" b="1" dirty="0" smtClean="0"/>
              <a:t>Český ráj </a:t>
            </a:r>
            <a:r>
              <a:rPr lang="cs-CZ" dirty="0" smtClean="0"/>
              <a:t>s pískovcovými útvary </a:t>
            </a:r>
            <a:r>
              <a:rPr lang="cs-CZ" b="1" dirty="0" err="1" smtClean="0"/>
              <a:t>Hruboskalsko</a:t>
            </a:r>
            <a:r>
              <a:rPr lang="cs-CZ" dirty="0" smtClean="0"/>
              <a:t>.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6925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161" y="476672"/>
            <a:ext cx="3041915" cy="2281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opisek se šipkou nahoru 3"/>
          <p:cNvSpPr/>
          <p:nvPr/>
        </p:nvSpPr>
        <p:spPr>
          <a:xfrm>
            <a:off x="5564897" y="2900564"/>
            <a:ext cx="2592288" cy="1512168"/>
          </a:xfrm>
          <a:prstGeom prst="up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Přírodní rezervace </a:t>
            </a:r>
            <a:r>
              <a:rPr lang="cs-CZ" b="1" dirty="0" err="1" smtClean="0">
                <a:solidFill>
                  <a:schemeClr val="tx1"/>
                </a:solidFill>
              </a:rPr>
              <a:t>Hruboskalsko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80" y="1876859"/>
            <a:ext cx="2729880" cy="2047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pisek se šipkou dolů 4"/>
          <p:cNvSpPr/>
          <p:nvPr/>
        </p:nvSpPr>
        <p:spPr>
          <a:xfrm>
            <a:off x="1031582" y="476672"/>
            <a:ext cx="2487077" cy="1235546"/>
          </a:xfrm>
          <a:prstGeom prst="down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Vrchol Jizery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80" y="4221088"/>
            <a:ext cx="2878060" cy="2158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Popisek se šipkou doleva 5"/>
          <p:cNvSpPr/>
          <p:nvPr/>
        </p:nvSpPr>
        <p:spPr>
          <a:xfrm>
            <a:off x="4084108" y="4791980"/>
            <a:ext cx="2511952" cy="1368152"/>
          </a:xfrm>
          <a:prstGeom prst="left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Vrchol Luže v zimě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1742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Vodstvo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dirty="0" smtClean="0"/>
              <a:t>V Jizerských horách pramení řeky </a:t>
            </a:r>
            <a:r>
              <a:rPr lang="cs-CZ" b="1" dirty="0" smtClean="0"/>
              <a:t>Jizera</a:t>
            </a:r>
            <a:r>
              <a:rPr lang="cs-CZ" dirty="0" smtClean="0"/>
              <a:t> a </a:t>
            </a:r>
            <a:r>
              <a:rPr lang="cs-CZ" b="1" dirty="0" smtClean="0"/>
              <a:t>Nisa</a:t>
            </a:r>
            <a:r>
              <a:rPr lang="cs-CZ" dirty="0" smtClean="0"/>
              <a:t>. Nisa odvádí vody do Polska kde ústí do Odry.</a:t>
            </a:r>
          </a:p>
          <a:p>
            <a:endParaRPr lang="cs-CZ" dirty="0" smtClean="0"/>
          </a:p>
          <a:p>
            <a:r>
              <a:rPr lang="cs-CZ" dirty="0" smtClean="0"/>
              <a:t>V kraji pramení také </a:t>
            </a:r>
            <a:r>
              <a:rPr lang="cs-CZ" b="1" dirty="0" smtClean="0"/>
              <a:t>Ploučnice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Rekreační oblastí je okolí </a:t>
            </a:r>
            <a:r>
              <a:rPr lang="cs-CZ" b="1" dirty="0" smtClean="0"/>
              <a:t>Máchova jezera </a:t>
            </a:r>
            <a:r>
              <a:rPr lang="cs-CZ" dirty="0" smtClean="0"/>
              <a:t>(bylo vytvořeno člověkem, takže je ve skutečnosti velký rybník).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99564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564" y="4221087"/>
            <a:ext cx="2739516" cy="205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pisek se šipkou nahoru 4"/>
          <p:cNvSpPr/>
          <p:nvPr/>
        </p:nvSpPr>
        <p:spPr>
          <a:xfrm>
            <a:off x="5508104" y="4221088"/>
            <a:ext cx="2952328" cy="1512168"/>
          </a:xfrm>
          <a:prstGeom prst="up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Průrva Ploučnice pod Ralskem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2481064" cy="1860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Popisek se šipkou dolů 5"/>
          <p:cNvSpPr/>
          <p:nvPr/>
        </p:nvSpPr>
        <p:spPr>
          <a:xfrm>
            <a:off x="1259632" y="404665"/>
            <a:ext cx="2520280" cy="1224135"/>
          </a:xfrm>
          <a:prstGeom prst="down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Horní tok Jizery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65393"/>
            <a:ext cx="2791197" cy="3721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Popisek se šipkou doprava 6"/>
          <p:cNvSpPr/>
          <p:nvPr/>
        </p:nvSpPr>
        <p:spPr>
          <a:xfrm>
            <a:off x="467544" y="4221088"/>
            <a:ext cx="2032620" cy="1782198"/>
          </a:xfrm>
          <a:prstGeom prst="right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Máchovo jezero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5668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FF"/>
                </a:solidFill>
              </a:rPr>
              <a:t>Zemědělství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Více srážek a nižší teplota na hornatém území umožňuje pěstování méně náročných plodin – </a:t>
            </a:r>
            <a:r>
              <a:rPr lang="cs-CZ" b="1" dirty="0" smtClean="0"/>
              <a:t>oves</a:t>
            </a:r>
            <a:r>
              <a:rPr lang="cs-CZ" dirty="0" smtClean="0"/>
              <a:t>, </a:t>
            </a:r>
            <a:r>
              <a:rPr lang="cs-CZ" b="1" dirty="0" smtClean="0"/>
              <a:t>pícniny</a:t>
            </a:r>
            <a:r>
              <a:rPr lang="cs-CZ" dirty="0" smtClean="0"/>
              <a:t>.</a:t>
            </a:r>
          </a:p>
          <a:p>
            <a:pPr marL="18288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Živočišná výroba – </a:t>
            </a:r>
            <a:r>
              <a:rPr lang="cs-CZ" b="1" dirty="0" smtClean="0"/>
              <a:t>produkce mléka </a:t>
            </a:r>
            <a:r>
              <a:rPr lang="cs-CZ" dirty="0" smtClean="0"/>
              <a:t>a </a:t>
            </a:r>
            <a:r>
              <a:rPr lang="cs-CZ" b="1" dirty="0" smtClean="0"/>
              <a:t>mléčných výrobků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17247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FF"/>
                </a:solidFill>
              </a:rPr>
              <a:t>Průmysl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/>
              <a:t>Především </a:t>
            </a:r>
            <a:r>
              <a:rPr lang="cs-CZ" b="1" dirty="0" smtClean="0"/>
              <a:t>průmysl skla </a:t>
            </a:r>
            <a:r>
              <a:rPr lang="cs-CZ" dirty="0" smtClean="0"/>
              <a:t>(Nový Bor </a:t>
            </a:r>
            <a:r>
              <a:rPr lang="cs-CZ" dirty="0" smtClean="0"/>
              <a:t>        a </a:t>
            </a:r>
            <a:r>
              <a:rPr lang="cs-CZ" dirty="0" smtClean="0"/>
              <a:t>Liberec), </a:t>
            </a:r>
            <a:r>
              <a:rPr lang="cs-CZ" b="1" dirty="0" smtClean="0"/>
              <a:t>keramiky</a:t>
            </a:r>
            <a:r>
              <a:rPr lang="cs-CZ" dirty="0" smtClean="0"/>
              <a:t> a </a:t>
            </a:r>
            <a:r>
              <a:rPr lang="cs-CZ" b="1" dirty="0" smtClean="0"/>
              <a:t>strojírenství</a:t>
            </a:r>
            <a:r>
              <a:rPr lang="cs-CZ" dirty="0" smtClean="0"/>
              <a:t> (Liberec – příslušenství k automobilům).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Jablonci nad Nisou se vyrábí </a:t>
            </a:r>
            <a:r>
              <a:rPr lang="cs-CZ" b="1" dirty="0" smtClean="0"/>
              <a:t>skleněná bižuterie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1438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56747"/>
            <a:ext cx="2831579" cy="4261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Popisek se šipkou nahoru 1"/>
          <p:cNvSpPr/>
          <p:nvPr/>
        </p:nvSpPr>
        <p:spPr>
          <a:xfrm>
            <a:off x="4572001" y="5254804"/>
            <a:ext cx="3248062" cy="1224136"/>
          </a:xfrm>
          <a:prstGeom prst="up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Sklárny a sklářské muzeum v Novém Boru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495" y="404664"/>
            <a:ext cx="4355273" cy="2876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08920"/>
            <a:ext cx="3248062" cy="243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Popisek se šipkou dolů 6"/>
          <p:cNvSpPr/>
          <p:nvPr/>
        </p:nvSpPr>
        <p:spPr>
          <a:xfrm>
            <a:off x="683568" y="476672"/>
            <a:ext cx="2520280" cy="1296144"/>
          </a:xfrm>
          <a:prstGeom prst="down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Jablonecká bižuterie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6683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799288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cs.wikipedia.org/wiki/Soubor:Liberec_Rathaus_Aussicht.JPG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http://cs.wikipedia.org/wiki/Soubor:Rozhled_z_vyhl%C3%ADdky_U_Lv%C3%AD%C4%8Dka_%</a:t>
            </a:r>
            <a:r>
              <a:rPr lang="cs-CZ" dirty="0" smtClean="0">
                <a:hlinkClick r:id="rId3"/>
              </a:rPr>
              <a:t>2813%29.jpg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cs.wikipedia.org/wiki/Soubor:Primaveal_forest_Jizera.JPG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cs.wikipedia.org/wiki/Soubor:Vrchol_Lu%C5%BEe_v_zim%C4%9B.jpg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cs.wikipedia.org/wiki/Soubor:M%C3%A1chovo_jezero.JPG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cs.wikipedia.org/wiki/Soubor:Jizera_v_Doln%C3%ADm_Ko%C5%99enov%C4%9B.jpg</a:t>
            </a:r>
            <a:endParaRPr lang="cs-CZ" dirty="0" smtClean="0"/>
          </a:p>
          <a:p>
            <a:r>
              <a:rPr lang="cs-CZ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cs.wikipedia.org/wiki/Soubor:Pr%C5%AFrva_Plou%C4%8Dnice.jpg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cs.wikipedia.org/wiki/Soubor:Costume_Jewelry.jpg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cs.wikipedia.org/wiki/Soubor:Skl%C3%A1%C5%99sk%C3%A9_muzeum.jpg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cs.wikipedia.org/wiki/Soubor:Skl%C3%A1rna_Egermann.jpg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cs.wikipedia.org/wiki/Soubor:Liberec_Town_Hall_2003.jpg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cs.wikipedia.org/wiki/Soubor:Jested.jpg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cs.wikipedia.org/wiki/Soubor:Frydlant-dziedziniec.jpg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734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340</TotalTime>
  <Words>336</Words>
  <Application>Microsoft Office PowerPoint</Application>
  <PresentationFormat>Předvádění na obrazovce (4:3)</PresentationFormat>
  <Paragraphs>80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Carnival</vt:lpstr>
      <vt:lpstr>Prezentace aplikace PowerPoint</vt:lpstr>
      <vt:lpstr>Prezentace aplikace PowerPoint</vt:lpstr>
      <vt:lpstr>Liberecký kraj</vt:lpstr>
      <vt:lpstr>Prezentace aplikace PowerPoint</vt:lpstr>
      <vt:lpstr>Prezentace aplikace PowerPoint</vt:lpstr>
      <vt:lpstr>Další velká města kraje:</vt:lpstr>
      <vt:lpstr>Prezentace aplikace PowerPoint</vt:lpstr>
      <vt:lpstr>Povrch </vt:lpstr>
      <vt:lpstr>Prezentace aplikace PowerPoint</vt:lpstr>
      <vt:lpstr>Vodstvo</vt:lpstr>
      <vt:lpstr>Prezentace aplikace PowerPoint</vt:lpstr>
      <vt:lpstr>Zemědělství</vt:lpstr>
      <vt:lpstr>Průmysl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a</dc:creator>
  <cp:lastModifiedBy>Učitel</cp:lastModifiedBy>
  <cp:revision>27</cp:revision>
  <dcterms:created xsi:type="dcterms:W3CDTF">2011-11-17T19:36:39Z</dcterms:created>
  <dcterms:modified xsi:type="dcterms:W3CDTF">2012-03-31T09:56:14Z</dcterms:modified>
</cp:coreProperties>
</file>