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notesMasterIdLst>
    <p:notesMasterId r:id="rId25"/>
  </p:notesMasterIdLst>
  <p:sldIdLst>
    <p:sldId id="270" r:id="rId2"/>
    <p:sldId id="271" r:id="rId3"/>
    <p:sldId id="256" r:id="rId4"/>
    <p:sldId id="269" r:id="rId5"/>
    <p:sldId id="257" r:id="rId6"/>
    <p:sldId id="262" r:id="rId7"/>
    <p:sldId id="268" r:id="rId8"/>
    <p:sldId id="259" r:id="rId9"/>
    <p:sldId id="264" r:id="rId10"/>
    <p:sldId id="260" r:id="rId11"/>
    <p:sldId id="261" r:id="rId12"/>
    <p:sldId id="263" r:id="rId13"/>
    <p:sldId id="266" r:id="rId14"/>
    <p:sldId id="272" r:id="rId15"/>
    <p:sldId id="280" r:id="rId16"/>
    <p:sldId id="273" r:id="rId17"/>
    <p:sldId id="275" r:id="rId18"/>
    <p:sldId id="276" r:id="rId19"/>
    <p:sldId id="277" r:id="rId20"/>
    <p:sldId id="278" r:id="rId21"/>
    <p:sldId id="279" r:id="rId22"/>
    <p:sldId id="274" r:id="rId23"/>
    <p:sldId id="267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660"/>
  </p:normalViewPr>
  <p:slideViewPr>
    <p:cSldViewPr>
      <p:cViewPr varScale="1">
        <p:scale>
          <a:sx n="103" d="100"/>
          <a:sy n="103" d="100"/>
        </p:scale>
        <p:origin x="-2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VY_32_INOVACE_14_Karlovarský kraj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</a:t>
          </a:r>
          <a:r>
            <a:rPr lang="cs-CZ" sz="1600" dirty="0" smtClean="0"/>
            <a:t>Základní škola Hnátnice, okres Ústí nad Orlicí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Petra Koutná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 SADY: Vlastivěda pro 4. a 5. </a:t>
          </a:r>
          <a:r>
            <a:rPr lang="cs-CZ" sz="2000" smtClean="0"/>
            <a:t>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</a:t>
          </a:r>
          <a:r>
            <a:rPr lang="cs-CZ" sz="2000" smtClean="0"/>
            <a:t>: 17.11.2011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/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  <dgm:t>
        <a:bodyPr/>
        <a:lstStyle/>
        <a:p>
          <a:endParaRPr lang="cs-CZ"/>
        </a:p>
      </dgm:t>
    </dgm:pt>
    <dgm:pt modelId="{D5EA2712-68D0-4098-BDE6-B295C6AB6119}" type="pres">
      <dgm:prSet presAssocID="{4865AC3F-78E2-43BA-A56B-7C465B8FCF11}" presName="circle2" presStyleLbl="node1" presStyleIdx="1" presStyleCnt="7"/>
      <dgm:spPr/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  <dgm:t>
        <a:bodyPr/>
        <a:lstStyle/>
        <a:p>
          <a:endParaRPr lang="cs-CZ"/>
        </a:p>
      </dgm:t>
    </dgm:pt>
    <dgm:pt modelId="{69684AB7-5B8D-45A5-BC2F-6AF80EB883EF}" type="pres">
      <dgm:prSet presAssocID="{D1B46980-6531-4606-95E6-44980827E919}" presName="circle3" presStyleLbl="node1" presStyleIdx="2" presStyleCnt="7" custLinFactNeighborX="-715" custLinFactNeighborY="-953"/>
      <dgm:spPr/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  <dgm:t>
        <a:bodyPr/>
        <a:lstStyle/>
        <a:p>
          <a:endParaRPr lang="cs-CZ"/>
        </a:p>
      </dgm:t>
    </dgm:pt>
    <dgm:pt modelId="{0C4087F0-2DA9-4805-A823-C8C5404FEF67}" type="pres">
      <dgm:prSet presAssocID="{B651F6E3-6281-48DB-9319-2AEAFDAE7572}" presName="circle4" presStyleLbl="node1" presStyleIdx="3" presStyleCnt="7"/>
      <dgm:spPr/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  <dgm:t>
        <a:bodyPr/>
        <a:lstStyle/>
        <a:p>
          <a:endParaRPr lang="cs-CZ"/>
        </a:p>
      </dgm:t>
    </dgm:pt>
    <dgm:pt modelId="{19974A4C-782A-40F8-BDC1-A903A52CB5DC}" type="pres">
      <dgm:prSet presAssocID="{D8197B8C-B260-4A16-BDF4-0947B075E274}" presName="circle5" presStyleLbl="node1" presStyleIdx="4" presStyleCnt="7"/>
      <dgm:spPr/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  <dgm:t>
        <a:bodyPr/>
        <a:lstStyle/>
        <a:p>
          <a:endParaRPr lang="cs-CZ"/>
        </a:p>
      </dgm:t>
    </dgm:pt>
    <dgm:pt modelId="{EB210E99-FECE-49F2-86FD-20F903E541DE}" type="pres">
      <dgm:prSet presAssocID="{4C35D32F-0EAB-4CD7-82EE-45574DC2A586}" presName="circle6" presStyleLbl="node1" presStyleIdx="5" presStyleCnt="7"/>
      <dgm:spPr/>
      <dgm:t>
        <a:bodyPr/>
        <a:lstStyle/>
        <a:p>
          <a:endParaRPr lang="cs-CZ"/>
        </a:p>
      </dgm:t>
    </dgm:pt>
    <dgm:pt modelId="{2463512F-938D-4E07-9D5C-7B2E99ABD39E}" type="pres">
      <dgm:prSet presAssocID="{4C35D32F-0EAB-4CD7-82EE-45574DC2A586}" presName="rect6" presStyleLbl="alignAcc1" presStyleIdx="5" presStyleCnt="7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  <dgm:t>
        <a:bodyPr/>
        <a:lstStyle/>
        <a:p>
          <a:endParaRPr lang="cs-CZ"/>
        </a:p>
      </dgm:t>
    </dgm:pt>
    <dgm:pt modelId="{8EB502EF-CA4F-4140-AFB6-D26D41E73615}" type="pres">
      <dgm:prSet presAssocID="{D05761FA-3C71-4DD0-9183-7C99EBE53F4B}" presName="circle7" presStyleLbl="node1" presStyleIdx="6" presStyleCnt="7"/>
      <dgm:spPr/>
      <dgm:t>
        <a:bodyPr/>
        <a:lstStyle/>
        <a:p>
          <a:endParaRPr lang="cs-CZ"/>
        </a:p>
      </dgm:t>
    </dgm:pt>
    <dgm:pt modelId="{6204D4B4-078C-4ACF-B823-77A728483A32}" type="pres">
      <dgm:prSet presAssocID="{D05761FA-3C71-4DD0-9183-7C99EBE53F4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EE9818C-4509-4ED8-BE5B-0B42276D4672}" type="presOf" srcId="{D1D4F407-5343-4D3F-B5B9-D407B03CAEB4}" destId="{AED2198E-93D5-4001-81B4-73124B309672}" srcOrd="1" destOrd="0" presId="urn:microsoft.com/office/officeart/2005/8/layout/target3"/>
    <dgm:cxn modelId="{0DCCC179-7F00-4BCE-9225-82DB76CE6A02}" type="presOf" srcId="{B651F6E3-6281-48DB-9319-2AEAFDAE7572}" destId="{7145B55B-1B24-4B93-A1D4-B8021E4AC78C}" srcOrd="0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B8E477E-6517-4156-BFA6-DDAD5ED559D7}" type="presOf" srcId="{D05761FA-3C71-4DD0-9183-7C99EBE53F4B}" destId="{23526C68-77CF-4757-B0E2-EC80EC09B19D}" srcOrd="1" destOrd="0" presId="urn:microsoft.com/office/officeart/2005/8/layout/target3"/>
    <dgm:cxn modelId="{1F046F0F-C684-463C-B9C5-DE1E2E212FD9}" type="presOf" srcId="{D8197B8C-B260-4A16-BDF4-0947B075E274}" destId="{5C0D1B75-263C-4468-B985-565C95B9422B}" srcOrd="1" destOrd="0" presId="urn:microsoft.com/office/officeart/2005/8/layout/target3"/>
    <dgm:cxn modelId="{7223615F-FAD7-4A48-BFF0-565F6A86B164}" type="presOf" srcId="{4865AC3F-78E2-43BA-A56B-7C465B8FCF11}" destId="{FC425D1D-3DF2-408E-A4F8-250CA94A450A}" srcOrd="1" destOrd="0" presId="urn:microsoft.com/office/officeart/2005/8/layout/target3"/>
    <dgm:cxn modelId="{B42C3851-6F84-426C-87FB-E3F9F115A176}" type="presOf" srcId="{D05761FA-3C71-4DD0-9183-7C99EBE53F4B}" destId="{6204D4B4-078C-4ACF-B823-77A728483A32}" srcOrd="0" destOrd="0" presId="urn:microsoft.com/office/officeart/2005/8/layout/target3"/>
    <dgm:cxn modelId="{4CEC0527-CC2E-4540-9692-F718BE107701}" type="presOf" srcId="{4C35D32F-0EAB-4CD7-82EE-45574DC2A586}" destId="{2463512F-938D-4E07-9D5C-7B2E99ABD39E}" srcOrd="0" destOrd="0" presId="urn:microsoft.com/office/officeart/2005/8/layout/target3"/>
    <dgm:cxn modelId="{E8DF3AFE-5DD3-49CC-B24D-E88DB7604E93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DCA07106-6B94-497F-B8F0-1C697ACA142E}" type="presOf" srcId="{D1B46980-6531-4606-95E6-44980827E919}" destId="{004736B2-18D3-4D6D-AA18-DF3F81E9E312}" srcOrd="0" destOrd="0" presId="urn:microsoft.com/office/officeart/2005/8/layout/target3"/>
    <dgm:cxn modelId="{8F6AE4EC-8864-4CC6-9163-93A9A117CC58}" type="presOf" srcId="{757F3AB3-0718-4624-B441-E567A8F0AB56}" destId="{333A1088-737F-45CB-B68E-254E46348037}" srcOrd="0" destOrd="0" presId="urn:microsoft.com/office/officeart/2005/8/layout/target3"/>
    <dgm:cxn modelId="{95DE7177-70D3-4895-95D6-39D4D67EE25F}" type="presOf" srcId="{4865AC3F-78E2-43BA-A56B-7C465B8FCF11}" destId="{54F8D70D-FB57-4298-A600-D8F61B2A354A}" srcOrd="0" destOrd="0" presId="urn:microsoft.com/office/officeart/2005/8/layout/target3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DF9C2EC5-0AA9-4459-8C81-A12A7FBA1921}" type="presOf" srcId="{D8197B8C-B260-4A16-BDF4-0947B075E274}" destId="{0F7944D4-5DCA-4B9E-A896-D52854246E44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165F9AD3-C5CE-4DB0-B860-FF079589E028}" type="presOf" srcId="{D1B46980-6531-4606-95E6-44980827E919}" destId="{2CDFEC33-8C2A-49C6-B23B-FA3577B1DCE9}" srcOrd="1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8FD93FD3-B92E-4B82-9AED-3C42D31AEA8A}" type="presOf" srcId="{B651F6E3-6281-48DB-9319-2AEAFDAE7572}" destId="{70A198DD-41D2-4313-8B5B-1CF1BCF383FB}" srcOrd="1" destOrd="0" presId="urn:microsoft.com/office/officeart/2005/8/layout/target3"/>
    <dgm:cxn modelId="{D36E5036-5342-4712-805C-EC179D8FC075}" type="presOf" srcId="{4C35D32F-0EAB-4CD7-82EE-45574DC2A586}" destId="{A02C1AC3-4F1B-47BC-9A88-D00EAE61D85A}" srcOrd="1" destOrd="0" presId="urn:microsoft.com/office/officeart/2005/8/layout/target3"/>
    <dgm:cxn modelId="{8B70C7CB-E62E-470E-B043-01DD4EA73979}" type="presParOf" srcId="{333A1088-737F-45CB-B68E-254E46348037}" destId="{F5ABB229-8D3B-4694-996A-96F23CF14429}" srcOrd="0" destOrd="0" presId="urn:microsoft.com/office/officeart/2005/8/layout/target3"/>
    <dgm:cxn modelId="{064C9254-8E4C-427D-A9A6-53ABB7FCEB69}" type="presParOf" srcId="{333A1088-737F-45CB-B68E-254E46348037}" destId="{F41139FD-01EE-4571-8B17-4FB00FC51163}" srcOrd="1" destOrd="0" presId="urn:microsoft.com/office/officeart/2005/8/layout/target3"/>
    <dgm:cxn modelId="{376400C9-1D21-44B3-A991-37522D5CF047}" type="presParOf" srcId="{333A1088-737F-45CB-B68E-254E46348037}" destId="{D005CE8C-CC26-4C3E-AC11-E15060ECD759}" srcOrd="2" destOrd="0" presId="urn:microsoft.com/office/officeart/2005/8/layout/target3"/>
    <dgm:cxn modelId="{ADF68A06-2CA9-4063-B75A-C7AAEBC1824B}" type="presParOf" srcId="{333A1088-737F-45CB-B68E-254E46348037}" destId="{E2699407-A48D-4333-A645-7FA48F1FE3B7}" srcOrd="3" destOrd="0" presId="urn:microsoft.com/office/officeart/2005/8/layout/target3"/>
    <dgm:cxn modelId="{B51A7468-B5D9-4FE6-9E2D-09D461FA16A5}" type="presParOf" srcId="{333A1088-737F-45CB-B68E-254E46348037}" destId="{D5EA2712-68D0-4098-BDE6-B295C6AB6119}" srcOrd="4" destOrd="0" presId="urn:microsoft.com/office/officeart/2005/8/layout/target3"/>
    <dgm:cxn modelId="{8FA1DEE5-6749-4BD5-8695-40DA09298E89}" type="presParOf" srcId="{333A1088-737F-45CB-B68E-254E46348037}" destId="{54F8D70D-FB57-4298-A600-D8F61B2A354A}" srcOrd="5" destOrd="0" presId="urn:microsoft.com/office/officeart/2005/8/layout/target3"/>
    <dgm:cxn modelId="{9FAE070B-440B-4450-ADA7-AA03E83DD200}" type="presParOf" srcId="{333A1088-737F-45CB-B68E-254E46348037}" destId="{C616B022-AA0C-4D3B-BDBF-093D86622E86}" srcOrd="6" destOrd="0" presId="urn:microsoft.com/office/officeart/2005/8/layout/target3"/>
    <dgm:cxn modelId="{BCCBC2DC-6884-4902-9B18-DCE5D3B2ACBC}" type="presParOf" srcId="{333A1088-737F-45CB-B68E-254E46348037}" destId="{69684AB7-5B8D-45A5-BC2F-6AF80EB883EF}" srcOrd="7" destOrd="0" presId="urn:microsoft.com/office/officeart/2005/8/layout/target3"/>
    <dgm:cxn modelId="{F296946C-4451-4F3B-993E-0B3EDC921D70}" type="presParOf" srcId="{333A1088-737F-45CB-B68E-254E46348037}" destId="{004736B2-18D3-4D6D-AA18-DF3F81E9E312}" srcOrd="8" destOrd="0" presId="urn:microsoft.com/office/officeart/2005/8/layout/target3"/>
    <dgm:cxn modelId="{D71BF207-68D7-4E3C-86A2-74BEC57E201D}" type="presParOf" srcId="{333A1088-737F-45CB-B68E-254E46348037}" destId="{9CCAD005-8609-4003-9C1F-3AFC293FB9F9}" srcOrd="9" destOrd="0" presId="urn:microsoft.com/office/officeart/2005/8/layout/target3"/>
    <dgm:cxn modelId="{294B2A68-4912-4C46-BFF6-597154D1B536}" type="presParOf" srcId="{333A1088-737F-45CB-B68E-254E46348037}" destId="{0C4087F0-2DA9-4805-A823-C8C5404FEF67}" srcOrd="10" destOrd="0" presId="urn:microsoft.com/office/officeart/2005/8/layout/target3"/>
    <dgm:cxn modelId="{4BBA6CC0-5B25-4642-B580-AC8B0D13435E}" type="presParOf" srcId="{333A1088-737F-45CB-B68E-254E46348037}" destId="{7145B55B-1B24-4B93-A1D4-B8021E4AC78C}" srcOrd="11" destOrd="0" presId="urn:microsoft.com/office/officeart/2005/8/layout/target3"/>
    <dgm:cxn modelId="{E11AC8D4-C3CE-4306-A764-931D53995F2A}" type="presParOf" srcId="{333A1088-737F-45CB-B68E-254E46348037}" destId="{6919BCDB-3A39-4371-A415-42187620F612}" srcOrd="12" destOrd="0" presId="urn:microsoft.com/office/officeart/2005/8/layout/target3"/>
    <dgm:cxn modelId="{E2E3FFE3-3A16-437B-8B84-CFA2E65E231E}" type="presParOf" srcId="{333A1088-737F-45CB-B68E-254E46348037}" destId="{19974A4C-782A-40F8-BDC1-A903A52CB5DC}" srcOrd="13" destOrd="0" presId="urn:microsoft.com/office/officeart/2005/8/layout/target3"/>
    <dgm:cxn modelId="{DC529F25-DF51-4500-B83C-167DD5478981}" type="presParOf" srcId="{333A1088-737F-45CB-B68E-254E46348037}" destId="{0F7944D4-5DCA-4B9E-A896-D52854246E44}" srcOrd="14" destOrd="0" presId="urn:microsoft.com/office/officeart/2005/8/layout/target3"/>
    <dgm:cxn modelId="{0EF8ED35-8FC2-4BEA-8CC1-8FDDED3CC038}" type="presParOf" srcId="{333A1088-737F-45CB-B68E-254E46348037}" destId="{DFC55A8B-2DFD-41AE-A307-96A1D2E66396}" srcOrd="15" destOrd="0" presId="urn:microsoft.com/office/officeart/2005/8/layout/target3"/>
    <dgm:cxn modelId="{73C76078-4FCC-4F56-ACB1-E5337D99B6F5}" type="presParOf" srcId="{333A1088-737F-45CB-B68E-254E46348037}" destId="{EB210E99-FECE-49F2-86FD-20F903E541DE}" srcOrd="16" destOrd="0" presId="urn:microsoft.com/office/officeart/2005/8/layout/target3"/>
    <dgm:cxn modelId="{8A3E41EF-DC7E-45B2-B803-78A4EE64F4E5}" type="presParOf" srcId="{333A1088-737F-45CB-B68E-254E46348037}" destId="{2463512F-938D-4E07-9D5C-7B2E99ABD39E}" srcOrd="17" destOrd="0" presId="urn:microsoft.com/office/officeart/2005/8/layout/target3"/>
    <dgm:cxn modelId="{26036FBC-2381-41DA-8C29-9B1A01758F0C}" type="presParOf" srcId="{333A1088-737F-45CB-B68E-254E46348037}" destId="{59FE3E3B-A92F-4A98-9A20-76394874AFA6}" srcOrd="18" destOrd="0" presId="urn:microsoft.com/office/officeart/2005/8/layout/target3"/>
    <dgm:cxn modelId="{EE36C004-7724-4E80-B38E-3C035F9522CF}" type="presParOf" srcId="{333A1088-737F-45CB-B68E-254E46348037}" destId="{8EB502EF-CA4F-4140-AFB6-D26D41E73615}" srcOrd="19" destOrd="0" presId="urn:microsoft.com/office/officeart/2005/8/layout/target3"/>
    <dgm:cxn modelId="{BCBC4BA8-FC82-4305-B248-D21E2EB4EACE}" type="presParOf" srcId="{333A1088-737F-45CB-B68E-254E46348037}" destId="{6204D4B4-078C-4ACF-B823-77A728483A32}" srcOrd="20" destOrd="0" presId="urn:microsoft.com/office/officeart/2005/8/layout/target3"/>
    <dgm:cxn modelId="{A29D92F6-4F11-4717-8BDD-DFC79992A516}" type="presParOf" srcId="{333A1088-737F-45CB-B68E-254E46348037}" destId="{AED2198E-93D5-4001-81B4-73124B309672}" srcOrd="21" destOrd="0" presId="urn:microsoft.com/office/officeart/2005/8/layout/target3"/>
    <dgm:cxn modelId="{A3FF5CFA-C613-45CA-B257-1F648D075B03}" type="presParOf" srcId="{333A1088-737F-45CB-B68E-254E46348037}" destId="{FC425D1D-3DF2-408E-A4F8-250CA94A450A}" srcOrd="22" destOrd="0" presId="urn:microsoft.com/office/officeart/2005/8/layout/target3"/>
    <dgm:cxn modelId="{810576E2-212D-4A7A-A1A1-5BB6C72C4639}" type="presParOf" srcId="{333A1088-737F-45CB-B68E-254E46348037}" destId="{2CDFEC33-8C2A-49C6-B23B-FA3577B1DCE9}" srcOrd="23" destOrd="0" presId="urn:microsoft.com/office/officeart/2005/8/layout/target3"/>
    <dgm:cxn modelId="{970D5B48-1149-490F-ACFD-A7DC449C1265}" type="presParOf" srcId="{333A1088-737F-45CB-B68E-254E46348037}" destId="{70A198DD-41D2-4313-8B5B-1CF1BCF383FB}" srcOrd="24" destOrd="0" presId="urn:microsoft.com/office/officeart/2005/8/layout/target3"/>
    <dgm:cxn modelId="{AF09A9D7-29F1-4B8C-9BCE-2E9238CDE1E3}" type="presParOf" srcId="{333A1088-737F-45CB-B68E-254E46348037}" destId="{5C0D1B75-263C-4468-B985-565C95B9422B}" srcOrd="25" destOrd="0" presId="urn:microsoft.com/office/officeart/2005/8/layout/target3"/>
    <dgm:cxn modelId="{C8A68E32-1A96-4595-B937-C5D558496C75}" type="presParOf" srcId="{333A1088-737F-45CB-B68E-254E46348037}" destId="{A02C1AC3-4F1B-47BC-9A88-D00EAE61D85A}" srcOrd="26" destOrd="0" presId="urn:microsoft.com/office/officeart/2005/8/layout/target3"/>
    <dgm:cxn modelId="{F18DFA40-559C-4764-9FFE-1434996A36AA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79762" cy="29797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shade val="35000"/>
                <a:satMod val="190000"/>
              </a:schemeClr>
            </a:gs>
            <a:gs pos="30000">
              <a:schemeClr val="accent1">
                <a:shade val="50000"/>
                <a:hueOff val="0"/>
                <a:satOff val="0"/>
                <a:lumOff val="0"/>
                <a:alphaOff val="0"/>
                <a:shade val="64000"/>
                <a:satMod val="165000"/>
              </a:schemeClr>
            </a:gs>
            <a:gs pos="46000">
              <a:schemeClr val="accent1">
                <a:shade val="50000"/>
                <a:hueOff val="0"/>
                <a:satOff val="0"/>
                <a:lumOff val="0"/>
                <a:alphaOff val="0"/>
                <a:shade val="74000"/>
                <a:satMod val="165000"/>
              </a:schemeClr>
            </a:gs>
            <a:gs pos="56000">
              <a:schemeClr val="accent1">
                <a:shade val="50000"/>
                <a:hueOff val="0"/>
                <a:satOff val="0"/>
                <a:lumOff val="0"/>
                <a:alphaOff val="0"/>
                <a:shade val="74000"/>
                <a:satMod val="165000"/>
              </a:schemeClr>
            </a:gs>
            <a:gs pos="70000">
              <a:schemeClr val="accent1">
                <a:shade val="50000"/>
                <a:hueOff val="0"/>
                <a:satOff val="0"/>
                <a:lumOff val="0"/>
                <a:alphaOff val="0"/>
                <a:shade val="64000"/>
                <a:satMod val="165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shade val="35000"/>
                <a:satMod val="190000"/>
              </a:schemeClr>
            </a:gs>
          </a:gsLst>
          <a:lin ang="5400000" scaled="0"/>
        </a:gradFill>
        <a:ln>
          <a:noFill/>
        </a:ln>
        <a:effectLst>
          <a:outerShdw blurRad="39000" dist="250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r">
            <a:rot lat="0" lon="0" rev="7000000"/>
          </a:lightRig>
        </a:scene3d>
        <a:sp3d prstMaterial="powder">
          <a:bevelT w="110000" h="5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71905" y="0"/>
          <a:ext cx="7367103" cy="29797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000" dir="54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</a:t>
          </a:r>
          <a:r>
            <a:rPr lang="cs-CZ" sz="1600" kern="1200" dirty="0" smtClean="0"/>
            <a:t>Základní škola Hnátnice, okres Ústí nad Orlicí</a:t>
          </a:r>
          <a:endParaRPr lang="cs-CZ" sz="1600" kern="1200" dirty="0"/>
        </a:p>
      </dsp:txBody>
      <dsp:txXfrm>
        <a:off x="1471905" y="0"/>
        <a:ext cx="7367103" cy="297975"/>
      </dsp:txXfrm>
    </dsp:sp>
    <dsp:sp modelId="{D5EA2712-68D0-4098-BDE6-B295C6AB6119}">
      <dsp:nvSpPr>
        <dsp:cNvPr id="0" name=""/>
        <dsp:cNvSpPr/>
      </dsp:nvSpPr>
      <dsp:spPr>
        <a:xfrm>
          <a:off x="223481" y="297975"/>
          <a:ext cx="2532798" cy="25327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shade val="50000"/>
                <a:hueOff val="-142332"/>
                <a:satOff val="-9787"/>
                <a:lumOff val="14132"/>
                <a:alphaOff val="0"/>
                <a:shade val="35000"/>
                <a:satMod val="190000"/>
              </a:schemeClr>
            </a:gs>
            <a:gs pos="30000">
              <a:schemeClr val="accent1">
                <a:shade val="50000"/>
                <a:hueOff val="-142332"/>
                <a:satOff val="-9787"/>
                <a:lumOff val="14132"/>
                <a:alphaOff val="0"/>
                <a:shade val="64000"/>
                <a:satMod val="165000"/>
              </a:schemeClr>
            </a:gs>
            <a:gs pos="46000">
              <a:schemeClr val="accent1">
                <a:shade val="50000"/>
                <a:hueOff val="-142332"/>
                <a:satOff val="-9787"/>
                <a:lumOff val="14132"/>
                <a:alphaOff val="0"/>
                <a:shade val="74000"/>
                <a:satMod val="165000"/>
              </a:schemeClr>
            </a:gs>
            <a:gs pos="56000">
              <a:schemeClr val="accent1">
                <a:shade val="50000"/>
                <a:hueOff val="-142332"/>
                <a:satOff val="-9787"/>
                <a:lumOff val="14132"/>
                <a:alphaOff val="0"/>
                <a:shade val="74000"/>
                <a:satMod val="165000"/>
              </a:schemeClr>
            </a:gs>
            <a:gs pos="70000">
              <a:schemeClr val="accent1">
                <a:shade val="50000"/>
                <a:hueOff val="-142332"/>
                <a:satOff val="-9787"/>
                <a:lumOff val="14132"/>
                <a:alphaOff val="0"/>
                <a:shade val="64000"/>
                <a:satMod val="165000"/>
              </a:schemeClr>
            </a:gs>
            <a:gs pos="100000">
              <a:schemeClr val="accent1">
                <a:shade val="50000"/>
                <a:hueOff val="-142332"/>
                <a:satOff val="-9787"/>
                <a:lumOff val="14132"/>
                <a:alphaOff val="0"/>
                <a:shade val="35000"/>
                <a:satMod val="190000"/>
              </a:schemeClr>
            </a:gs>
          </a:gsLst>
          <a:lin ang="5400000" scaled="0"/>
        </a:gradFill>
        <a:ln>
          <a:noFill/>
        </a:ln>
        <a:effectLst>
          <a:outerShdw blurRad="39000" dist="250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r">
            <a:rot lat="0" lon="0" rev="7000000"/>
          </a:lightRig>
        </a:scene3d>
        <a:sp3d prstMaterial="powder">
          <a:bevelT w="110000" h="5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489881" y="297975"/>
          <a:ext cx="7367103" cy="253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shade val="50000"/>
              <a:hueOff val="-142332"/>
              <a:satOff val="-9787"/>
              <a:lumOff val="14132"/>
              <a:alphaOff val="0"/>
            </a:schemeClr>
          </a:solidFill>
          <a:prstDash val="solid"/>
        </a:ln>
        <a:effectLst>
          <a:outerShdw blurRad="39000" dist="25000" dir="54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</a:t>
          </a:r>
          <a:r>
            <a:rPr lang="cs-CZ" sz="2000" kern="1200" smtClean="0"/>
            <a:t>: 17.11.2011</a:t>
          </a:r>
          <a:endParaRPr lang="cs-CZ" sz="2000" kern="1200" dirty="0"/>
        </a:p>
      </dsp:txBody>
      <dsp:txXfrm>
        <a:off x="1489881" y="297975"/>
        <a:ext cx="7367103" cy="297975"/>
      </dsp:txXfrm>
    </dsp:sp>
    <dsp:sp modelId="{69684AB7-5B8D-45A5-BC2F-6AF80EB883EF}">
      <dsp:nvSpPr>
        <dsp:cNvPr id="0" name=""/>
        <dsp:cNvSpPr/>
      </dsp:nvSpPr>
      <dsp:spPr>
        <a:xfrm>
          <a:off x="432050" y="576073"/>
          <a:ext cx="2085834" cy="20858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shade val="50000"/>
                <a:hueOff val="-284665"/>
                <a:satOff val="-19573"/>
                <a:lumOff val="28263"/>
                <a:alphaOff val="0"/>
                <a:shade val="35000"/>
                <a:satMod val="190000"/>
              </a:schemeClr>
            </a:gs>
            <a:gs pos="30000">
              <a:schemeClr val="accent1">
                <a:shade val="50000"/>
                <a:hueOff val="-284665"/>
                <a:satOff val="-19573"/>
                <a:lumOff val="28263"/>
                <a:alphaOff val="0"/>
                <a:shade val="64000"/>
                <a:satMod val="165000"/>
              </a:schemeClr>
            </a:gs>
            <a:gs pos="46000">
              <a:schemeClr val="accent1">
                <a:shade val="50000"/>
                <a:hueOff val="-284665"/>
                <a:satOff val="-19573"/>
                <a:lumOff val="28263"/>
                <a:alphaOff val="0"/>
                <a:shade val="74000"/>
                <a:satMod val="165000"/>
              </a:schemeClr>
            </a:gs>
            <a:gs pos="56000">
              <a:schemeClr val="accent1">
                <a:shade val="50000"/>
                <a:hueOff val="-284665"/>
                <a:satOff val="-19573"/>
                <a:lumOff val="28263"/>
                <a:alphaOff val="0"/>
                <a:shade val="74000"/>
                <a:satMod val="165000"/>
              </a:schemeClr>
            </a:gs>
            <a:gs pos="70000">
              <a:schemeClr val="accent1">
                <a:shade val="50000"/>
                <a:hueOff val="-284665"/>
                <a:satOff val="-19573"/>
                <a:lumOff val="28263"/>
                <a:alphaOff val="0"/>
                <a:shade val="64000"/>
                <a:satMod val="165000"/>
              </a:schemeClr>
            </a:gs>
            <a:gs pos="100000">
              <a:schemeClr val="accent1">
                <a:shade val="50000"/>
                <a:hueOff val="-284665"/>
                <a:satOff val="-19573"/>
                <a:lumOff val="28263"/>
                <a:alphaOff val="0"/>
                <a:shade val="35000"/>
                <a:satMod val="190000"/>
              </a:schemeClr>
            </a:gs>
          </a:gsLst>
          <a:lin ang="5400000" scaled="0"/>
        </a:gradFill>
        <a:ln>
          <a:noFill/>
        </a:ln>
        <a:effectLst>
          <a:outerShdw blurRad="39000" dist="250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r">
            <a:rot lat="0" lon="0" rev="7000000"/>
          </a:lightRig>
        </a:scene3d>
        <a:sp3d prstMaterial="powder">
          <a:bevelT w="110000" h="5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489881" y="595951"/>
          <a:ext cx="7367103" cy="20858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shade val="50000"/>
              <a:hueOff val="-284665"/>
              <a:satOff val="-19573"/>
              <a:lumOff val="28263"/>
              <a:alphaOff val="0"/>
            </a:schemeClr>
          </a:solidFill>
          <a:prstDash val="solid"/>
        </a:ln>
        <a:effectLst>
          <a:outerShdw blurRad="39000" dist="25000" dir="54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Petra Koutná</a:t>
          </a:r>
          <a:endParaRPr lang="cs-CZ" sz="2000" kern="1200" dirty="0"/>
        </a:p>
      </dsp:txBody>
      <dsp:txXfrm>
        <a:off x="1489881" y="595951"/>
        <a:ext cx="7367103" cy="297975"/>
      </dsp:txXfrm>
    </dsp:sp>
    <dsp:sp modelId="{0C4087F0-2DA9-4805-A823-C8C5404FEF67}">
      <dsp:nvSpPr>
        <dsp:cNvPr id="0" name=""/>
        <dsp:cNvSpPr/>
      </dsp:nvSpPr>
      <dsp:spPr>
        <a:xfrm>
          <a:off x="670445" y="893927"/>
          <a:ext cx="1638870" cy="16388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shade val="50000"/>
                <a:hueOff val="-426997"/>
                <a:satOff val="-29360"/>
                <a:lumOff val="42395"/>
                <a:alphaOff val="0"/>
                <a:shade val="35000"/>
                <a:satMod val="190000"/>
              </a:schemeClr>
            </a:gs>
            <a:gs pos="30000">
              <a:schemeClr val="accent1">
                <a:shade val="50000"/>
                <a:hueOff val="-426997"/>
                <a:satOff val="-29360"/>
                <a:lumOff val="42395"/>
                <a:alphaOff val="0"/>
                <a:shade val="64000"/>
                <a:satMod val="165000"/>
              </a:schemeClr>
            </a:gs>
            <a:gs pos="46000">
              <a:schemeClr val="accent1">
                <a:shade val="50000"/>
                <a:hueOff val="-426997"/>
                <a:satOff val="-29360"/>
                <a:lumOff val="42395"/>
                <a:alphaOff val="0"/>
                <a:shade val="74000"/>
                <a:satMod val="165000"/>
              </a:schemeClr>
            </a:gs>
            <a:gs pos="56000">
              <a:schemeClr val="accent1">
                <a:shade val="50000"/>
                <a:hueOff val="-426997"/>
                <a:satOff val="-29360"/>
                <a:lumOff val="42395"/>
                <a:alphaOff val="0"/>
                <a:shade val="74000"/>
                <a:satMod val="165000"/>
              </a:schemeClr>
            </a:gs>
            <a:gs pos="70000">
              <a:schemeClr val="accent1">
                <a:shade val="50000"/>
                <a:hueOff val="-426997"/>
                <a:satOff val="-29360"/>
                <a:lumOff val="42395"/>
                <a:alphaOff val="0"/>
                <a:shade val="64000"/>
                <a:satMod val="165000"/>
              </a:schemeClr>
            </a:gs>
            <a:gs pos="100000">
              <a:schemeClr val="accent1">
                <a:shade val="50000"/>
                <a:hueOff val="-426997"/>
                <a:satOff val="-29360"/>
                <a:lumOff val="42395"/>
                <a:alphaOff val="0"/>
                <a:shade val="35000"/>
                <a:satMod val="190000"/>
              </a:schemeClr>
            </a:gs>
          </a:gsLst>
          <a:lin ang="5400000" scaled="0"/>
        </a:gradFill>
        <a:ln>
          <a:noFill/>
        </a:ln>
        <a:effectLst>
          <a:outerShdw blurRad="39000" dist="250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r">
            <a:rot lat="0" lon="0" rev="7000000"/>
          </a:lightRig>
        </a:scene3d>
        <a:sp3d prstMaterial="powder">
          <a:bevelT w="110000" h="5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489881" y="893927"/>
          <a:ext cx="7367103" cy="16388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shade val="50000"/>
              <a:hueOff val="-426997"/>
              <a:satOff val="-29360"/>
              <a:lumOff val="42395"/>
              <a:alphaOff val="0"/>
            </a:schemeClr>
          </a:solidFill>
          <a:prstDash val="solid"/>
        </a:ln>
        <a:effectLst>
          <a:outerShdw blurRad="39000" dist="25000" dir="54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VY_32_INOVACE_14_Karlovarský kraj</a:t>
          </a:r>
          <a:endParaRPr lang="cs-CZ" sz="2000" kern="1200" dirty="0"/>
        </a:p>
      </dsp:txBody>
      <dsp:txXfrm>
        <a:off x="1489881" y="893927"/>
        <a:ext cx="7367103" cy="297978"/>
      </dsp:txXfrm>
    </dsp:sp>
    <dsp:sp modelId="{19974A4C-782A-40F8-BDC1-A903A52CB5DC}">
      <dsp:nvSpPr>
        <dsp:cNvPr id="0" name=""/>
        <dsp:cNvSpPr/>
      </dsp:nvSpPr>
      <dsp:spPr>
        <a:xfrm>
          <a:off x="893929" y="1191906"/>
          <a:ext cx="1191903" cy="119190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shade val="50000"/>
                <a:hueOff val="-426997"/>
                <a:satOff val="-29360"/>
                <a:lumOff val="42395"/>
                <a:alphaOff val="0"/>
                <a:shade val="35000"/>
                <a:satMod val="190000"/>
              </a:schemeClr>
            </a:gs>
            <a:gs pos="30000">
              <a:schemeClr val="accent1">
                <a:shade val="50000"/>
                <a:hueOff val="-426997"/>
                <a:satOff val="-29360"/>
                <a:lumOff val="42395"/>
                <a:alphaOff val="0"/>
                <a:shade val="64000"/>
                <a:satMod val="165000"/>
              </a:schemeClr>
            </a:gs>
            <a:gs pos="46000">
              <a:schemeClr val="accent1">
                <a:shade val="50000"/>
                <a:hueOff val="-426997"/>
                <a:satOff val="-29360"/>
                <a:lumOff val="42395"/>
                <a:alphaOff val="0"/>
                <a:shade val="74000"/>
                <a:satMod val="165000"/>
              </a:schemeClr>
            </a:gs>
            <a:gs pos="56000">
              <a:schemeClr val="accent1">
                <a:shade val="50000"/>
                <a:hueOff val="-426997"/>
                <a:satOff val="-29360"/>
                <a:lumOff val="42395"/>
                <a:alphaOff val="0"/>
                <a:shade val="74000"/>
                <a:satMod val="165000"/>
              </a:schemeClr>
            </a:gs>
            <a:gs pos="70000">
              <a:schemeClr val="accent1">
                <a:shade val="50000"/>
                <a:hueOff val="-426997"/>
                <a:satOff val="-29360"/>
                <a:lumOff val="42395"/>
                <a:alphaOff val="0"/>
                <a:shade val="64000"/>
                <a:satMod val="165000"/>
              </a:schemeClr>
            </a:gs>
            <a:gs pos="100000">
              <a:schemeClr val="accent1">
                <a:shade val="50000"/>
                <a:hueOff val="-426997"/>
                <a:satOff val="-29360"/>
                <a:lumOff val="42395"/>
                <a:alphaOff val="0"/>
                <a:shade val="35000"/>
                <a:satMod val="190000"/>
              </a:schemeClr>
            </a:gs>
          </a:gsLst>
          <a:lin ang="5400000" scaled="0"/>
        </a:gradFill>
        <a:ln>
          <a:noFill/>
        </a:ln>
        <a:effectLst>
          <a:outerShdw blurRad="39000" dist="250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r">
            <a:rot lat="0" lon="0" rev="7000000"/>
          </a:lightRig>
        </a:scene3d>
        <a:sp3d prstMaterial="powder">
          <a:bevelT w="110000" h="5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489881" y="1191906"/>
          <a:ext cx="7367103" cy="11919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shade val="50000"/>
              <a:hueOff val="-426997"/>
              <a:satOff val="-29360"/>
              <a:lumOff val="42395"/>
              <a:alphaOff val="0"/>
            </a:schemeClr>
          </a:solidFill>
          <a:prstDash val="solid"/>
        </a:ln>
        <a:effectLst>
          <a:outerShdw blurRad="39000" dist="25000" dir="54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 SADY: Vlastivěda pro 4. a 5. </a:t>
          </a:r>
          <a:r>
            <a:rPr lang="cs-CZ" sz="2000" kern="1200" smtClean="0"/>
            <a:t>ročník</a:t>
          </a:r>
          <a:endParaRPr lang="cs-CZ" sz="2000" kern="1200" dirty="0"/>
        </a:p>
      </dsp:txBody>
      <dsp:txXfrm>
        <a:off x="1489881" y="1191906"/>
        <a:ext cx="7367103" cy="297975"/>
      </dsp:txXfrm>
    </dsp:sp>
    <dsp:sp modelId="{EB210E99-FECE-49F2-86FD-20F903E541DE}">
      <dsp:nvSpPr>
        <dsp:cNvPr id="0" name=""/>
        <dsp:cNvSpPr/>
      </dsp:nvSpPr>
      <dsp:spPr>
        <a:xfrm>
          <a:off x="1117411" y="1489881"/>
          <a:ext cx="744939" cy="7449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shade val="50000"/>
                <a:hueOff val="-284665"/>
                <a:satOff val="-19573"/>
                <a:lumOff val="28263"/>
                <a:alphaOff val="0"/>
                <a:shade val="35000"/>
                <a:satMod val="190000"/>
              </a:schemeClr>
            </a:gs>
            <a:gs pos="30000">
              <a:schemeClr val="accent1">
                <a:shade val="50000"/>
                <a:hueOff val="-284665"/>
                <a:satOff val="-19573"/>
                <a:lumOff val="28263"/>
                <a:alphaOff val="0"/>
                <a:shade val="64000"/>
                <a:satMod val="165000"/>
              </a:schemeClr>
            </a:gs>
            <a:gs pos="46000">
              <a:schemeClr val="accent1">
                <a:shade val="50000"/>
                <a:hueOff val="-284665"/>
                <a:satOff val="-19573"/>
                <a:lumOff val="28263"/>
                <a:alphaOff val="0"/>
                <a:shade val="74000"/>
                <a:satMod val="165000"/>
              </a:schemeClr>
            </a:gs>
            <a:gs pos="56000">
              <a:schemeClr val="accent1">
                <a:shade val="50000"/>
                <a:hueOff val="-284665"/>
                <a:satOff val="-19573"/>
                <a:lumOff val="28263"/>
                <a:alphaOff val="0"/>
                <a:shade val="74000"/>
                <a:satMod val="165000"/>
              </a:schemeClr>
            </a:gs>
            <a:gs pos="70000">
              <a:schemeClr val="accent1">
                <a:shade val="50000"/>
                <a:hueOff val="-284665"/>
                <a:satOff val="-19573"/>
                <a:lumOff val="28263"/>
                <a:alphaOff val="0"/>
                <a:shade val="64000"/>
                <a:satMod val="165000"/>
              </a:schemeClr>
            </a:gs>
            <a:gs pos="100000">
              <a:schemeClr val="accent1">
                <a:shade val="50000"/>
                <a:hueOff val="-284665"/>
                <a:satOff val="-19573"/>
                <a:lumOff val="28263"/>
                <a:alphaOff val="0"/>
                <a:shade val="35000"/>
                <a:satMod val="190000"/>
              </a:schemeClr>
            </a:gs>
          </a:gsLst>
          <a:lin ang="5400000" scaled="0"/>
        </a:gradFill>
        <a:ln>
          <a:noFill/>
        </a:ln>
        <a:effectLst>
          <a:outerShdw blurRad="39000" dist="250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r">
            <a:rot lat="0" lon="0" rev="7000000"/>
          </a:lightRig>
        </a:scene3d>
        <a:sp3d prstMaterial="powder">
          <a:bevelT w="110000" h="5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1489881" y="1489881"/>
          <a:ext cx="7367103" cy="744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shade val="50000"/>
              <a:hueOff val="-284665"/>
              <a:satOff val="-19573"/>
              <a:lumOff val="28263"/>
              <a:alphaOff val="0"/>
            </a:schemeClr>
          </a:solidFill>
          <a:prstDash val="solid"/>
        </a:ln>
        <a:effectLst>
          <a:outerShdw blurRad="39000" dist="25000" dir="54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CZ.1.07/1.4.00/21.1871</a:t>
          </a:r>
          <a:endParaRPr lang="cs-CZ" sz="2000" kern="1200" dirty="0"/>
        </a:p>
      </dsp:txBody>
      <dsp:txXfrm>
        <a:off x="1489881" y="1489881"/>
        <a:ext cx="7367103" cy="297975"/>
      </dsp:txXfrm>
    </dsp:sp>
    <dsp:sp modelId="{8EB502EF-CA4F-4140-AFB6-D26D41E73615}">
      <dsp:nvSpPr>
        <dsp:cNvPr id="0" name=""/>
        <dsp:cNvSpPr/>
      </dsp:nvSpPr>
      <dsp:spPr>
        <a:xfrm>
          <a:off x="1340893" y="1787857"/>
          <a:ext cx="297975" cy="29797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shade val="50000"/>
                <a:hueOff val="-142332"/>
                <a:satOff val="-9787"/>
                <a:lumOff val="14132"/>
                <a:alphaOff val="0"/>
                <a:shade val="35000"/>
                <a:satMod val="190000"/>
              </a:schemeClr>
            </a:gs>
            <a:gs pos="30000">
              <a:schemeClr val="accent1">
                <a:shade val="50000"/>
                <a:hueOff val="-142332"/>
                <a:satOff val="-9787"/>
                <a:lumOff val="14132"/>
                <a:alphaOff val="0"/>
                <a:shade val="64000"/>
                <a:satMod val="165000"/>
              </a:schemeClr>
            </a:gs>
            <a:gs pos="46000">
              <a:schemeClr val="accent1">
                <a:shade val="50000"/>
                <a:hueOff val="-142332"/>
                <a:satOff val="-9787"/>
                <a:lumOff val="14132"/>
                <a:alphaOff val="0"/>
                <a:shade val="74000"/>
                <a:satMod val="165000"/>
              </a:schemeClr>
            </a:gs>
            <a:gs pos="56000">
              <a:schemeClr val="accent1">
                <a:shade val="50000"/>
                <a:hueOff val="-142332"/>
                <a:satOff val="-9787"/>
                <a:lumOff val="14132"/>
                <a:alphaOff val="0"/>
                <a:shade val="74000"/>
                <a:satMod val="165000"/>
              </a:schemeClr>
            </a:gs>
            <a:gs pos="70000">
              <a:schemeClr val="accent1">
                <a:shade val="50000"/>
                <a:hueOff val="-142332"/>
                <a:satOff val="-9787"/>
                <a:lumOff val="14132"/>
                <a:alphaOff val="0"/>
                <a:shade val="64000"/>
                <a:satMod val="165000"/>
              </a:schemeClr>
            </a:gs>
            <a:gs pos="100000">
              <a:schemeClr val="accent1">
                <a:shade val="50000"/>
                <a:hueOff val="-142332"/>
                <a:satOff val="-9787"/>
                <a:lumOff val="14132"/>
                <a:alphaOff val="0"/>
                <a:shade val="35000"/>
                <a:satMod val="190000"/>
              </a:schemeClr>
            </a:gs>
          </a:gsLst>
          <a:lin ang="5400000" scaled="0"/>
        </a:gradFill>
        <a:ln>
          <a:noFill/>
        </a:ln>
        <a:effectLst>
          <a:outerShdw blurRad="39000" dist="250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r">
            <a:rot lat="0" lon="0" rev="7000000"/>
          </a:lightRig>
        </a:scene3d>
        <a:sp3d prstMaterial="powder">
          <a:bevelT w="110000" h="5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1489881" y="1787857"/>
          <a:ext cx="7367103" cy="2979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shade val="50000"/>
              <a:hueOff val="-142332"/>
              <a:satOff val="-9787"/>
              <a:lumOff val="14132"/>
              <a:alphaOff val="0"/>
            </a:schemeClr>
          </a:solidFill>
          <a:prstDash val="solid"/>
        </a:ln>
        <a:effectLst>
          <a:outerShdw blurRad="39000" dist="25000" dir="54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</dsp:txBody>
      <dsp:txXfrm>
        <a:off x="1489881" y="1787857"/>
        <a:ext cx="7367103" cy="2979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D39026-93A2-4ADE-8F80-D8D6E2C8DA99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945F66-C657-4209-97CF-C31B0110A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597178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4CC8B612-CA42-49C7-B5F3-9AFAC7B3A854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B7C63D0-2617-43EB-B056-8381DD7DEC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8B612-CA42-49C7-B5F3-9AFAC7B3A854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C63D0-2617-43EB-B056-8381DD7DEC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4CC8B612-CA42-49C7-B5F3-9AFAC7B3A854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9B7C63D0-2617-43EB-B056-8381DD7DEC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8B612-CA42-49C7-B5F3-9AFAC7B3A854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C63D0-2617-43EB-B056-8381DD7DEC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8B612-CA42-49C7-B5F3-9AFAC7B3A854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9B7C63D0-2617-43EB-B056-8381DD7DEC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8B612-CA42-49C7-B5F3-9AFAC7B3A854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C63D0-2617-43EB-B056-8381DD7DEC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8B612-CA42-49C7-B5F3-9AFAC7B3A854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C63D0-2617-43EB-B056-8381DD7DEC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8B612-CA42-49C7-B5F3-9AFAC7B3A854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9B7C63D0-2617-43EB-B056-8381DD7DEC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8B612-CA42-49C7-B5F3-9AFAC7B3A854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C63D0-2617-43EB-B056-8381DD7DEC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8B612-CA42-49C7-B5F3-9AFAC7B3A854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C63D0-2617-43EB-B056-8381DD7DEC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8B612-CA42-49C7-B5F3-9AFAC7B3A854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C63D0-2617-43EB-B056-8381DD7DEC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4CC8B612-CA42-49C7-B5F3-9AFAC7B3A854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9B7C63D0-2617-43EB-B056-8381DD7DEC2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ransition spd="slow">
    <p:pull/>
  </p:transition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Berounka_vyhled_Tetin_4326.JPG" TargetMode="External"/><Relationship Id="rId3" Type="http://schemas.openxmlformats.org/officeDocument/2006/relationships/hyperlink" Target="http://cs.wikipedia.org/wiki/Soubor:Marienbad-Brunnen.jpg" TargetMode="External"/><Relationship Id="rId7" Type="http://schemas.openxmlformats.org/officeDocument/2006/relationships/hyperlink" Target="http://cs.wikipedia.org/wiki/Soubor:Oh%C5%99e_z_mostu_u_Bydyn%C4%9B_nad_Oh%C5%99%C3%AD.jpg" TargetMode="External"/><Relationship Id="rId2" Type="http://schemas.openxmlformats.org/officeDocument/2006/relationships/hyperlink" Target="http://cs.wikipedia.org/wiki/Soubor:KarlovyVaryPanorama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Pfad_im_Glatzener_Moor.jpg" TargetMode="External"/><Relationship Id="rId11" Type="http://schemas.openxmlformats.org/officeDocument/2006/relationships/hyperlink" Target="http://cs.wikipedia.org/wiki/Soubor:Nakousan%C3%A1_karlovarsk%C3%A1_oplatka.JPG" TargetMode="External"/><Relationship Id="rId5" Type="http://schemas.openxmlformats.org/officeDocument/2006/relationships/hyperlink" Target="http://cs.wikipedia.org/wiki/Soubor:Franzl.JPG" TargetMode="External"/><Relationship Id="rId10" Type="http://schemas.openxmlformats.org/officeDocument/2006/relationships/hyperlink" Target="http://cs.wikipedia.org/wiki/Soubor:Sokolov,_d%C5%AFl_Ji%C5%99%C3%AD,_pohled_z_Lomnice.JPG" TargetMode="External"/><Relationship Id="rId4" Type="http://schemas.openxmlformats.org/officeDocument/2006/relationships/hyperlink" Target="http://cs.wikipedia.org/wiki/Soubor:Verschneites_Erzgebirge.JPG" TargetMode="External"/><Relationship Id="rId9" Type="http://schemas.openxmlformats.org/officeDocument/2006/relationships/hyperlink" Target="http://cs.wikipedia.org/wiki/Soubor:Clonmacnoise_castle_and_cattl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821868546"/>
              </p:ext>
            </p:extLst>
          </p:nvPr>
        </p:nvGraphicFramePr>
        <p:xfrm>
          <a:off x="179512" y="476672"/>
          <a:ext cx="8856984" cy="297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0743" y="4293096"/>
            <a:ext cx="6078537" cy="1481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20265601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980728"/>
            <a:ext cx="7200800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ANOTACE:</a:t>
            </a:r>
          </a:p>
          <a:p>
            <a:r>
              <a:rPr lang="cs-CZ" sz="2000" dirty="0" smtClean="0"/>
              <a:t>Žáci se seznamují s Karlovarským krajem – jeho krajským městem a dalšími městy, polohou, povrchem, vodstvem, jaké je zde zemědělství                    a průmysl.</a:t>
            </a:r>
          </a:p>
          <a:p>
            <a:r>
              <a:rPr lang="cs-CZ" sz="2000" dirty="0" smtClean="0"/>
              <a:t>Žáci při výkladu pracují s mapou České republiky. Ukazují si na příruční i nástěnné mapě pod vedením učitele současně s výkladem.</a:t>
            </a:r>
          </a:p>
        </p:txBody>
      </p:sp>
    </p:spTree>
    <p:extLst>
      <p:ext uri="{BB962C8B-B14F-4D97-AF65-F5344CB8AC3E}">
        <p14:creationId xmlns="" xmlns:p14="http://schemas.microsoft.com/office/powerpoint/2010/main" val="31621875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708920"/>
            <a:ext cx="7772400" cy="3108960"/>
          </a:xfrm>
        </p:spPr>
        <p:txBody>
          <a:bodyPr/>
          <a:lstStyle/>
          <a:p>
            <a:r>
              <a:rPr lang="cs-CZ" sz="7200" dirty="0" smtClean="0">
                <a:solidFill>
                  <a:schemeClr val="accent1">
                    <a:lumMod val="75000"/>
                  </a:schemeClr>
                </a:solidFill>
              </a:rPr>
              <a:t>Karlovarský kraj</a:t>
            </a:r>
            <a:endParaRPr lang="cs-CZ" sz="7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68407784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Při sledování prezentace pracuj s mapou České republiky.</a:t>
            </a:r>
            <a:endParaRPr lang="cs-CZ" sz="4000" dirty="0"/>
          </a:p>
        </p:txBody>
      </p:sp>
    </p:spTree>
    <p:extLst>
      <p:ext uri="{BB962C8B-B14F-4D97-AF65-F5344CB8AC3E}">
        <p14:creationId xmlns="" xmlns:p14="http://schemas.microsoft.com/office/powerpoint/2010/main" val="253771087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9986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76064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Krajským městem Karlovarského kraje jsou </a:t>
            </a:r>
            <a:r>
              <a:rPr lang="cs-CZ" sz="3600" b="1" dirty="0" smtClean="0"/>
              <a:t>Karlovy Vary</a:t>
            </a:r>
            <a:r>
              <a:rPr lang="cs-CZ" sz="3600" dirty="0" smtClean="0"/>
              <a:t>.</a:t>
            </a:r>
          </a:p>
          <a:p>
            <a:endParaRPr lang="cs-CZ" sz="3600" dirty="0"/>
          </a:p>
          <a:p>
            <a:endParaRPr lang="cs-CZ" sz="3600" dirty="0" smtClean="0"/>
          </a:p>
          <a:p>
            <a:endParaRPr lang="cs-CZ" sz="3600" dirty="0"/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cs-CZ" sz="3600" dirty="0"/>
          </a:p>
          <a:p>
            <a:endParaRPr lang="cs-CZ" sz="3600" dirty="0"/>
          </a:p>
          <a:p>
            <a:r>
              <a:rPr lang="cs-CZ" sz="3600" dirty="0" smtClean="0"/>
              <a:t>Kraj leží v západních Čechách.</a:t>
            </a:r>
            <a:endParaRPr lang="cs-CZ" sz="36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2376488"/>
            <a:ext cx="7620000" cy="25646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19321529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Další  města kraje: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Cheb</a:t>
            </a:r>
          </a:p>
          <a:p>
            <a:endParaRPr lang="cs-CZ" dirty="0" smtClean="0"/>
          </a:p>
          <a:p>
            <a:r>
              <a:rPr lang="cs-CZ" dirty="0" smtClean="0"/>
              <a:t>Sokolov</a:t>
            </a:r>
          </a:p>
          <a:p>
            <a:endParaRPr lang="cs-CZ" dirty="0" smtClean="0"/>
          </a:p>
          <a:p>
            <a:r>
              <a:rPr lang="cs-CZ" dirty="0" smtClean="0"/>
              <a:t>Františkovy Lázně</a:t>
            </a:r>
          </a:p>
          <a:p>
            <a:endParaRPr lang="cs-CZ" dirty="0" smtClean="0"/>
          </a:p>
          <a:p>
            <a:r>
              <a:rPr lang="cs-CZ" dirty="0" smtClean="0"/>
              <a:t>Mariánské Lázně</a:t>
            </a:r>
          </a:p>
          <a:p>
            <a:endParaRPr lang="cs-CZ" dirty="0" smtClean="0"/>
          </a:p>
          <a:p>
            <a:r>
              <a:rPr lang="cs-CZ" dirty="0" smtClean="0"/>
              <a:t>Aš</a:t>
            </a:r>
          </a:p>
        </p:txBody>
      </p:sp>
    </p:spTree>
    <p:extLst>
      <p:ext uri="{BB962C8B-B14F-4D97-AF65-F5344CB8AC3E}">
        <p14:creationId xmlns="" xmlns:p14="http://schemas.microsoft.com/office/powerpoint/2010/main" val="85672861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4664"/>
            <a:ext cx="2143125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ipka doleva 1"/>
          <p:cNvSpPr/>
          <p:nvPr/>
        </p:nvSpPr>
        <p:spPr>
          <a:xfrm>
            <a:off x="2843808" y="584684"/>
            <a:ext cx="3123098" cy="154817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František                      ve Františkových Lázních</a:t>
            </a:r>
            <a:endParaRPr lang="cs-CZ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717032"/>
            <a:ext cx="3546891" cy="27602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Šipka doprava 2"/>
          <p:cNvSpPr/>
          <p:nvPr/>
        </p:nvSpPr>
        <p:spPr>
          <a:xfrm>
            <a:off x="467544" y="4005064"/>
            <a:ext cx="4032448" cy="20162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Kolonáda se Zpívající fontánou                              v Mariánských Lázních</a:t>
            </a:r>
            <a:endParaRPr lang="cs-CZ" sz="2000" b="1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04664"/>
            <a:ext cx="2143125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Šipka doprava 4"/>
          <p:cNvSpPr/>
          <p:nvPr/>
        </p:nvSpPr>
        <p:spPr>
          <a:xfrm>
            <a:off x="3131840" y="2204864"/>
            <a:ext cx="2835066" cy="122413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Vřídlo v Karlových Varech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413887906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268760"/>
            <a:ext cx="8229600" cy="683096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Povrch</a:t>
            </a:r>
            <a:b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</a:b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182880" indent="0">
              <a:buNone/>
            </a:pPr>
            <a:endParaRPr lang="cs-CZ" dirty="0" smtClean="0"/>
          </a:p>
          <a:p>
            <a:r>
              <a:rPr lang="cs-CZ" dirty="0" smtClean="0"/>
              <a:t>Severozápad kraje: </a:t>
            </a:r>
            <a:r>
              <a:rPr lang="cs-CZ" b="1" dirty="0" smtClean="0"/>
              <a:t>Krušné hory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Jihozápad kraje: </a:t>
            </a:r>
            <a:r>
              <a:rPr lang="cs-CZ" b="1" dirty="0" smtClean="0"/>
              <a:t>Český les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Tato pohoří vytváří přírodní hranici s Německem.</a:t>
            </a:r>
          </a:p>
          <a:p>
            <a:endParaRPr lang="cs-CZ" dirty="0" smtClean="0"/>
          </a:p>
          <a:p>
            <a:r>
              <a:rPr lang="cs-CZ" dirty="0" smtClean="0"/>
              <a:t>Střední část kraje: </a:t>
            </a:r>
            <a:r>
              <a:rPr lang="cs-CZ" b="1" dirty="0" smtClean="0"/>
              <a:t>Slavkovský les                             </a:t>
            </a:r>
            <a:r>
              <a:rPr lang="cs-CZ" dirty="0" smtClean="0"/>
              <a:t>a</a:t>
            </a:r>
            <a:r>
              <a:rPr lang="cs-CZ" b="1" dirty="0" smtClean="0"/>
              <a:t> Doupovské hory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Pozůstatkem sopečné činnosti jsou teplé léčivé prameny v západočeských lázních (Karlovy Vary, Františkovy Lázně, Mariánské Lázně).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83769256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52348"/>
            <a:ext cx="381000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Šipka doleva 3"/>
          <p:cNvSpPr/>
          <p:nvPr/>
        </p:nvSpPr>
        <p:spPr>
          <a:xfrm>
            <a:off x="4860032" y="836712"/>
            <a:ext cx="3168352" cy="21602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Krušné hory  v zimě</a:t>
            </a:r>
            <a:endParaRPr lang="cs-CZ" sz="2400" b="1" dirty="0"/>
          </a:p>
        </p:txBody>
      </p:sp>
      <p:sp>
        <p:nvSpPr>
          <p:cNvPr id="5" name="Šipka doprava 4"/>
          <p:cNvSpPr/>
          <p:nvPr/>
        </p:nvSpPr>
        <p:spPr>
          <a:xfrm>
            <a:off x="564508" y="3970464"/>
            <a:ext cx="3791467" cy="21602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Rezervace Kladské rašeliny </a:t>
            </a:r>
            <a:r>
              <a:rPr lang="cs-CZ" sz="2000" b="1" dirty="0" smtClean="0"/>
              <a:t>                      ve </a:t>
            </a:r>
            <a:r>
              <a:rPr lang="cs-CZ" sz="2000" b="1" dirty="0" smtClean="0"/>
              <a:t>Slavkovském lese</a:t>
            </a:r>
            <a:endParaRPr lang="cs-CZ" sz="2000" b="1" dirty="0"/>
          </a:p>
        </p:txBody>
      </p:sp>
      <p:pic>
        <p:nvPicPr>
          <p:cNvPr id="6" name="Obrázek 5" descr="800px-Pfad_im_Glatzener_Moor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51555" y="3789040"/>
            <a:ext cx="3973012" cy="238809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36817428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72008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Vodstvo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r>
              <a:rPr lang="cs-CZ" dirty="0" smtClean="0"/>
              <a:t>Téměř celý kraj odvodňuje řeka </a:t>
            </a:r>
            <a:r>
              <a:rPr lang="cs-CZ" b="1" dirty="0" smtClean="0"/>
              <a:t>Ohře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182880" indent="0"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Jihovýchodní oblast patří do povodí </a:t>
            </a:r>
            <a:r>
              <a:rPr lang="cs-CZ" b="1" dirty="0" smtClean="0"/>
              <a:t>Berounky</a:t>
            </a:r>
            <a:r>
              <a:rPr lang="cs-CZ" dirty="0" smtClean="0"/>
              <a:t>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628800"/>
            <a:ext cx="3459088" cy="20050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1184" y="4437112"/>
            <a:ext cx="3312368" cy="20399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75995648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Zemědělství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Chladnější podnebí nevytváří příhodné podmínky pro zemědělství.</a:t>
            </a:r>
          </a:p>
          <a:p>
            <a:endParaRPr lang="cs-CZ" dirty="0" smtClean="0"/>
          </a:p>
          <a:p>
            <a:r>
              <a:rPr lang="cs-CZ" dirty="0" smtClean="0"/>
              <a:t>Pohraničí s horskými loukami je vhodné pro </a:t>
            </a:r>
            <a:r>
              <a:rPr lang="cs-CZ" b="1" dirty="0" smtClean="0"/>
              <a:t>pastevectví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43841" b="-44040"/>
          <a:stretch/>
        </p:blipFill>
        <p:spPr bwMode="auto">
          <a:xfrm>
            <a:off x="1979712" y="4149080"/>
            <a:ext cx="5303469" cy="3168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28172474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Průmysl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Chebská a Sokolovská pánev – těžba </a:t>
            </a:r>
            <a:r>
              <a:rPr lang="cs-CZ" b="1" dirty="0" smtClean="0"/>
              <a:t>hnědého uhlí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Bohatá naleziště </a:t>
            </a:r>
            <a:r>
              <a:rPr lang="cs-CZ" b="1" dirty="0" smtClean="0"/>
              <a:t>kaolinu</a:t>
            </a:r>
            <a:r>
              <a:rPr lang="cs-CZ" dirty="0" smtClean="0"/>
              <a:t> – poblíž Karlových Varů několik závodů vyrábějících </a:t>
            </a:r>
            <a:r>
              <a:rPr lang="cs-CZ" b="1" dirty="0" smtClean="0"/>
              <a:t>porcelán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Karlovy Vary jsou také známé výrobou </a:t>
            </a:r>
            <a:r>
              <a:rPr lang="cs-CZ" b="1" dirty="0" smtClean="0"/>
              <a:t>skla</a:t>
            </a:r>
            <a:r>
              <a:rPr lang="cs-CZ" dirty="0" smtClean="0"/>
              <a:t>, </a:t>
            </a:r>
            <a:r>
              <a:rPr lang="cs-CZ" b="1" dirty="0" smtClean="0"/>
              <a:t>oplatek</a:t>
            </a:r>
            <a:r>
              <a:rPr lang="cs-CZ" dirty="0" smtClean="0"/>
              <a:t> a </a:t>
            </a:r>
            <a:r>
              <a:rPr lang="cs-CZ" b="1" dirty="0" smtClean="0"/>
              <a:t>bylinného likéru Becherovka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8614381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76672"/>
            <a:ext cx="4322057" cy="24311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ipka doprava 1"/>
          <p:cNvSpPr/>
          <p:nvPr/>
        </p:nvSpPr>
        <p:spPr>
          <a:xfrm>
            <a:off x="827584" y="692696"/>
            <a:ext cx="3168352" cy="172819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Důl Jiří                        v Sokolově</a:t>
            </a:r>
            <a:endParaRPr lang="cs-CZ" sz="2000" b="1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907829"/>
            <a:ext cx="2297832" cy="1723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Šipka doleva 2"/>
          <p:cNvSpPr/>
          <p:nvPr/>
        </p:nvSpPr>
        <p:spPr>
          <a:xfrm>
            <a:off x="4211960" y="3284984"/>
            <a:ext cx="4104456" cy="86409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Porcelánový talíř „cibulák“</a:t>
            </a:r>
            <a:endParaRPr lang="cs-CZ" b="1" dirty="0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6536" y="4365104"/>
            <a:ext cx="2729880" cy="2047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Šipka doprava 5"/>
          <p:cNvSpPr/>
          <p:nvPr/>
        </p:nvSpPr>
        <p:spPr>
          <a:xfrm>
            <a:off x="827584" y="5157192"/>
            <a:ext cx="4320480" cy="7920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Karlovarská oplatka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67166831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Administrator\Local Settings\Temporary Internet Files\Content.IE5\ECDK5JFI\MC9002332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5485" y="3135907"/>
            <a:ext cx="3501870" cy="293988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96752"/>
            <a:ext cx="8229600" cy="136815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Pomoz turistovi Honzovi zorientovat se                               v Karlovarském kraji.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536568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2507" y="908720"/>
            <a:ext cx="8229600" cy="1040219"/>
          </a:xfrm>
        </p:spPr>
        <p:txBody>
          <a:bodyPr>
            <a:noAutofit/>
          </a:bodyPr>
          <a:lstStyle/>
          <a:p>
            <a:pPr algn="l"/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</a:rPr>
              <a:t>Poraď turistovi Honzovi, jaké je hlavní město kraje. Pokud mu poradíš správně, zatleská ti.</a:t>
            </a:r>
            <a:endParaRPr lang="cs-CZ" sz="3600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374560"/>
            <a:ext cx="2376264" cy="1999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1132" y="4032984"/>
            <a:ext cx="3871913" cy="2341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799" y="1844824"/>
            <a:ext cx="3871913" cy="2341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4459" y="1682293"/>
            <a:ext cx="3871913" cy="2341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61371485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1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1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7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052736"/>
            <a:ext cx="8229600" cy="1324000"/>
          </a:xfrm>
        </p:spPr>
        <p:txBody>
          <a:bodyPr>
            <a:noAutofit/>
          </a:bodyPr>
          <a:lstStyle/>
          <a:p>
            <a:pPr algn="l"/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</a:rPr>
              <a:t>Poraď turistovi Honzovi, jaké město hledá v Karlovarském kraji zbytečně. Pokud mu poradíš správně, zatleská ti.</a:t>
            </a:r>
            <a:endParaRPr lang="cs-CZ" sz="3600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1629" y="4374560"/>
            <a:ext cx="2376264" cy="1999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877203"/>
            <a:ext cx="3871913" cy="2341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88840"/>
            <a:ext cx="3871913" cy="2341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203773"/>
            <a:ext cx="3871913" cy="2341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92237644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1324000"/>
          </a:xfrm>
        </p:spPr>
        <p:txBody>
          <a:bodyPr>
            <a:noAutofit/>
          </a:bodyPr>
          <a:lstStyle/>
          <a:p>
            <a:pPr algn="l"/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</a:rPr>
              <a:t>Poraď turistovi Honzovi, jaká řeka ho bude provázet téměř celou cestu krajem. Pokud mu poradíš správně, zatleská ti.</a:t>
            </a:r>
            <a:endParaRPr lang="cs-CZ" sz="3600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362" y="4374560"/>
            <a:ext cx="2376264" cy="1999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997544"/>
            <a:ext cx="3871913" cy="2341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9501" y="1801811"/>
            <a:ext cx="3871913" cy="2341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88840"/>
            <a:ext cx="3871913" cy="2341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77627176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1324000"/>
          </a:xfrm>
        </p:spPr>
        <p:txBody>
          <a:bodyPr>
            <a:noAutofit/>
          </a:bodyPr>
          <a:lstStyle/>
          <a:p>
            <a:pPr algn="l"/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</a:rPr>
              <a:t>Poraď turistovi Honzovi, v jakých horách tohoto kraje může zabloudit. Pokud mu poradíš správně, zatleská ti.</a:t>
            </a:r>
            <a:endParaRPr lang="cs-CZ" sz="3600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374560"/>
            <a:ext cx="2376264" cy="1999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206" y="1916832"/>
            <a:ext cx="3871913" cy="2341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915141"/>
            <a:ext cx="3871913" cy="2341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205" y="4032984"/>
            <a:ext cx="3871913" cy="2341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30889954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8210"/>
            <a:ext cx="8229600" cy="1324000"/>
          </a:xfrm>
        </p:spPr>
        <p:txBody>
          <a:bodyPr>
            <a:noAutofit/>
          </a:bodyPr>
          <a:lstStyle/>
          <a:p>
            <a:pPr algn="l"/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</a:rPr>
              <a:t>Poraď turistovi Honzovi, výrobu jakého produktu může v kraji navštívit.</a:t>
            </a:r>
            <a:endParaRPr lang="cs-CZ" sz="3600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374560"/>
            <a:ext cx="2376264" cy="1999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44824"/>
            <a:ext cx="3871913" cy="2341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844823"/>
            <a:ext cx="3871913" cy="2341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032984"/>
            <a:ext cx="3871913" cy="2341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50311223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40219"/>
          </a:xfrm>
        </p:spPr>
        <p:txBody>
          <a:bodyPr>
            <a:noAutofit/>
          </a:bodyPr>
          <a:lstStyle/>
          <a:p>
            <a:pPr algn="l"/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</a:rPr>
              <a:t>Poraď turistovi Honzovi, co se                       v kraji těží. Pokud mu poradíš správně, zatleská ti.</a:t>
            </a:r>
            <a:endParaRPr lang="cs-CZ" sz="3600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374560"/>
            <a:ext cx="2376264" cy="1999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985922"/>
            <a:ext cx="3871913" cy="2341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232" y="1789584"/>
            <a:ext cx="3871913" cy="2341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701400"/>
            <a:ext cx="3871913" cy="2341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53931173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0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9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96752"/>
            <a:ext cx="8388579" cy="1040219"/>
          </a:xfrm>
        </p:spPr>
        <p:txBody>
          <a:bodyPr>
            <a:noAutofit/>
          </a:bodyPr>
          <a:lstStyle/>
          <a:p>
            <a:pPr algn="l"/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</a:rPr>
              <a:t>Poraď turistovi Honzovi, co si může koupit v Karlových Varech – čím jsou světoznámé. Pokud mu poradíš správně, zatleská ti.</a:t>
            </a:r>
            <a:endParaRPr lang="cs-CZ" sz="3600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374560"/>
            <a:ext cx="2376264" cy="1999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6358" y="1844824"/>
            <a:ext cx="3871913" cy="2341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060848"/>
            <a:ext cx="3871913" cy="2341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5726" y="4032105"/>
            <a:ext cx="3871913" cy="2341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43476579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1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1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4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356992"/>
            <a:ext cx="3072448" cy="25843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3059832" y="764704"/>
            <a:ext cx="4824536" cy="1872208"/>
          </a:xfrm>
          <a:prstGeom prst="wedgeRoundRectCallout">
            <a:avLst>
              <a:gd name="adj1" fmla="val -49037"/>
              <a:gd name="adj2" fmla="val 115992"/>
              <a:gd name="adj3" fmla="val 16667"/>
            </a:avLst>
          </a:prstGeom>
          <a:noFill/>
          <a:ln w="571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Děkuji za pomoc. Karlovarský kraj se mi moc líbil.</a:t>
            </a:r>
            <a:endParaRPr lang="cs-CZ" sz="3200" b="1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1695062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476673"/>
            <a:ext cx="8064896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cs.wikipedia.org/wiki/Soubor:KarlovyVaryPanorama.jpg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cs.wikipedia.org/wiki/Soubor:Marienbad-Brunnen.jpg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cs.wikipedia.org/wiki/Soubor:Verschneites_Erzgebirge.JPG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cs.wikipedia.org/wiki/Soubor:Franzl.JPG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cs.wikipedia.org/wiki/Soubor:Pfad_im_Glatzener_Moor.jpg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cs.wikipedia.org/wiki/Soubor:Oh%C5%99e_z_mostu_u_Bydyn%C4%9B_nad_Oh%C5%99%C3%AD.jpg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cs.wikipedia.org/wiki/Soubor:Berounka_vyhled_Tetin_4326.JPG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cs.wikipedia.org/wiki/Soubor:Clonmacnoise_castle_and_cattle.jpg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http://cs.wikipedia.org/wiki/Soubor:Sokolov,_d%C5%AFl_Ji%C5%99%C3%AD,_</a:t>
            </a:r>
            <a:r>
              <a:rPr lang="cs-CZ" dirty="0" smtClean="0">
                <a:hlinkClick r:id="rId10"/>
              </a:rPr>
              <a:t>pohled_z_Lomnice.JPG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cs.wikipedia.org/wiki/Soubor:Nakousan%C3%A1_karlovarsk%C3%A1_oplatka.JPG</a:t>
            </a:r>
            <a:endParaRPr lang="cs-CZ" dirty="0" smtClean="0"/>
          </a:p>
          <a:p>
            <a:r>
              <a:rPr lang="cs-CZ" dirty="0"/>
              <a:t>http://cs.wikipedia.org/wiki/Soubor:KarlovyVaryHotSpring.jpg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236441650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153</TotalTime>
  <Words>473</Words>
  <Application>Microsoft Office PowerPoint</Application>
  <PresentationFormat>Předvádění na obrazovce (4:3)</PresentationFormat>
  <Paragraphs>88</Paragraphs>
  <Slides>23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Carnival</vt:lpstr>
      <vt:lpstr>Snímek 1</vt:lpstr>
      <vt:lpstr>Snímek 2</vt:lpstr>
      <vt:lpstr>Karlovarský kraj</vt:lpstr>
      <vt:lpstr>Snímek 4</vt:lpstr>
      <vt:lpstr>Snímek 5</vt:lpstr>
      <vt:lpstr>Další  města kraje:</vt:lpstr>
      <vt:lpstr>Snímek 7</vt:lpstr>
      <vt:lpstr>Povrch </vt:lpstr>
      <vt:lpstr>Snímek 9</vt:lpstr>
      <vt:lpstr>Vodstvo</vt:lpstr>
      <vt:lpstr>Zemědělství</vt:lpstr>
      <vt:lpstr>Průmysl</vt:lpstr>
      <vt:lpstr>Snímek 13</vt:lpstr>
      <vt:lpstr>Pomoz turistovi Honzovi zorientovat se                               v Karlovarském kraji.</vt:lpstr>
      <vt:lpstr>Poraď turistovi Honzovi, jaké je hlavní město kraje. Pokud mu poradíš správně, zatleská ti.</vt:lpstr>
      <vt:lpstr>Poraď turistovi Honzovi, jaké město hledá v Karlovarském kraji zbytečně. Pokud mu poradíš správně, zatleská ti.</vt:lpstr>
      <vt:lpstr>Poraď turistovi Honzovi, jaká řeka ho bude provázet téměř celou cestu krajem. Pokud mu poradíš správně, zatleská ti.</vt:lpstr>
      <vt:lpstr>Poraď turistovi Honzovi, v jakých horách tohoto kraje může zabloudit. Pokud mu poradíš správně, zatleská ti.</vt:lpstr>
      <vt:lpstr>Poraď turistovi Honzovi, výrobu jakého produktu může v kraji navštívit.</vt:lpstr>
      <vt:lpstr>Poraď turistovi Honzovi, co se                       v kraji těží. Pokud mu poradíš správně, zatleská ti.</vt:lpstr>
      <vt:lpstr>Poraď turistovi Honzovi, co si může koupit v Karlových Varech – čím jsou světoznámé. Pokud mu poradíš správně, zatleská ti.</vt:lpstr>
      <vt:lpstr>Snímek 22</vt:lpstr>
      <vt:lpstr>Snímek 23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</dc:title>
  <dc:creator>a</dc:creator>
  <cp:lastModifiedBy>Dum</cp:lastModifiedBy>
  <cp:revision>26</cp:revision>
  <dcterms:created xsi:type="dcterms:W3CDTF">2011-11-17T19:36:39Z</dcterms:created>
  <dcterms:modified xsi:type="dcterms:W3CDTF">2012-03-30T18:59:29Z</dcterms:modified>
</cp:coreProperties>
</file>