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7" r:id="rId2"/>
    <p:sldId id="256" r:id="rId3"/>
    <p:sldId id="258" r:id="rId4"/>
    <p:sldId id="261" r:id="rId5"/>
    <p:sldId id="259" r:id="rId6"/>
    <p:sldId id="270" r:id="rId7"/>
    <p:sldId id="269" r:id="rId8"/>
    <p:sldId id="264" r:id="rId9"/>
    <p:sldId id="266" r:id="rId10"/>
    <p:sldId id="267" r:id="rId11"/>
    <p:sldId id="263" r:id="rId12"/>
    <p:sldId id="272" r:id="rId13"/>
    <p:sldId id="271" r:id="rId14"/>
    <p:sldId id="274" r:id="rId15"/>
    <p:sldId id="275" r:id="rId16"/>
    <p:sldId id="276" r:id="rId17"/>
    <p:sldId id="277" r:id="rId18"/>
    <p:sldId id="279" r:id="rId19"/>
    <p:sldId id="278" r:id="rId20"/>
    <p:sldId id="282" r:id="rId21"/>
    <p:sldId id="280" r:id="rId22"/>
    <p:sldId id="281" r:id="rId23"/>
    <p:sldId id="283" r:id="rId24"/>
    <p:sldId id="284" r:id="rId25"/>
    <p:sldId id="262" r:id="rId26"/>
    <p:sldId id="260" r:id="rId27"/>
    <p:sldId id="273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594" y="-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9B08B7-98C4-4E07-AFBE-0415F01B3177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A060B2-6693-4A54-A0E5-F1D4A79535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538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ED2C657-1A5D-4AE9-B528-C9BEB73D0BC5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>
              <a:latin typeface="Times New Roman" pitchFamily="16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A060B2-6693-4A54-A0E5-F1D4A79535CE}" type="slidenum">
              <a:rPr lang="cs-CZ" smtClean="0"/>
              <a:pPr/>
              <a:t>27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07242-E959-4F65-8EDE-2A003C8B75AC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08FF-E9DE-43B9-9783-D43D1F9F4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07242-E959-4F65-8EDE-2A003C8B75AC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08FF-E9DE-43B9-9783-D43D1F9F4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07242-E959-4F65-8EDE-2A003C8B75AC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08FF-E9DE-43B9-9783-D43D1F9F4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07242-E959-4F65-8EDE-2A003C8B75AC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08FF-E9DE-43B9-9783-D43D1F9F4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07242-E959-4F65-8EDE-2A003C8B75AC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08FF-E9DE-43B9-9783-D43D1F9F4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07242-E959-4F65-8EDE-2A003C8B75AC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08FF-E9DE-43B9-9783-D43D1F9F4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07242-E959-4F65-8EDE-2A003C8B75AC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08FF-E9DE-43B9-9783-D43D1F9F4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07242-E959-4F65-8EDE-2A003C8B75AC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08FF-E9DE-43B9-9783-D43D1F9F4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07242-E959-4F65-8EDE-2A003C8B75AC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08FF-E9DE-43B9-9783-D43D1F9F4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07242-E959-4F65-8EDE-2A003C8B75AC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08FF-E9DE-43B9-9783-D43D1F9F4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07242-E959-4F65-8EDE-2A003C8B75AC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708FF-E9DE-43B9-9783-D43D1F9F4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407242-E959-4F65-8EDE-2A003C8B75AC}" type="datetimeFigureOut">
              <a:rPr lang="cs-CZ" smtClean="0"/>
              <a:pPr/>
              <a:t>27.3.2014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0708FF-E9DE-43B9-9783-D43D1F9F4A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3" Type="http://schemas.openxmlformats.org/officeDocument/2006/relationships/audio" Target="../media/audio1.wav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gif"/><Relationship Id="rId4" Type="http://schemas.openxmlformats.org/officeDocument/2006/relationships/image" Target="../media/image23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gif"/><Relationship Id="rId5" Type="http://schemas.openxmlformats.org/officeDocument/2006/relationships/slide" Target="slide11.xml"/><Relationship Id="rId4" Type="http://schemas.openxmlformats.org/officeDocument/2006/relationships/slide" Target="slide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5" Type="http://schemas.openxmlformats.org/officeDocument/2006/relationships/slide" Target="slide8.xml"/><Relationship Id="rId4" Type="http://schemas.openxmlformats.org/officeDocument/2006/relationships/image" Target="../media/image31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slide" Target="slide17.xml"/><Relationship Id="rId3" Type="http://schemas.openxmlformats.org/officeDocument/2006/relationships/slide" Target="slide12.xml"/><Relationship Id="rId7" Type="http://schemas.openxmlformats.org/officeDocument/2006/relationships/slide" Target="slide1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5.xml"/><Relationship Id="rId5" Type="http://schemas.openxmlformats.org/officeDocument/2006/relationships/slide" Target="slide14.xml"/><Relationship Id="rId4" Type="http://schemas.openxmlformats.org/officeDocument/2006/relationships/slide" Target="slide13.xml"/><Relationship Id="rId9" Type="http://schemas.openxmlformats.org/officeDocument/2006/relationships/slide" Target="slide1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image" Target="../media/image32.jpe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7.jpeg"/><Relationship Id="rId7" Type="http://schemas.openxmlformats.org/officeDocument/2006/relationships/slide" Target="slide1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png"/><Relationship Id="rId4" Type="http://schemas.openxmlformats.org/officeDocument/2006/relationships/image" Target="../media/image38.jpeg"/><Relationship Id="rId9" Type="http://schemas.openxmlformats.org/officeDocument/2006/relationships/image" Target="../media/image4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5" Type="http://schemas.openxmlformats.org/officeDocument/2006/relationships/image" Target="../media/image45.jpeg"/><Relationship Id="rId4" Type="http://schemas.openxmlformats.org/officeDocument/2006/relationships/image" Target="../media/image4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slide" Target="slide11.xml"/><Relationship Id="rId4" Type="http://schemas.openxmlformats.org/officeDocument/2006/relationships/image" Target="../media/image49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slide" Target="slide24.xml"/><Relationship Id="rId3" Type="http://schemas.openxmlformats.org/officeDocument/2006/relationships/slide" Target="slide19.xml"/><Relationship Id="rId7" Type="http://schemas.openxmlformats.org/officeDocument/2006/relationships/slide" Target="slide23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0.xml"/><Relationship Id="rId5" Type="http://schemas.openxmlformats.org/officeDocument/2006/relationships/slide" Target="slide22.xml"/><Relationship Id="rId4" Type="http://schemas.openxmlformats.org/officeDocument/2006/relationships/slide" Target="slide21.xml"/><Relationship Id="rId9" Type="http://schemas.openxmlformats.org/officeDocument/2006/relationships/slide" Target="slide2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8.xml"/><Relationship Id="rId5" Type="http://schemas.openxmlformats.org/officeDocument/2006/relationships/image" Target="../media/image54.jpeg"/><Relationship Id="rId4" Type="http://schemas.openxmlformats.org/officeDocument/2006/relationships/image" Target="../media/image5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slide" Target="slide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8.xml"/><Relationship Id="rId5" Type="http://schemas.openxmlformats.org/officeDocument/2006/relationships/image" Target="../media/image58.jpeg"/><Relationship Id="rId4" Type="http://schemas.openxmlformats.org/officeDocument/2006/relationships/image" Target="../media/image5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7" Type="http://schemas.openxmlformats.org/officeDocument/2006/relationships/slide" Target="slide18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2.jpeg"/><Relationship Id="rId5" Type="http://schemas.openxmlformats.org/officeDocument/2006/relationships/image" Target="../media/image61.png"/><Relationship Id="rId4" Type="http://schemas.openxmlformats.org/officeDocument/2006/relationships/image" Target="../media/image60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hotovolcanica.com/VolcanoInfo/Santiaguito/Gua07_0574.jpg" TargetMode="External"/><Relationship Id="rId13" Type="http://schemas.openxmlformats.org/officeDocument/2006/relationships/hyperlink" Target="http://www.esotravel.cz/getimage.php?i=12520" TargetMode="External"/><Relationship Id="rId18" Type="http://schemas.openxmlformats.org/officeDocument/2006/relationships/hyperlink" Target="http://www.medievalsicily.com/Images/Etna/Etna_2.jpg" TargetMode="External"/><Relationship Id="rId3" Type="http://schemas.openxmlformats.org/officeDocument/2006/relationships/hyperlink" Target="http://vyuka.zsjarose.cz/data/swic/lessons/961.jpg" TargetMode="External"/><Relationship Id="rId21" Type="http://schemas.openxmlformats.org/officeDocument/2006/relationships/hyperlink" Target="http://www.2zszdar.cz/Info_RV/W_n7W10/Kopecna/vesuvius%5b1%5d.jpg" TargetMode="External"/><Relationship Id="rId7" Type="http://schemas.openxmlformats.org/officeDocument/2006/relationships/hyperlink" Target="http://img.pandawhale.com/4IvDC6-lava-flowing-gifs-6vOW.gif" TargetMode="External"/><Relationship Id="rId12" Type="http://schemas.openxmlformats.org/officeDocument/2006/relationships/hyperlink" Target="http://www.bulvy.cz/wp-content/uploads/2013/01/N%C3%A1dhern%C3%A9-fotografie-sopky-s-jezerem-1.jpg" TargetMode="External"/><Relationship Id="rId17" Type="http://schemas.openxmlformats.org/officeDocument/2006/relationships/hyperlink" Target="http://img.topky.sk/big/1270603.jpg/taliansko-sopka-lava-etna.jpg" TargetMode="External"/><Relationship Id="rId2" Type="http://schemas.openxmlformats.org/officeDocument/2006/relationships/notesSlide" Target="../notesSlides/notesSlide26.xml"/><Relationship Id="rId16" Type="http://schemas.openxmlformats.org/officeDocument/2006/relationships/hyperlink" Target="http://upload.wikimedia.org/wikipedia/commons/a/ae/Etna_2006.jpg" TargetMode="External"/><Relationship Id="rId20" Type="http://schemas.openxmlformats.org/officeDocument/2006/relationships/hyperlink" Target="http://www.mundo.cz/sites/default/files/images/sicilie-vesuv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31.media.tumblr.com/tumblr_me9mn7GgHJ1qmz2p0o1_1280.jpg" TargetMode="External"/><Relationship Id="rId11" Type="http://schemas.openxmlformats.org/officeDocument/2006/relationships/hyperlink" Target="http://upload.wikimedia.org/wikipedia/commons/5/5b/EL_CHIMBORAZO.jpg" TargetMode="External"/><Relationship Id="rId5" Type="http://schemas.openxmlformats.org/officeDocument/2006/relationships/hyperlink" Target="http://volcanicacoffee.com/gourmet-coffee-beans/wp-content/uploads/2011/09/arena-night-lava-flow2.gif" TargetMode="External"/><Relationship Id="rId15" Type="http://schemas.openxmlformats.org/officeDocument/2006/relationships/hyperlink" Target="http://upload.wikimedia.org/wikipedia/commons/7/7b/Eruzione_Etna_13-01-2011_B.jpg" TargetMode="External"/><Relationship Id="rId10" Type="http://schemas.openxmlformats.org/officeDocument/2006/relationships/hyperlink" Target="http://goshuttle.co.nz/wp-content/uploads/2011/05/vol1.jpg" TargetMode="External"/><Relationship Id="rId19" Type="http://schemas.openxmlformats.org/officeDocument/2006/relationships/hyperlink" Target="http://upload.wikimedia.org/wikipedia/commons/0/08/Monte_Etna_San_Gregorio_di_Catania_2001.jpg" TargetMode="External"/><Relationship Id="rId4" Type="http://schemas.openxmlformats.org/officeDocument/2006/relationships/hyperlink" Target="http://www.dkimages.com/discover/previews/1079/10288979.JPG" TargetMode="External"/><Relationship Id="rId9" Type="http://schemas.openxmlformats.org/officeDocument/2006/relationships/hyperlink" Target="http://www.tboeckel.de/video/1_FLASH_VIDEO/vid_nyiragongo_2011/anis/ny_gif_3_700.gif" TargetMode="External"/><Relationship Id="rId14" Type="http://schemas.openxmlformats.org/officeDocument/2006/relationships/hyperlink" Target="http://img.cas.sk/img/21/article/1124097_kilimandzaro.jpg" TargetMode="External"/><Relationship Id="rId22" Type="http://schemas.openxmlformats.org/officeDocument/2006/relationships/hyperlink" Target="http://zajezdy.radynacestu.cz/img/w-900/2013-03-07/vesuv-pompeje.jp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b/Hvannadalshnjukur_17FEB2010.jpg" TargetMode="External"/><Relationship Id="rId13" Type="http://schemas.openxmlformats.org/officeDocument/2006/relationships/hyperlink" Target="http://vpow.org/2011/2011_18.JPG" TargetMode="External"/><Relationship Id="rId18" Type="http://schemas.openxmlformats.org/officeDocument/2006/relationships/hyperlink" Target="http://volcano.oregonstate.edu/sites/default/files/LavaDome.jpg" TargetMode="External"/><Relationship Id="rId3" Type="http://schemas.openxmlformats.org/officeDocument/2006/relationships/hyperlink" Target="http://www.ck-karavan.cz/fotky/velky/italie-florencie-pisa-sorrento-pompeje-vesuv-capri-rim-vatikan-program-5-den-foto-6.jpg" TargetMode="External"/><Relationship Id="rId21" Type="http://schemas.openxmlformats.org/officeDocument/2006/relationships/hyperlink" Target="http://www.redorbit.com/media/uploads/2013/05/Volcano3_050713-617x416.jpg" TargetMode="External"/><Relationship Id="rId7" Type="http://schemas.openxmlformats.org/officeDocument/2006/relationships/hyperlink" Target="http://upload.wikimedia.org/wikipedia/commons/thumb/3/32/Stromboli1.JPG/250px-Stromboli1.JPG" TargetMode="External"/><Relationship Id="rId12" Type="http://schemas.openxmlformats.org/officeDocument/2006/relationships/hyperlink" Target="http://www.swisseduc.ch/stromboli/perm/krakatau/icons-rakata/anak-krakatau-2009-rakata-mf2049.jpg" TargetMode="External"/><Relationship Id="rId17" Type="http://schemas.openxmlformats.org/officeDocument/2006/relationships/hyperlink" Target="http://upload.wikimedia.org/wikipedia/commons/thumb/8/8c/Sthelens1.jpg/800px-Sthelens1.jpg" TargetMode="External"/><Relationship Id="rId2" Type="http://schemas.openxmlformats.org/officeDocument/2006/relationships/notesSlide" Target="../notesSlides/notesSlide27.xml"/><Relationship Id="rId16" Type="http://schemas.openxmlformats.org/officeDocument/2006/relationships/hyperlink" Target="http://www.hdwpapers.com/walls/volcano_popocatepetl_by_jakub_hejtmanek_wallpaper-HD.jpg" TargetMode="External"/><Relationship Id="rId20" Type="http://schemas.openxmlformats.org/officeDocument/2006/relationships/hyperlink" Target="http://edgecast.metatube-files.buscafs.com/uploads/videos/image/image_179180_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itstyl.cz/pre_img/maly/v_1165_1165_stromboli_2.jpg" TargetMode="External"/><Relationship Id="rId11" Type="http://schemas.openxmlformats.org/officeDocument/2006/relationships/hyperlink" Target="http://upload.wikimedia.org/wikipedia/commons/e/e6/Askja.jpg" TargetMode="External"/><Relationship Id="rId5" Type="http://schemas.openxmlformats.org/officeDocument/2006/relationships/hyperlink" Target="http://2.bp.blogspot.com/-Ah0w4GjKs3Y/ULpmPo1-4VI/AAAAAAAAMIY/XIa4LRFTsvs/s1600/stromboli.jpg" TargetMode="External"/><Relationship Id="rId15" Type="http://schemas.openxmlformats.org/officeDocument/2006/relationships/hyperlink" Target="http://www.libenas.cz/fotosvet/kamcatka/kljucevskaja/img00003.jpg" TargetMode="External"/><Relationship Id="rId10" Type="http://schemas.openxmlformats.org/officeDocument/2006/relationships/hyperlink" Target="http://www.nonnitravel.is/static/gallery/super-jeeo-northern-highlands/st_askja-29_800x533.jpg" TargetMode="External"/><Relationship Id="rId19" Type="http://schemas.openxmlformats.org/officeDocument/2006/relationships/hyperlink" Target="http://lovingthebigisland.files.wordpress.com/2010/05/mauna-loa-floats-above-the-fields-of-kohala-hawaii-photo-by-donald-b-macgowan3.jpg" TargetMode="External"/><Relationship Id="rId4" Type="http://schemas.openxmlformats.org/officeDocument/2006/relationships/hyperlink" Target="http://www.cornis.cz/obj/2/activities_gallery_566_picture.jpg" TargetMode="External"/><Relationship Id="rId9" Type="http://schemas.openxmlformats.org/officeDocument/2006/relationships/hyperlink" Target="http://1.bp.blogspot.com/-FUY8QcIJmFI/UVJP-b4CM_I/AAAAAAAA0xA/wcSZ0Opfe1M/s640/hekla_8929.jpg" TargetMode="External"/><Relationship Id="rId14" Type="http://schemas.openxmlformats.org/officeDocument/2006/relationships/hyperlink" Target="https://encrypted-tbn0.gstatic.com/images?q=tbn:ANd9GcR7Iejzb9gps9w8a-9dfZ88C6V22U0_CAIeFzSIrSMI_CLUQG3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</p:spPr>
      </p:pic>
      <p:graphicFrame>
        <p:nvGraphicFramePr>
          <p:cNvPr id="5156" name="Group 3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1558507087"/>
              </p:ext>
            </p:extLst>
          </p:nvPr>
        </p:nvGraphicFramePr>
        <p:xfrm>
          <a:off x="611188" y="1824038"/>
          <a:ext cx="8002587" cy="4221993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Elementária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VY_32_INOVACE_06.43.10.180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Zeměpis – 6.ročník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Vulkanismus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Tomáš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Starove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Sopky, vulkanismus,hledání v mapě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196753"/>
            <a:ext cx="8208912" cy="2403698"/>
          </a:xfrm>
        </p:spPr>
        <p:txBody>
          <a:bodyPr>
            <a:normAutofit/>
            <a:scene3d>
              <a:camera prst="orthographicFront"/>
              <a:lightRig rig="threePt" dir="t"/>
            </a:scene3d>
            <a:sp3d extrusionH="57150">
              <a:bevelT w="431800" h="368300"/>
            </a:sp3d>
          </a:bodyPr>
          <a:lstStyle/>
          <a:p>
            <a:r>
              <a:rPr lang="cs-CZ" sz="9600" b="1" dirty="0" smtClean="0">
                <a:solidFill>
                  <a:srgbClr val="FFC000"/>
                </a:solidFill>
              </a:rPr>
              <a:t>VULKANISMUS</a:t>
            </a:r>
            <a:endParaRPr lang="cs-CZ" sz="9600" b="1" dirty="0">
              <a:solidFill>
                <a:srgbClr val="FFC000"/>
              </a:solidFill>
            </a:endParaRPr>
          </a:p>
        </p:txBody>
      </p:sp>
      <p:pic>
        <p:nvPicPr>
          <p:cNvPr id="24578" name="Picture 2" descr="http://i49.tinypic.com/suvvr6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524250"/>
            <a:ext cx="3333750" cy="3333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Sopečná činnost = vulkanismus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5217443"/>
          </a:xfrm>
        </p:spPr>
        <p:txBody>
          <a:bodyPr/>
          <a:lstStyle/>
          <a:p>
            <a:r>
              <a:rPr lang="cs-CZ" dirty="0" smtClean="0"/>
              <a:t>Vnitřní geologický děj</a:t>
            </a:r>
          </a:p>
          <a:p>
            <a:r>
              <a:rPr lang="cs-CZ" dirty="0" smtClean="0"/>
              <a:t>Energie ve formě magmatu (žhavotekutá hornina) stoupá na povrch </a:t>
            </a:r>
          </a:p>
          <a:p>
            <a:r>
              <a:rPr lang="cs-CZ" dirty="0" smtClean="0"/>
              <a:t>Projevuje se jako výlev horké lávy na povrchu Země</a:t>
            </a:r>
          </a:p>
          <a:p>
            <a:r>
              <a:rPr lang="cs-CZ" dirty="0" smtClean="0"/>
              <a:t>Vznik sopek</a:t>
            </a:r>
          </a:p>
          <a:p>
            <a:r>
              <a:rPr lang="cs-CZ" dirty="0" smtClean="0"/>
              <a:t>Sopky jsou nejčastěji na okrajích litosférických desek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4351531"/>
            <a:ext cx="4925963" cy="2506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223337"/>
            <a:ext cx="9108505" cy="4634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Vznik sopky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244725"/>
            <a:ext cx="9144000" cy="4613275"/>
          </a:xfrm>
          <a:prstGeom prst="rect">
            <a:avLst/>
          </a:prstGeom>
          <a:noFill/>
        </p:spPr>
      </p:pic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2244725"/>
            <a:ext cx="9144000" cy="4613275"/>
          </a:xfrm>
          <a:prstGeom prst="rect">
            <a:avLst/>
          </a:prstGeom>
          <a:noFill/>
        </p:spPr>
      </p:pic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2244725"/>
            <a:ext cx="9144000" cy="4613275"/>
          </a:xfrm>
          <a:prstGeom prst="rect">
            <a:avLst/>
          </a:prstGeom>
          <a:noFill/>
        </p:spPr>
      </p:pic>
      <p:pic>
        <p:nvPicPr>
          <p:cNvPr id="15369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244725"/>
            <a:ext cx="9144000" cy="4613275"/>
          </a:xfrm>
          <a:prstGeom prst="rect">
            <a:avLst/>
          </a:prstGeom>
          <a:noFill/>
        </p:spPr>
      </p:pic>
      <p:pic>
        <p:nvPicPr>
          <p:cNvPr id="15371" name="Picture 11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2244725"/>
            <a:ext cx="9144000" cy="4613275"/>
          </a:xfrm>
          <a:prstGeom prst="rect">
            <a:avLst/>
          </a:prstGeom>
          <a:noFill/>
        </p:spPr>
      </p:pic>
      <p:pic>
        <p:nvPicPr>
          <p:cNvPr id="15373" name="Picture 1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2244725"/>
            <a:ext cx="9144000" cy="4613275"/>
          </a:xfrm>
          <a:prstGeom prst="rect">
            <a:avLst/>
          </a:prstGeom>
          <a:noFill/>
        </p:spPr>
      </p:pic>
      <p:pic>
        <p:nvPicPr>
          <p:cNvPr id="15375" name="Picture 15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2244725"/>
            <a:ext cx="9144000" cy="4613275"/>
          </a:xfrm>
          <a:prstGeom prst="rect">
            <a:avLst/>
          </a:prstGeom>
          <a:noFill/>
        </p:spPr>
      </p:pic>
      <p:pic>
        <p:nvPicPr>
          <p:cNvPr id="15377" name="Picture 17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0" y="2244725"/>
            <a:ext cx="9144000" cy="4613275"/>
          </a:xfrm>
          <a:prstGeom prst="rect">
            <a:avLst/>
          </a:prstGeom>
          <a:noFill/>
        </p:spPr>
      </p:pic>
      <p:pic>
        <p:nvPicPr>
          <p:cNvPr id="15379" name="Picture 19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0" y="2244725"/>
            <a:ext cx="9144000" cy="4613275"/>
          </a:xfrm>
          <a:prstGeom prst="rect">
            <a:avLst/>
          </a:prstGeom>
          <a:noFill/>
        </p:spPr>
      </p:pic>
      <p:pic>
        <p:nvPicPr>
          <p:cNvPr id="15381" name="Picture 21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2244725"/>
            <a:ext cx="9144000" cy="4613275"/>
          </a:xfrm>
          <a:prstGeom prst="rect">
            <a:avLst/>
          </a:prstGeom>
          <a:noFill/>
        </p:spPr>
      </p:pic>
      <p:pic>
        <p:nvPicPr>
          <p:cNvPr id="15383" name="Picture 23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0" y="2244725"/>
            <a:ext cx="9144000" cy="4613275"/>
          </a:xfrm>
          <a:prstGeom prst="rect">
            <a:avLst/>
          </a:prstGeom>
          <a:noFill/>
        </p:spPr>
      </p:pic>
      <p:pic>
        <p:nvPicPr>
          <p:cNvPr id="15385" name="Picture 25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0" y="2244725"/>
            <a:ext cx="9144000" cy="4613275"/>
          </a:xfrm>
          <a:prstGeom prst="rect">
            <a:avLst/>
          </a:prstGeom>
          <a:noFill/>
        </p:spPr>
      </p:pic>
      <p:pic>
        <p:nvPicPr>
          <p:cNvPr id="15387" name="Picture 27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0" y="2244725"/>
            <a:ext cx="9144000" cy="4613275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-9525" y="47625"/>
            <a:ext cx="9163050" cy="676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10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53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53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153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153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15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500"/>
                            </p:stCondLst>
                            <p:childTnLst>
                              <p:par>
                                <p:cTn id="3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15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500"/>
                            </p:stCondLst>
                            <p:childTnLst>
                              <p:par>
                                <p:cTn id="4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15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500"/>
                            </p:stCondLst>
                            <p:childTnLst>
                              <p:par>
                                <p:cTn id="4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15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500"/>
                            </p:stCondLst>
                            <p:childTnLst>
                              <p:par>
                                <p:cTn id="49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1000"/>
                                        <p:tgtEl>
                                          <p:spTgt spid="15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1500"/>
                            </p:stCondLst>
                            <p:childTnLst>
                              <p:par>
                                <p:cTn id="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/>
              <a:t>Sopka - stavba</a:t>
            </a:r>
            <a:endParaRPr lang="cs-CZ" dirty="0"/>
          </a:p>
        </p:txBody>
      </p:sp>
      <p:pic>
        <p:nvPicPr>
          <p:cNvPr id="2355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881831"/>
            <a:ext cx="6840760" cy="5931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/>
          <a:srcRect l="3538" r="1963"/>
          <a:stretch>
            <a:fillRect/>
          </a:stretch>
        </p:blipFill>
        <p:spPr bwMode="auto">
          <a:xfrm>
            <a:off x="0" y="848097"/>
            <a:ext cx="9144000" cy="60099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http://volcanicacoffee.com/gourmet-coffee-beans/wp-content/uploads/2011/09/arena-night-lava-flow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72590"/>
            <a:ext cx="7667815" cy="678541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Sopečná aktivita – erupce sopky</a:t>
            </a:r>
            <a:endParaRPr lang="cs-CZ" dirty="0"/>
          </a:p>
        </p:txBody>
      </p:sp>
      <p:pic>
        <p:nvPicPr>
          <p:cNvPr id="44036" name="Picture 4" descr="http://www.tboeckel.de/EFSF/efsf_wv/sm-Santeaguito_07/ms_best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765808"/>
            <a:ext cx="9144000" cy="6092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4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6" name="Picture 2" descr="http://www.tboeckel.de/EFSF/efsf_wv/nyiragongo/ani20er_0635-1024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135481" cy="6093296"/>
          </a:xfrm>
          <a:prstGeom prst="rect">
            <a:avLst/>
          </a:prstGeom>
          <a:noFill/>
        </p:spPr>
      </p:pic>
      <p:pic>
        <p:nvPicPr>
          <p:cNvPr id="41990" name="Picture 6" descr="http://www.tboeckel.de/video/1_FLASH_VIDEO/vid_nyiragongo_2011/anis/ny_gif_3_700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757646"/>
            <a:ext cx="9144000" cy="6100354"/>
          </a:xfrm>
          <a:prstGeom prst="rect">
            <a:avLst/>
          </a:prstGeom>
          <a:noFill/>
        </p:spPr>
      </p:pic>
      <p:pic>
        <p:nvPicPr>
          <p:cNvPr id="41988" name="Picture 4" descr="http://www.tboeckel.de/video/1_FLASH_VIDEO/vid_stromboli_2005-2007/512/flowa512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777478"/>
            <a:ext cx="9144000" cy="6107906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0"/>
            <a:ext cx="8229600" cy="3284985"/>
          </a:xfrm>
        </p:spPr>
        <p:txBody>
          <a:bodyPr/>
          <a:lstStyle/>
          <a:p>
            <a:pPr>
              <a:buNone/>
            </a:pPr>
            <a:r>
              <a:rPr lang="cs-CZ" sz="4000" b="1" dirty="0" smtClean="0"/>
              <a:t>Rozdíl mezi lávou a </a:t>
            </a:r>
            <a:r>
              <a:rPr lang="cs-CZ" sz="4000" b="1" dirty="0" err="1" smtClean="0"/>
              <a:t>magmou</a:t>
            </a:r>
            <a:endParaRPr lang="cs-CZ" sz="4000" b="1" dirty="0" smtClean="0"/>
          </a:p>
          <a:p>
            <a:endParaRPr lang="cs-CZ" dirty="0" smtClean="0"/>
          </a:p>
          <a:p>
            <a:r>
              <a:rPr lang="cs-CZ" dirty="0" smtClean="0"/>
              <a:t>Magma – uvnitř, chemicky bohatá</a:t>
            </a:r>
          </a:p>
          <a:p>
            <a:r>
              <a:rPr lang="cs-CZ" dirty="0" smtClean="0"/>
              <a:t>Láva – vytéká ze sopky, je chudá na minerály</a:t>
            </a:r>
            <a:endParaRPr lang="cs-CZ" dirty="0"/>
          </a:p>
        </p:txBody>
      </p:sp>
      <p:pic>
        <p:nvPicPr>
          <p:cNvPr id="43010" name="Picture 2" descr="http://31.media.tumblr.com/tumblr_me9mn7GgHJ1qmz2p0o1_1280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63619" y="2420888"/>
            <a:ext cx="4380381" cy="2808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1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1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3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Rozdělení sopek podle aktivity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r>
              <a:rPr lang="cs-CZ" sz="2800" dirty="0" smtClean="0">
                <a:hlinkClick r:id="rId3" action="ppaction://hlinksldjump"/>
              </a:rPr>
              <a:t>Vyhaslé</a:t>
            </a:r>
            <a:r>
              <a:rPr lang="cs-CZ" sz="2800" dirty="0" smtClean="0"/>
              <a:t> – sopka nečinná (neaktivní již více než 25 000 let)</a:t>
            </a:r>
          </a:p>
          <a:p>
            <a:r>
              <a:rPr lang="cs-CZ" sz="2800" dirty="0" smtClean="0">
                <a:hlinkClick r:id="rId4" action="ppaction://hlinksldjump"/>
              </a:rPr>
              <a:t>Spící</a:t>
            </a:r>
            <a:r>
              <a:rPr lang="cs-CZ" sz="2800" dirty="0" smtClean="0"/>
              <a:t> – sopky (již 10 000 let neaktivní)</a:t>
            </a:r>
          </a:p>
          <a:p>
            <a:r>
              <a:rPr lang="cs-CZ" sz="2800" dirty="0" smtClean="0">
                <a:hlinkClick r:id="rId5" action="ppaction://hlinksldjump"/>
              </a:rPr>
              <a:t>Činné</a:t>
            </a:r>
            <a:r>
              <a:rPr lang="cs-CZ" sz="2800" dirty="0" smtClean="0"/>
              <a:t> – aktivní (četné erupce)</a:t>
            </a:r>
            <a:endParaRPr lang="cs-CZ" sz="2800" dirty="0"/>
          </a:p>
        </p:txBody>
      </p:sp>
      <p:pic>
        <p:nvPicPr>
          <p:cNvPr id="40962" name="Picture 2" descr="http://i.imgur.com/m7T0Ou7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1" y="3010896"/>
            <a:ext cx="9144001" cy="38471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1484784"/>
            <a:ext cx="9134467" cy="5373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05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824152"/>
            <a:ext cx="9144000" cy="60612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lačítko akce: Zpět nebo Předchozí 7">
            <a:hlinkClick r:id="" action="ppaction://hlinkshowjump?jump=previousslide" highlightClick="1"/>
          </p:cNvPr>
          <p:cNvSpPr/>
          <p:nvPr/>
        </p:nvSpPr>
        <p:spPr>
          <a:xfrm>
            <a:off x="7596336" y="188640"/>
            <a:ext cx="1152128" cy="432048"/>
          </a:xfrm>
          <a:prstGeom prst="actionButtonBackPrevious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19050" y="751284"/>
            <a:ext cx="9163050" cy="613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53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http://www.bulvy.cz/wp-content/uploads/2013/01/N%C3%A1dhern%C3%A9-fotografie-sopky-s-jezerem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734786"/>
            <a:ext cx="9144000" cy="6123214"/>
          </a:xfrm>
          <a:prstGeom prst="rect">
            <a:avLst/>
          </a:prstGeom>
          <a:noFill/>
        </p:spPr>
      </p:pic>
      <p:sp>
        <p:nvSpPr>
          <p:cNvPr id="7" name="Tlačítko akce: Zpět nebo Předchozí 6">
            <a:hlinkClick r:id="rId5" action="ppaction://hlinksldjump" highlightClick="1"/>
          </p:cNvPr>
          <p:cNvSpPr/>
          <p:nvPr/>
        </p:nvSpPr>
        <p:spPr>
          <a:xfrm>
            <a:off x="7991872" y="0"/>
            <a:ext cx="1152128" cy="432048"/>
          </a:xfrm>
          <a:prstGeom prst="actionButtonBackPrevious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Najdi sopky Evropy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0" y="1124748"/>
          <a:ext cx="9144000" cy="504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1600"/>
                <a:gridCol w="3744416"/>
                <a:gridCol w="3096344"/>
                <a:gridCol w="1331640"/>
              </a:tblGrid>
              <a:tr h="72007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C000"/>
                          </a:solidFill>
                        </a:rPr>
                        <a:t>název</a:t>
                      </a:r>
                      <a:endParaRPr lang="cs-CZ" sz="3200" dirty="0">
                        <a:solidFill>
                          <a:srgbClr val="FFC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C000"/>
                          </a:solidFill>
                        </a:rPr>
                        <a:t>poloha</a:t>
                      </a:r>
                      <a:endParaRPr lang="cs-CZ" sz="3200" dirty="0">
                        <a:solidFill>
                          <a:srgbClr val="FFC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C000"/>
                          </a:solidFill>
                        </a:rPr>
                        <a:t>výška</a:t>
                      </a:r>
                      <a:endParaRPr lang="cs-CZ" sz="3200" dirty="0">
                        <a:solidFill>
                          <a:srgbClr val="FFC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720079">
                <a:tc rowSpan="6">
                  <a:txBody>
                    <a:bodyPr/>
                    <a:lstStyle/>
                    <a:p>
                      <a:pPr algn="ctr"/>
                      <a:r>
                        <a:rPr lang="cs-CZ" sz="44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</a:rPr>
                        <a:t>EVROPA</a:t>
                      </a:r>
                      <a:endParaRPr lang="cs-CZ" sz="4400" dirty="0">
                        <a:solidFill>
                          <a:schemeClr val="accent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 vert="vert270"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Etna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Itálie - Sicílie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3323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720079"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  <a:hlinkClick r:id="rId4" action="ppaction://hlinksldjump"/>
                        </a:rPr>
                        <a:t>Vesuv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Itálie - Neapol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1279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720079"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chemeClr val="tx1"/>
                          </a:solidFill>
                          <a:hlinkClick r:id="rId5" action="ppaction://hlinksldjump"/>
                        </a:rPr>
                        <a:t>Stromboli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Itálie –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Tyrhénské moře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924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720079"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0" i="0" kern="1200" dirty="0" smtClean="0">
                          <a:solidFill>
                            <a:schemeClr val="tx1">
                              <a:lumMod val="95000"/>
                            </a:schemeClr>
                          </a:solidFill>
                          <a:latin typeface="+mn-lt"/>
                          <a:ea typeface="+mn-ea"/>
                          <a:cs typeface="+mn-cs"/>
                          <a:hlinkClick r:id="rId6" action="ppaction://hlinksldjump"/>
                        </a:rPr>
                        <a:t>Hvannadalshnjúkur</a:t>
                      </a:r>
                      <a:endParaRPr lang="cs-CZ" sz="3200" b="0" i="0" kern="1200" dirty="0" smtClean="0">
                        <a:solidFill>
                          <a:schemeClr val="tx1">
                            <a:lumMod val="9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Island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2110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720079"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  <a:hlinkClick r:id="rId7" action="ppaction://hlinksldjump"/>
                        </a:rPr>
                        <a:t>Hekla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Island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1488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720079">
                <a:tc vMerge="1"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chemeClr val="tx1"/>
                          </a:solidFill>
                          <a:hlinkClick r:id="rId8" action="ppaction://hlinksldjump"/>
                        </a:rPr>
                        <a:t>Askja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Island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1516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1043608" y="1988840"/>
            <a:ext cx="1512168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043608" y="2636912"/>
            <a:ext cx="1512168" cy="4766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043608" y="3356992"/>
            <a:ext cx="216024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1043608" y="4077072"/>
            <a:ext cx="324036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043608" y="4869160"/>
            <a:ext cx="1512168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043608" y="5589240"/>
            <a:ext cx="1440160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Zpět nebo Předchozí 13">
            <a:hlinkClick r:id="rId9" action="ppaction://hlinksldjump" highlightClick="1"/>
          </p:cNvPr>
          <p:cNvSpPr/>
          <p:nvPr/>
        </p:nvSpPr>
        <p:spPr>
          <a:xfrm rot="10800000">
            <a:off x="7919864" y="6309320"/>
            <a:ext cx="1224136" cy="548680"/>
          </a:xfrm>
          <a:prstGeom prst="actionButtonBackPrevious">
            <a:avLst/>
          </a:prstGeom>
          <a:solidFill>
            <a:schemeClr val="accent4">
              <a:lumMod val="2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683568" y="645333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Klikněte na název sopky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 descr="http://upload.wikimedia.org/wikipedia/commons/0/08/Monte_Etna_San_Gregorio_di_Catania_2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4" cstate="print"/>
          <a:srcRect r="10625"/>
          <a:stretch>
            <a:fillRect/>
          </a:stretch>
        </p:blipFill>
        <p:spPr bwMode="auto">
          <a:xfrm>
            <a:off x="0" y="-27384"/>
            <a:ext cx="9144000" cy="68264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692696"/>
            <a:ext cx="9163394" cy="6165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6" descr="http://img.topky.sk/big/1270603.jpg/taliansko-sopka-lava-etn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1" y="692696"/>
            <a:ext cx="9144001" cy="6089906"/>
          </a:xfrm>
          <a:prstGeom prst="rect">
            <a:avLst/>
          </a:prstGeom>
          <a:noFill/>
        </p:spPr>
      </p:pic>
      <p:pic>
        <p:nvPicPr>
          <p:cNvPr id="6" name="Picture 9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692696"/>
            <a:ext cx="9144000" cy="56918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7452320" y="0"/>
            <a:ext cx="992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ETNA</a:t>
            </a:r>
            <a:endParaRPr lang="cs-CZ" sz="2800" b="1" dirty="0"/>
          </a:p>
        </p:txBody>
      </p:sp>
      <p:sp>
        <p:nvSpPr>
          <p:cNvPr id="8" name="Tlačítko akce: Zpět nebo Předchozí 7">
            <a:hlinkClick r:id="rId8" action="ppaction://hlinksldjump" highlightClick="1"/>
          </p:cNvPr>
          <p:cNvSpPr/>
          <p:nvPr/>
        </p:nvSpPr>
        <p:spPr>
          <a:xfrm>
            <a:off x="251520" y="0"/>
            <a:ext cx="1224136" cy="548680"/>
          </a:xfrm>
          <a:prstGeom prst="actionButtonBackPrevious">
            <a:avLst/>
          </a:prstGeom>
          <a:solidFill>
            <a:schemeClr val="accent4">
              <a:lumMod val="2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43" name="Picture 15" descr="http://www.2zszdar.cz/Info_RV/W_n7W10/Kopecna/vesuvius%5b1%5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60648"/>
            <a:ext cx="9144000" cy="6140606"/>
          </a:xfrm>
          <a:prstGeom prst="rect">
            <a:avLst/>
          </a:prstGeom>
          <a:noFill/>
        </p:spPr>
      </p:pic>
      <p:pic>
        <p:nvPicPr>
          <p:cNvPr id="13" name="Picture 13" descr="http://www.mundo.cz/sites/default/files/images/sicilie-vesuv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-1"/>
            <a:ext cx="9144000" cy="6858001"/>
          </a:xfrm>
          <a:prstGeom prst="rect">
            <a:avLst/>
          </a:prstGeom>
          <a:noFill/>
        </p:spPr>
      </p:pic>
      <p:pic>
        <p:nvPicPr>
          <p:cNvPr id="48151" name="Picture 2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0"/>
            <a:ext cx="4932040" cy="32880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46" name="Picture 18" descr="http://www.ck-karavan.cz/fotky/velky/italie-florencie-pisa-sorrento-pompeje-vesuv-capri-rim-vatikan-program-5-den-foto-6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7" y="-27384"/>
            <a:ext cx="4427983" cy="3320987"/>
          </a:xfrm>
          <a:prstGeom prst="rect">
            <a:avLst/>
          </a:prstGeom>
          <a:noFill/>
        </p:spPr>
      </p:pic>
      <p:sp>
        <p:nvSpPr>
          <p:cNvPr id="19" name="Tlačítko akce: Zpět nebo Předchozí 18">
            <a:hlinkClick r:id="rId7" action="ppaction://hlinksldjump" highlightClick="1"/>
          </p:cNvPr>
          <p:cNvSpPr/>
          <p:nvPr/>
        </p:nvSpPr>
        <p:spPr>
          <a:xfrm>
            <a:off x="7919864" y="0"/>
            <a:ext cx="1224136" cy="548680"/>
          </a:xfrm>
          <a:prstGeom prst="actionButtonBackPrevious">
            <a:avLst/>
          </a:prstGeom>
          <a:solidFill>
            <a:schemeClr val="accent4">
              <a:lumMod val="2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1746" name="Picture 2" descr="http://factsanddetails.com/media/2/20120225-Victim%20Opfer_in_Pompeji.JPG"/>
          <p:cNvPicPr>
            <a:picLocks noChangeAspect="1" noChangeArrowheads="1"/>
          </p:cNvPicPr>
          <p:nvPr/>
        </p:nvPicPr>
        <p:blipFill>
          <a:blip r:embed="rId8" cstate="print"/>
          <a:srcRect b="7313"/>
          <a:stretch>
            <a:fillRect/>
          </a:stretch>
        </p:blipFill>
        <p:spPr bwMode="auto">
          <a:xfrm>
            <a:off x="-1" y="3294013"/>
            <a:ext cx="4777371" cy="3563987"/>
          </a:xfrm>
          <a:prstGeom prst="rect">
            <a:avLst/>
          </a:prstGeom>
          <a:noFill/>
        </p:spPr>
      </p:pic>
      <p:pic>
        <p:nvPicPr>
          <p:cNvPr id="48150" name="Picture 22" descr="http://www.cornis.cz/obj/2/activities_gallery_566_picture.jpg"/>
          <p:cNvPicPr>
            <a:picLocks noChangeAspect="1" noChangeArrowheads="1"/>
          </p:cNvPicPr>
          <p:nvPr/>
        </p:nvPicPr>
        <p:blipFill>
          <a:blip r:embed="rId9" cstate="print"/>
          <a:srcRect l="22520" b="6220"/>
          <a:stretch>
            <a:fillRect/>
          </a:stretch>
        </p:blipFill>
        <p:spPr bwMode="auto">
          <a:xfrm>
            <a:off x="4716016" y="3284984"/>
            <a:ext cx="4427984" cy="3573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8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8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8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2" descr="http://2.bp.blogspot.com/-Ah0w4GjKs3Y/ULpmPo1-4VI/AAAAAAAAMIY/XIa4LRFTsvs/s1600/stromboli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908720"/>
            <a:ext cx="9144000" cy="5143501"/>
          </a:xfrm>
          <a:prstGeom prst="rect">
            <a:avLst/>
          </a:prstGeom>
          <a:noFill/>
        </p:spPr>
      </p:pic>
      <p:pic>
        <p:nvPicPr>
          <p:cNvPr id="7" name="Picture 4" descr="http://www.fitstyl.cz/pre_img/maly/v_1165_1165_stromboli_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761998"/>
            <a:ext cx="9144000" cy="6096002"/>
          </a:xfrm>
          <a:prstGeom prst="rect">
            <a:avLst/>
          </a:prstGeom>
          <a:noFill/>
        </p:spPr>
      </p:pic>
      <p:sp>
        <p:nvSpPr>
          <p:cNvPr id="8" name="Tlačítko akce: Zpět nebo Předchozí 7">
            <a:hlinkClick r:id="rId6" action="ppaction://hlinksldjump" highlightClick="1"/>
          </p:cNvPr>
          <p:cNvSpPr/>
          <p:nvPr/>
        </p:nvSpPr>
        <p:spPr>
          <a:xfrm>
            <a:off x="7919864" y="0"/>
            <a:ext cx="1224136" cy="548680"/>
          </a:xfrm>
          <a:prstGeom prst="actionButtonBackPrevious">
            <a:avLst/>
          </a:prstGeom>
          <a:solidFill>
            <a:schemeClr val="accent4">
              <a:lumMod val="2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8181"/>
            <a:ext cx="9144000" cy="60451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lačítko akce: Zpět nebo Předchozí 2">
            <a:hlinkClick r:id="rId4" action="ppaction://hlinksldjump" highlightClick="1"/>
          </p:cNvPr>
          <p:cNvSpPr/>
          <p:nvPr/>
        </p:nvSpPr>
        <p:spPr>
          <a:xfrm>
            <a:off x="7919864" y="6093296"/>
            <a:ext cx="1224136" cy="548680"/>
          </a:xfrm>
          <a:prstGeom prst="actionButtonBackPrevious">
            <a:avLst/>
          </a:prstGeom>
          <a:solidFill>
            <a:schemeClr val="accent4">
              <a:lumMod val="2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04664"/>
            <a:ext cx="9144000" cy="5364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lačítko akce: Zpět nebo Předchozí 2">
            <a:hlinkClick r:id="rId4" action="ppaction://hlinksldjump" highlightClick="1"/>
          </p:cNvPr>
          <p:cNvSpPr/>
          <p:nvPr/>
        </p:nvSpPr>
        <p:spPr>
          <a:xfrm>
            <a:off x="7919864" y="6093296"/>
            <a:ext cx="1224136" cy="548680"/>
          </a:xfrm>
          <a:prstGeom prst="actionButtonBackPrevious">
            <a:avLst/>
          </a:prstGeom>
          <a:solidFill>
            <a:schemeClr val="accent4">
              <a:lumMod val="2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0921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723900"/>
            <a:ext cx="9163050" cy="613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Zpět nebo Předchozí 5">
            <a:hlinkClick r:id="rId5" action="ppaction://hlinksldjump" highlightClick="1"/>
          </p:cNvPr>
          <p:cNvSpPr/>
          <p:nvPr/>
        </p:nvSpPr>
        <p:spPr>
          <a:xfrm>
            <a:off x="7919864" y="6093296"/>
            <a:ext cx="1224136" cy="548680"/>
          </a:xfrm>
          <a:prstGeom prst="actionButtonBackPrevious">
            <a:avLst/>
          </a:prstGeom>
          <a:solidFill>
            <a:schemeClr val="accent4">
              <a:lumMod val="2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Najdi sopky světa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0" y="1124748"/>
          <a:ext cx="8892480" cy="504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44416"/>
                <a:gridCol w="3635896"/>
                <a:gridCol w="1512168"/>
              </a:tblGrid>
              <a:tr h="720079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C000"/>
                          </a:solidFill>
                        </a:rPr>
                        <a:t>název</a:t>
                      </a:r>
                      <a:endParaRPr lang="cs-CZ" sz="3200" dirty="0">
                        <a:solidFill>
                          <a:srgbClr val="FFC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C000"/>
                          </a:solidFill>
                        </a:rPr>
                        <a:t>poloha</a:t>
                      </a:r>
                      <a:endParaRPr lang="cs-CZ" sz="3200" dirty="0">
                        <a:solidFill>
                          <a:srgbClr val="FFC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C000"/>
                          </a:solidFill>
                        </a:rPr>
                        <a:t>výška</a:t>
                      </a:r>
                      <a:endParaRPr lang="cs-CZ" sz="3200" dirty="0">
                        <a:solidFill>
                          <a:srgbClr val="FFC000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720079"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Fudži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Japonsko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3776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720079"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chemeClr val="tx1"/>
                          </a:solidFill>
                          <a:hlinkClick r:id="rId4" action="ppaction://hlinksldjump"/>
                        </a:rPr>
                        <a:t>Krakatoa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Indonésie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813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720079"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chemeClr val="tx1"/>
                          </a:solidFill>
                          <a:hlinkClick r:id="rId5" action="ppaction://hlinksldjump"/>
                        </a:rPr>
                        <a:t>Ključevskaja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Rusko -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Kamčatka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4750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72007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0" i="0" kern="1200" dirty="0" err="1" smtClean="0">
                          <a:solidFill>
                            <a:schemeClr val="tx1">
                              <a:lumMod val="95000"/>
                            </a:schemeClr>
                          </a:solidFill>
                          <a:latin typeface="+mn-lt"/>
                          <a:ea typeface="+mn-ea"/>
                          <a:cs typeface="+mn-cs"/>
                          <a:hlinkClick r:id="rId6" action="ppaction://hlinksldjump"/>
                        </a:rPr>
                        <a:t>Popocatépetl</a:t>
                      </a:r>
                      <a:endParaRPr lang="cs-CZ" sz="3200" b="0" i="0" kern="1200" dirty="0" smtClean="0">
                        <a:solidFill>
                          <a:schemeClr val="tx1">
                            <a:lumMod val="95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Mexiko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5452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720079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  <a:hlinkClick r:id="rId7" action="ppaction://hlinksldjump"/>
                        </a:rPr>
                        <a:t>Hora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  <a:hlinkClick r:id="rId7" action="ppaction://hlinksldjump"/>
                        </a:rPr>
                        <a:t> </a:t>
                      </a:r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  <a:hlinkClick r:id="rId7" action="ppaction://hlinksldjump"/>
                        </a:rPr>
                        <a:t>St.Helens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USA - Washington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2549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720079">
                <a:tc>
                  <a:txBody>
                    <a:bodyPr/>
                    <a:lstStyle/>
                    <a:p>
                      <a:r>
                        <a:rPr lang="cs-CZ" sz="3200" dirty="0" err="1" smtClean="0">
                          <a:solidFill>
                            <a:schemeClr val="tx1"/>
                          </a:solidFill>
                          <a:hlinkClick r:id="rId8" action="ppaction://hlinksldjump"/>
                        </a:rPr>
                        <a:t>Mauna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  <a:hlinkClick r:id="rId8" action="ppaction://hlinksldjump"/>
                        </a:rPr>
                        <a:t>  </a:t>
                      </a:r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  <a:hlinkClick r:id="rId8" action="ppaction://hlinksldjump"/>
                        </a:rPr>
                        <a:t>Loa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Havaj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4160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8" name="Obdélník 7"/>
          <p:cNvSpPr/>
          <p:nvPr/>
        </p:nvSpPr>
        <p:spPr>
          <a:xfrm>
            <a:off x="35496" y="1988840"/>
            <a:ext cx="1512168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5496" y="2636912"/>
            <a:ext cx="1512168" cy="476672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5496" y="3429000"/>
            <a:ext cx="216024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5496" y="4077072"/>
            <a:ext cx="324036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496" y="4869160"/>
            <a:ext cx="2520280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5496" y="5589240"/>
            <a:ext cx="2088232" cy="432048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Zpět nebo Předchozí 13">
            <a:hlinkClick r:id="rId9" action="ppaction://hlinksldjump" highlightClick="1"/>
          </p:cNvPr>
          <p:cNvSpPr/>
          <p:nvPr/>
        </p:nvSpPr>
        <p:spPr>
          <a:xfrm rot="10800000">
            <a:off x="7919864" y="6309320"/>
            <a:ext cx="1224136" cy="548680"/>
          </a:xfrm>
          <a:prstGeom prst="actionButtonBackPrevious">
            <a:avLst/>
          </a:prstGeom>
          <a:solidFill>
            <a:schemeClr val="accent4">
              <a:lumMod val="2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5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5660" cy="6093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lačítko akce: Zpět nebo Předchozí 3">
            <a:hlinkClick r:id="rId4" action="ppaction://hlinksldjump" highlightClick="1"/>
          </p:cNvPr>
          <p:cNvSpPr/>
          <p:nvPr/>
        </p:nvSpPr>
        <p:spPr>
          <a:xfrm>
            <a:off x="7919864" y="6093296"/>
            <a:ext cx="1224136" cy="548680"/>
          </a:xfrm>
          <a:prstGeom prst="actionButtonBackPrevious">
            <a:avLst/>
          </a:prstGeom>
          <a:solidFill>
            <a:schemeClr val="accent4">
              <a:lumMod val="2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0"/>
            <a:ext cx="91440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lačítko akce: Zpět nebo Předchozí 3">
            <a:hlinkClick r:id="rId4" action="ppaction://hlinksldjump" highlightClick="1"/>
          </p:cNvPr>
          <p:cNvSpPr/>
          <p:nvPr/>
        </p:nvSpPr>
        <p:spPr>
          <a:xfrm>
            <a:off x="7919864" y="6093296"/>
            <a:ext cx="1224136" cy="548680"/>
          </a:xfrm>
          <a:prstGeom prst="actionButtonBackPrevious">
            <a:avLst/>
          </a:prstGeom>
          <a:solidFill>
            <a:schemeClr val="accent4">
              <a:lumMod val="2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7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76238"/>
            <a:ext cx="9163050" cy="610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1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56" y="404664"/>
            <a:ext cx="9139944" cy="6093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2" descr="http://www.swisseduc.ch/stromboli/perm/krakatau/icons-rakata/anak-krakatau-2009-rakata-mf2049.jpg"/>
          <p:cNvPicPr>
            <a:picLocks noChangeAspect="1" noChangeArrowheads="1"/>
          </p:cNvPicPr>
          <p:nvPr/>
        </p:nvPicPr>
        <p:blipFill>
          <a:blip r:embed="rId5" cstate="print"/>
          <a:srcRect t="-3564" r="3538"/>
          <a:stretch>
            <a:fillRect/>
          </a:stretch>
        </p:blipFill>
        <p:spPr bwMode="auto">
          <a:xfrm>
            <a:off x="0" y="317259"/>
            <a:ext cx="9144000" cy="6540741"/>
          </a:xfrm>
          <a:prstGeom prst="rect">
            <a:avLst/>
          </a:prstGeom>
          <a:noFill/>
        </p:spPr>
      </p:pic>
      <p:sp>
        <p:nvSpPr>
          <p:cNvPr id="11" name="Tlačítko akce: Zpět nebo Předchozí 10">
            <a:hlinkClick r:id="rId6" action="ppaction://hlinksldjump" highlightClick="1"/>
          </p:cNvPr>
          <p:cNvSpPr/>
          <p:nvPr/>
        </p:nvSpPr>
        <p:spPr>
          <a:xfrm>
            <a:off x="7740352" y="6309320"/>
            <a:ext cx="1224136" cy="548680"/>
          </a:xfrm>
          <a:prstGeom prst="actionButtonBackPrevious">
            <a:avLst/>
          </a:prstGeom>
          <a:solidFill>
            <a:schemeClr val="accent4">
              <a:lumMod val="2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417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27384"/>
            <a:ext cx="9133420" cy="6093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lačítko akce: Zpět nebo Předchozí 2">
            <a:hlinkClick r:id="rId4" action="ppaction://hlinksldjump" highlightClick="1"/>
          </p:cNvPr>
          <p:cNvSpPr/>
          <p:nvPr/>
        </p:nvSpPr>
        <p:spPr>
          <a:xfrm>
            <a:off x="7919864" y="6093296"/>
            <a:ext cx="1224136" cy="548680"/>
          </a:xfrm>
          <a:prstGeom prst="actionButtonBackPrevious">
            <a:avLst/>
          </a:prstGeom>
          <a:solidFill>
            <a:schemeClr val="accent4">
              <a:lumMod val="2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15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116901" cy="6165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14" name="Picture 6" descr="File:MSH82 st helens spirit lake reflection 05-19-8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40079"/>
            <a:ext cx="9144000" cy="6217921"/>
          </a:xfrm>
          <a:prstGeom prst="rect">
            <a:avLst/>
          </a:prstGeom>
          <a:noFill/>
        </p:spPr>
      </p:pic>
      <p:pic>
        <p:nvPicPr>
          <p:cNvPr id="5" name="Picture 4" descr="http://volcano.oregonstate.edu/sites/default/files/LavaDom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620688"/>
            <a:ext cx="9144000" cy="5715000"/>
          </a:xfrm>
          <a:prstGeom prst="rect">
            <a:avLst/>
          </a:prstGeom>
          <a:noFill/>
        </p:spPr>
      </p:pic>
      <p:sp>
        <p:nvSpPr>
          <p:cNvPr id="7" name="Tlačítko akce: Zpět nebo Předchozí 6">
            <a:hlinkClick r:id="rId6" action="ppaction://hlinksldjump" highlightClick="1"/>
          </p:cNvPr>
          <p:cNvSpPr/>
          <p:nvPr/>
        </p:nvSpPr>
        <p:spPr>
          <a:xfrm>
            <a:off x="7919864" y="6093296"/>
            <a:ext cx="1224136" cy="548680"/>
          </a:xfrm>
          <a:prstGeom prst="actionButtonBackPrevious">
            <a:avLst/>
          </a:prstGeom>
          <a:solidFill>
            <a:schemeClr val="accent4">
              <a:lumMod val="2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86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2709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764704"/>
            <a:ext cx="9149555" cy="6093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2710" name="Picture 6"/>
          <p:cNvPicPr>
            <a:picLocks noChangeAspect="1" noChangeArrowheads="1"/>
          </p:cNvPicPr>
          <p:nvPr/>
        </p:nvPicPr>
        <p:blipFill>
          <a:blip r:embed="rId4" cstate="print"/>
          <a:srcRect b="3320"/>
          <a:stretch>
            <a:fillRect/>
          </a:stretch>
        </p:blipFill>
        <p:spPr bwMode="auto">
          <a:xfrm>
            <a:off x="0" y="0"/>
            <a:ext cx="9144000" cy="66900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742950"/>
            <a:ext cx="9163050" cy="6115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 descr="http://edgecast.metatube-files.buscafs.com/uploads/videos/image/image_179180_6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1715729"/>
            <a:ext cx="9144000" cy="5142271"/>
          </a:xfrm>
          <a:prstGeom prst="rect">
            <a:avLst/>
          </a:prstGeom>
          <a:noFill/>
        </p:spPr>
      </p:pic>
      <p:sp>
        <p:nvSpPr>
          <p:cNvPr id="11" name="Tlačítko akce: Zpět nebo Předchozí 10">
            <a:hlinkClick r:id="rId7" action="ppaction://hlinksldjump" highlightClick="1"/>
          </p:cNvPr>
          <p:cNvSpPr/>
          <p:nvPr/>
        </p:nvSpPr>
        <p:spPr>
          <a:xfrm>
            <a:off x="7919864" y="6093296"/>
            <a:ext cx="1224136" cy="548680"/>
          </a:xfrm>
          <a:prstGeom prst="actionButtonBackPrevious">
            <a:avLst/>
          </a:prstGeom>
          <a:solidFill>
            <a:schemeClr val="accent4">
              <a:lumMod val="25000"/>
            </a:schemeClr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27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redorbit.com/media/uploads/2013/05/Volcano3_050713-617x41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11960" y="274638"/>
            <a:ext cx="4932040" cy="1143000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FFC000"/>
                </a:solidFill>
              </a:rPr>
              <a:t>KONEC</a:t>
            </a:r>
            <a:endParaRPr lang="cs-CZ" sz="66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6093296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3"/>
              </a:rPr>
              <a:t>http://i49.tinypic.com/suvvr6.gif</a:t>
            </a:r>
          </a:p>
          <a:p>
            <a:r>
              <a:rPr lang="cs-CZ" sz="1400" dirty="0" smtClean="0">
                <a:hlinkClick r:id="rId3"/>
              </a:rPr>
              <a:t>http://vyuka.zsjarose.cz/data/swic/lessons/961.jpg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dkimages.com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discover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previews</a:t>
            </a:r>
            <a:r>
              <a:rPr lang="cs-CZ" sz="1400" dirty="0" smtClean="0">
                <a:hlinkClick r:id="rId4"/>
              </a:rPr>
              <a:t>/1079/10288979.JPG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http://volcanicacoffee.com/gourmet-coffee-beans/wp-content/uploads/2011/09/arena-night-lava-flow2.gif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http://31.media.tumblr.com/</a:t>
            </a:r>
            <a:r>
              <a:rPr lang="cs-CZ" sz="1400" dirty="0" err="1" smtClean="0">
                <a:hlinkClick r:id="rId6"/>
              </a:rPr>
              <a:t>tumblr</a:t>
            </a:r>
            <a:r>
              <a:rPr lang="cs-CZ" sz="1400" dirty="0" smtClean="0">
                <a:hlinkClick r:id="rId6"/>
              </a:rPr>
              <a:t>_me9mn7GgHJ1qmz2p0o1_1280.jpg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http://img.pandawhale.com/4IvDC6-lava-flowing-gifs-6vOW.gif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photovolcanica.com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VolcanoInfo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Santiaguito</a:t>
            </a:r>
            <a:r>
              <a:rPr lang="cs-CZ" sz="1400" dirty="0" smtClean="0">
                <a:hlinkClick r:id="rId8"/>
              </a:rPr>
              <a:t>/Gua07_0574.jpg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http://img.gawkerassets.com/img/18lc8t77q9boajpg/original.jpg</a:t>
            </a:r>
          </a:p>
          <a:p>
            <a:r>
              <a:rPr lang="cs-CZ" sz="1400" dirty="0" smtClean="0">
                <a:hlinkClick r:id="rId10"/>
              </a:rPr>
              <a:t>http://goshuttle.co.nz/wp-content/uploads/2011/05/vol1.jpg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http://i.</a:t>
            </a:r>
            <a:r>
              <a:rPr lang="cs-CZ" sz="1400" dirty="0" err="1" smtClean="0">
                <a:hlinkClick r:id="rId11"/>
              </a:rPr>
              <a:t>imgur.com</a:t>
            </a:r>
            <a:r>
              <a:rPr lang="cs-CZ" sz="1400" dirty="0" smtClean="0">
                <a:hlinkClick r:id="rId11"/>
              </a:rPr>
              <a:t>/m7T0Ou7.gif</a:t>
            </a:r>
          </a:p>
          <a:p>
            <a:r>
              <a:rPr lang="cs-CZ" sz="1400" dirty="0" smtClean="0">
                <a:hlinkClick r:id="rId11"/>
              </a:rPr>
              <a:t>http://upload.wikimedia.org/wikipedia/commons/5/5b/EL_CHIMBORAZO.jpg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http://www.bulvy.</a:t>
            </a:r>
            <a:r>
              <a:rPr lang="cs-CZ" sz="1400" dirty="0" err="1" smtClean="0">
                <a:hlinkClick r:id="rId12"/>
              </a:rPr>
              <a:t>cz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wp</a:t>
            </a:r>
            <a:r>
              <a:rPr lang="cs-CZ" sz="1400" dirty="0" smtClean="0">
                <a:hlinkClick r:id="rId12"/>
              </a:rPr>
              <a:t>-</a:t>
            </a:r>
            <a:r>
              <a:rPr lang="cs-CZ" sz="1400" dirty="0" err="1" smtClean="0">
                <a:hlinkClick r:id="rId12"/>
              </a:rPr>
              <a:t>content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uploads</a:t>
            </a:r>
            <a:r>
              <a:rPr lang="cs-CZ" sz="1400" dirty="0" smtClean="0">
                <a:hlinkClick r:id="rId12"/>
              </a:rPr>
              <a:t>/2013/01/N%C3%A1dhern%C3%A9-fotografie-sopky-s-jezerem-1.jpg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http://www.</a:t>
            </a:r>
            <a:r>
              <a:rPr lang="cs-CZ" sz="1400" dirty="0" err="1" smtClean="0">
                <a:hlinkClick r:id="rId13"/>
              </a:rPr>
              <a:t>esotravel.cz</a:t>
            </a:r>
            <a:r>
              <a:rPr lang="cs-CZ" sz="1400" dirty="0" smtClean="0">
                <a:hlinkClick r:id="rId13"/>
              </a:rPr>
              <a:t>/</a:t>
            </a:r>
            <a:r>
              <a:rPr lang="cs-CZ" sz="1400" dirty="0" err="1" smtClean="0">
                <a:hlinkClick r:id="rId13"/>
              </a:rPr>
              <a:t>getimage.php</a:t>
            </a:r>
            <a:r>
              <a:rPr lang="cs-CZ" sz="1400" dirty="0" smtClean="0">
                <a:hlinkClick r:id="rId13"/>
              </a:rPr>
              <a:t>?i=12520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http://img.cas.sk/img/21/article/1124097_kilimandzaro.jpg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http://upload.wikimedia.org/wikipedia/commons/7/7b/Eruzione_Etna_13-01-2011_B.jpg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http://upload.wikimedia.org/wikipedia/commons/a/ae/Etna_2006.jpg</a:t>
            </a:r>
            <a:endParaRPr lang="cs-CZ" sz="1400" dirty="0" smtClean="0"/>
          </a:p>
          <a:p>
            <a:r>
              <a:rPr lang="cs-CZ" sz="1400" dirty="0" smtClean="0">
                <a:hlinkClick r:id="rId17"/>
              </a:rPr>
              <a:t>http://img.topky.sk/big/1270603.jpg/taliansko-sopka-lava-etna.jpg</a:t>
            </a:r>
            <a:endParaRPr lang="cs-CZ" sz="1400" dirty="0" smtClean="0"/>
          </a:p>
          <a:p>
            <a:r>
              <a:rPr lang="cs-CZ" sz="1400" dirty="0" smtClean="0">
                <a:hlinkClick r:id="rId18"/>
              </a:rPr>
              <a:t>http://www.</a:t>
            </a:r>
            <a:r>
              <a:rPr lang="cs-CZ" sz="1400" dirty="0" err="1" smtClean="0">
                <a:hlinkClick r:id="rId18"/>
              </a:rPr>
              <a:t>medievalsicily.com</a:t>
            </a:r>
            <a:r>
              <a:rPr lang="cs-CZ" sz="1400" dirty="0" smtClean="0">
                <a:hlinkClick r:id="rId18"/>
              </a:rPr>
              <a:t>/</a:t>
            </a:r>
            <a:r>
              <a:rPr lang="cs-CZ" sz="1400" dirty="0" err="1" smtClean="0">
                <a:hlinkClick r:id="rId18"/>
              </a:rPr>
              <a:t>Images</a:t>
            </a:r>
            <a:r>
              <a:rPr lang="cs-CZ" sz="1400" dirty="0" smtClean="0">
                <a:hlinkClick r:id="rId18"/>
              </a:rPr>
              <a:t>/</a:t>
            </a:r>
            <a:r>
              <a:rPr lang="cs-CZ" sz="1400" dirty="0" err="1" smtClean="0">
                <a:hlinkClick r:id="rId18"/>
              </a:rPr>
              <a:t>Etna</a:t>
            </a:r>
            <a:r>
              <a:rPr lang="cs-CZ" sz="1400" dirty="0" smtClean="0">
                <a:hlinkClick r:id="rId18"/>
              </a:rPr>
              <a:t>/Etna_2.jpg</a:t>
            </a:r>
            <a:endParaRPr lang="cs-CZ" sz="1400" dirty="0" smtClean="0"/>
          </a:p>
          <a:p>
            <a:r>
              <a:rPr lang="cs-CZ" sz="1400" dirty="0" smtClean="0">
                <a:hlinkClick r:id="rId19"/>
              </a:rPr>
              <a:t>http://upload.wikimedia.org/wikipedia/commons/0/08/Monte_Etna_San_Gregorio_di_Catania_2001.jpg</a:t>
            </a:r>
            <a:endParaRPr lang="cs-CZ" sz="1400" dirty="0" smtClean="0"/>
          </a:p>
          <a:p>
            <a:r>
              <a:rPr lang="cs-CZ" sz="1400" dirty="0" smtClean="0">
                <a:hlinkClick r:id="rId20"/>
              </a:rPr>
              <a:t>http://www.</a:t>
            </a:r>
            <a:r>
              <a:rPr lang="cs-CZ" sz="1400" dirty="0" err="1" smtClean="0">
                <a:hlinkClick r:id="rId20"/>
              </a:rPr>
              <a:t>mundo.cz</a:t>
            </a:r>
            <a:r>
              <a:rPr lang="cs-CZ" sz="1400" dirty="0" smtClean="0">
                <a:hlinkClick r:id="rId20"/>
              </a:rPr>
              <a:t>/</a:t>
            </a:r>
            <a:r>
              <a:rPr lang="cs-CZ" sz="1400" dirty="0" err="1" smtClean="0">
                <a:hlinkClick r:id="rId20"/>
              </a:rPr>
              <a:t>sites</a:t>
            </a:r>
            <a:r>
              <a:rPr lang="cs-CZ" sz="1400" dirty="0" smtClean="0">
                <a:hlinkClick r:id="rId20"/>
              </a:rPr>
              <a:t>/default/</a:t>
            </a:r>
            <a:r>
              <a:rPr lang="cs-CZ" sz="1400" dirty="0" err="1" smtClean="0">
                <a:hlinkClick r:id="rId20"/>
              </a:rPr>
              <a:t>files</a:t>
            </a:r>
            <a:r>
              <a:rPr lang="cs-CZ" sz="1400" dirty="0" smtClean="0">
                <a:hlinkClick r:id="rId20"/>
              </a:rPr>
              <a:t>/</a:t>
            </a:r>
            <a:r>
              <a:rPr lang="cs-CZ" sz="1400" dirty="0" err="1" smtClean="0">
                <a:hlinkClick r:id="rId20"/>
              </a:rPr>
              <a:t>images</a:t>
            </a:r>
            <a:r>
              <a:rPr lang="cs-CZ" sz="1400" dirty="0" smtClean="0">
                <a:hlinkClick r:id="rId20"/>
              </a:rPr>
              <a:t>/</a:t>
            </a:r>
            <a:r>
              <a:rPr lang="cs-CZ" sz="1400" dirty="0" err="1" smtClean="0">
                <a:hlinkClick r:id="rId20"/>
              </a:rPr>
              <a:t>sicilie</a:t>
            </a:r>
            <a:r>
              <a:rPr lang="cs-CZ" sz="1400" dirty="0" smtClean="0">
                <a:hlinkClick r:id="rId20"/>
              </a:rPr>
              <a:t>-</a:t>
            </a:r>
            <a:r>
              <a:rPr lang="cs-CZ" sz="1400" dirty="0" err="1" smtClean="0">
                <a:hlinkClick r:id="rId20"/>
              </a:rPr>
              <a:t>vesuv.jpg</a:t>
            </a:r>
            <a:endParaRPr lang="cs-CZ" sz="1400" dirty="0" smtClean="0"/>
          </a:p>
          <a:p>
            <a:r>
              <a:rPr lang="cs-CZ" sz="1400" dirty="0" smtClean="0">
                <a:hlinkClick r:id="rId21"/>
              </a:rPr>
              <a:t>http://www.2zszdar.cz/</a:t>
            </a:r>
            <a:r>
              <a:rPr lang="cs-CZ" sz="1400" dirty="0" err="1" smtClean="0">
                <a:hlinkClick r:id="rId21"/>
              </a:rPr>
              <a:t>Info</a:t>
            </a:r>
            <a:r>
              <a:rPr lang="cs-CZ" sz="1400" dirty="0" smtClean="0">
                <a:hlinkClick r:id="rId21"/>
              </a:rPr>
              <a:t>_RV/W_n7W10/</a:t>
            </a:r>
            <a:r>
              <a:rPr lang="cs-CZ" sz="1400" dirty="0" err="1" smtClean="0">
                <a:hlinkClick r:id="rId21"/>
              </a:rPr>
              <a:t>Kopecna</a:t>
            </a:r>
            <a:r>
              <a:rPr lang="cs-CZ" sz="1400" dirty="0" smtClean="0">
                <a:hlinkClick r:id="rId21"/>
              </a:rPr>
              <a:t>/</a:t>
            </a:r>
            <a:r>
              <a:rPr lang="cs-CZ" sz="1400" dirty="0" err="1" smtClean="0">
                <a:hlinkClick r:id="rId21"/>
              </a:rPr>
              <a:t>vesuvius</a:t>
            </a:r>
            <a:r>
              <a:rPr lang="cs-CZ" sz="1400" dirty="0" smtClean="0">
                <a:hlinkClick r:id="rId21"/>
              </a:rPr>
              <a:t>[1].</a:t>
            </a:r>
            <a:r>
              <a:rPr lang="cs-CZ" sz="1400" dirty="0" err="1" smtClean="0">
                <a:hlinkClick r:id="rId21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22"/>
              </a:rPr>
              <a:t>http://zajezdy.radynacestu.cz/img/w-900/2013-03-07/vesuv-pompeje.jpg</a:t>
            </a:r>
            <a:endParaRPr lang="cs-CZ" sz="1400" dirty="0" smtClean="0"/>
          </a:p>
          <a:p>
            <a:endParaRPr lang="cs-CZ" sz="14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92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6093296"/>
          </a:xfrm>
        </p:spPr>
        <p:txBody>
          <a:bodyPr>
            <a:normAutofit/>
          </a:bodyPr>
          <a:lstStyle/>
          <a:p>
            <a:r>
              <a:rPr lang="cs-CZ" sz="1300" dirty="0" smtClean="0">
                <a:hlinkClick r:id="rId3"/>
              </a:rPr>
              <a:t>http://factsanddetails.com/media/2/20120225-Victim%20Opfer_in_Pompeji.JPG</a:t>
            </a:r>
          </a:p>
          <a:p>
            <a:r>
              <a:rPr lang="cs-CZ" sz="1300" dirty="0" smtClean="0">
                <a:hlinkClick r:id="rId3"/>
              </a:rPr>
              <a:t>http://www.</a:t>
            </a:r>
            <a:r>
              <a:rPr lang="cs-CZ" sz="1300" dirty="0" err="1" smtClean="0">
                <a:hlinkClick r:id="rId3"/>
              </a:rPr>
              <a:t>ck</a:t>
            </a:r>
            <a:r>
              <a:rPr lang="cs-CZ" sz="1300" dirty="0" smtClean="0">
                <a:hlinkClick r:id="rId3"/>
              </a:rPr>
              <a:t>-karavan.</a:t>
            </a:r>
            <a:r>
              <a:rPr lang="cs-CZ" sz="1300" dirty="0" err="1" smtClean="0">
                <a:hlinkClick r:id="rId3"/>
              </a:rPr>
              <a:t>cz</a:t>
            </a:r>
            <a:r>
              <a:rPr lang="cs-CZ" sz="1300" dirty="0" smtClean="0">
                <a:hlinkClick r:id="rId3"/>
              </a:rPr>
              <a:t>/fotky/</a:t>
            </a:r>
            <a:r>
              <a:rPr lang="cs-CZ" sz="1300" dirty="0" err="1" smtClean="0">
                <a:hlinkClick r:id="rId3"/>
              </a:rPr>
              <a:t>velky</a:t>
            </a:r>
            <a:r>
              <a:rPr lang="cs-CZ" sz="1300" dirty="0" smtClean="0">
                <a:hlinkClick r:id="rId3"/>
              </a:rPr>
              <a:t>/</a:t>
            </a:r>
            <a:r>
              <a:rPr lang="cs-CZ" sz="1300" dirty="0" err="1" smtClean="0">
                <a:hlinkClick r:id="rId3"/>
              </a:rPr>
              <a:t>italie</a:t>
            </a:r>
            <a:r>
              <a:rPr lang="cs-CZ" sz="1300" dirty="0" smtClean="0">
                <a:hlinkClick r:id="rId3"/>
              </a:rPr>
              <a:t>-</a:t>
            </a:r>
            <a:r>
              <a:rPr lang="cs-CZ" sz="1300" dirty="0" err="1" smtClean="0">
                <a:hlinkClick r:id="rId3"/>
              </a:rPr>
              <a:t>florencie</a:t>
            </a:r>
            <a:r>
              <a:rPr lang="cs-CZ" sz="1300" dirty="0" smtClean="0">
                <a:hlinkClick r:id="rId3"/>
              </a:rPr>
              <a:t>-</a:t>
            </a:r>
            <a:r>
              <a:rPr lang="cs-CZ" sz="1300" dirty="0" err="1" smtClean="0">
                <a:hlinkClick r:id="rId3"/>
              </a:rPr>
              <a:t>pisa</a:t>
            </a:r>
            <a:r>
              <a:rPr lang="cs-CZ" sz="1300" dirty="0" smtClean="0">
                <a:hlinkClick r:id="rId3"/>
              </a:rPr>
              <a:t>-</a:t>
            </a:r>
            <a:r>
              <a:rPr lang="cs-CZ" sz="1300" dirty="0" err="1" smtClean="0">
                <a:hlinkClick r:id="rId3"/>
              </a:rPr>
              <a:t>sorrento</a:t>
            </a:r>
            <a:r>
              <a:rPr lang="cs-CZ" sz="1300" dirty="0" smtClean="0">
                <a:hlinkClick r:id="rId3"/>
              </a:rPr>
              <a:t>-</a:t>
            </a:r>
            <a:r>
              <a:rPr lang="cs-CZ" sz="1300" dirty="0" err="1" smtClean="0">
                <a:hlinkClick r:id="rId3"/>
              </a:rPr>
              <a:t>pompeje</a:t>
            </a:r>
            <a:r>
              <a:rPr lang="cs-CZ" sz="1300" dirty="0" smtClean="0">
                <a:hlinkClick r:id="rId3"/>
              </a:rPr>
              <a:t>-</a:t>
            </a:r>
            <a:r>
              <a:rPr lang="cs-CZ" sz="1300" dirty="0" err="1" smtClean="0">
                <a:hlinkClick r:id="rId3"/>
              </a:rPr>
              <a:t>vesuv</a:t>
            </a:r>
            <a:r>
              <a:rPr lang="cs-CZ" sz="1300" dirty="0" smtClean="0">
                <a:hlinkClick r:id="rId3"/>
              </a:rPr>
              <a:t>-</a:t>
            </a:r>
            <a:r>
              <a:rPr lang="cs-CZ" sz="1300" dirty="0" err="1" smtClean="0">
                <a:hlinkClick r:id="rId3"/>
              </a:rPr>
              <a:t>capri</a:t>
            </a:r>
            <a:r>
              <a:rPr lang="cs-CZ" sz="1300" dirty="0" smtClean="0">
                <a:hlinkClick r:id="rId3"/>
              </a:rPr>
              <a:t>-</a:t>
            </a:r>
            <a:r>
              <a:rPr lang="cs-CZ" sz="1300" dirty="0" err="1" smtClean="0">
                <a:hlinkClick r:id="rId3"/>
              </a:rPr>
              <a:t>rim</a:t>
            </a:r>
            <a:r>
              <a:rPr lang="cs-CZ" sz="1300" dirty="0" smtClean="0">
                <a:hlinkClick r:id="rId3"/>
              </a:rPr>
              <a:t>-</a:t>
            </a:r>
            <a:r>
              <a:rPr lang="cs-CZ" sz="1300" dirty="0" err="1" smtClean="0">
                <a:hlinkClick r:id="rId3"/>
              </a:rPr>
              <a:t>vatikan</a:t>
            </a:r>
            <a:r>
              <a:rPr lang="cs-CZ" sz="1300" dirty="0" smtClean="0">
                <a:hlinkClick r:id="rId3"/>
              </a:rPr>
              <a:t>-program-5-den-foto-6.jpg</a:t>
            </a:r>
            <a:endParaRPr lang="cs-CZ" sz="1300" dirty="0" smtClean="0"/>
          </a:p>
          <a:p>
            <a:r>
              <a:rPr lang="cs-CZ" sz="1300" dirty="0" smtClean="0">
                <a:hlinkClick r:id="rId4"/>
              </a:rPr>
              <a:t>http://www.</a:t>
            </a:r>
            <a:r>
              <a:rPr lang="cs-CZ" sz="1300" dirty="0" err="1" smtClean="0">
                <a:hlinkClick r:id="rId4"/>
              </a:rPr>
              <a:t>cornis.cz</a:t>
            </a:r>
            <a:r>
              <a:rPr lang="cs-CZ" sz="1300" dirty="0" smtClean="0">
                <a:hlinkClick r:id="rId4"/>
              </a:rPr>
              <a:t>/</a:t>
            </a:r>
            <a:r>
              <a:rPr lang="cs-CZ" sz="1300" dirty="0" err="1" smtClean="0">
                <a:hlinkClick r:id="rId4"/>
              </a:rPr>
              <a:t>obj</a:t>
            </a:r>
            <a:r>
              <a:rPr lang="cs-CZ" sz="1300" dirty="0" smtClean="0">
                <a:hlinkClick r:id="rId4"/>
              </a:rPr>
              <a:t>/2/</a:t>
            </a:r>
            <a:r>
              <a:rPr lang="cs-CZ" sz="1300" dirty="0" err="1" smtClean="0">
                <a:hlinkClick r:id="rId4"/>
              </a:rPr>
              <a:t>activities</a:t>
            </a:r>
            <a:r>
              <a:rPr lang="cs-CZ" sz="1300" dirty="0" smtClean="0">
                <a:hlinkClick r:id="rId4"/>
              </a:rPr>
              <a:t>_</a:t>
            </a:r>
            <a:r>
              <a:rPr lang="cs-CZ" sz="1300" dirty="0" err="1" smtClean="0">
                <a:hlinkClick r:id="rId4"/>
              </a:rPr>
              <a:t>gallery</a:t>
            </a:r>
            <a:r>
              <a:rPr lang="cs-CZ" sz="1300" dirty="0" smtClean="0">
                <a:hlinkClick r:id="rId4"/>
              </a:rPr>
              <a:t>_566_</a:t>
            </a:r>
            <a:r>
              <a:rPr lang="cs-CZ" sz="1300" dirty="0" err="1" smtClean="0">
                <a:hlinkClick r:id="rId4"/>
              </a:rPr>
              <a:t>picture.jpg</a:t>
            </a:r>
            <a:endParaRPr lang="cs-CZ" sz="1300" dirty="0" smtClean="0"/>
          </a:p>
          <a:p>
            <a:r>
              <a:rPr lang="cs-CZ" sz="1300" dirty="0" smtClean="0">
                <a:hlinkClick r:id="rId5"/>
              </a:rPr>
              <a:t>http://2.bp.blogspot.com/-Ah0w4GjKs3Y/ULpmPo1-4VI/AAAAAAAAMIY/XIa4LRFTsvs/s1600/</a:t>
            </a:r>
            <a:r>
              <a:rPr lang="cs-CZ" sz="1300" dirty="0" err="1" smtClean="0">
                <a:hlinkClick r:id="rId5"/>
              </a:rPr>
              <a:t>stromboli.jpg</a:t>
            </a:r>
            <a:endParaRPr lang="cs-CZ" sz="1300" dirty="0" smtClean="0"/>
          </a:p>
          <a:p>
            <a:r>
              <a:rPr lang="cs-CZ" sz="1300" dirty="0" smtClean="0">
                <a:hlinkClick r:id="rId6"/>
              </a:rPr>
              <a:t>http://www.</a:t>
            </a:r>
            <a:r>
              <a:rPr lang="cs-CZ" sz="1300" dirty="0" err="1" smtClean="0">
                <a:hlinkClick r:id="rId6"/>
              </a:rPr>
              <a:t>fitstyl.cz</a:t>
            </a:r>
            <a:r>
              <a:rPr lang="cs-CZ" sz="1300" dirty="0" smtClean="0">
                <a:hlinkClick r:id="rId6"/>
              </a:rPr>
              <a:t>/</a:t>
            </a:r>
            <a:r>
              <a:rPr lang="cs-CZ" sz="1300" dirty="0" err="1" smtClean="0">
                <a:hlinkClick r:id="rId6"/>
              </a:rPr>
              <a:t>pre</a:t>
            </a:r>
            <a:r>
              <a:rPr lang="cs-CZ" sz="1300" dirty="0" smtClean="0">
                <a:hlinkClick r:id="rId6"/>
              </a:rPr>
              <a:t>_</a:t>
            </a:r>
            <a:r>
              <a:rPr lang="cs-CZ" sz="1300" dirty="0" err="1" smtClean="0">
                <a:hlinkClick r:id="rId6"/>
              </a:rPr>
              <a:t>img</a:t>
            </a:r>
            <a:r>
              <a:rPr lang="cs-CZ" sz="1300" dirty="0" smtClean="0">
                <a:hlinkClick r:id="rId6"/>
              </a:rPr>
              <a:t>/</a:t>
            </a:r>
            <a:r>
              <a:rPr lang="cs-CZ" sz="1300" dirty="0" err="1" smtClean="0">
                <a:hlinkClick r:id="rId6"/>
              </a:rPr>
              <a:t>maly</a:t>
            </a:r>
            <a:r>
              <a:rPr lang="cs-CZ" sz="1300" dirty="0" smtClean="0">
                <a:hlinkClick r:id="rId6"/>
              </a:rPr>
              <a:t>/v_1165_1165_</a:t>
            </a:r>
            <a:r>
              <a:rPr lang="cs-CZ" sz="1300" dirty="0" err="1" smtClean="0">
                <a:hlinkClick r:id="rId6"/>
              </a:rPr>
              <a:t>stromboli</a:t>
            </a:r>
            <a:r>
              <a:rPr lang="cs-CZ" sz="1300" dirty="0" smtClean="0">
                <a:hlinkClick r:id="rId6"/>
              </a:rPr>
              <a:t>_2.jpg</a:t>
            </a:r>
            <a:endParaRPr lang="cs-CZ" sz="1300" dirty="0" smtClean="0"/>
          </a:p>
          <a:p>
            <a:r>
              <a:rPr lang="cs-CZ" sz="1300" dirty="0" smtClean="0">
                <a:hlinkClick r:id="rId7"/>
              </a:rPr>
              <a:t>http://upload.wikimedia.org/wikipedia/commons/thumb/3/32/Stromboli1.JPG/250px-Stromboli1.JPG</a:t>
            </a:r>
            <a:endParaRPr lang="cs-CZ" sz="1300" dirty="0" smtClean="0"/>
          </a:p>
          <a:p>
            <a:r>
              <a:rPr lang="cs-CZ" sz="1300" dirty="0" smtClean="0">
                <a:hlinkClick r:id="rId8"/>
              </a:rPr>
              <a:t>http://upload.wikimedia.org/wikipedia/commons/3/3b/Hvannadalshnjukur_17FEB2010.jpg</a:t>
            </a:r>
            <a:endParaRPr lang="cs-CZ" sz="1300" dirty="0" smtClean="0"/>
          </a:p>
          <a:p>
            <a:r>
              <a:rPr lang="cs-CZ" sz="1300" dirty="0" smtClean="0">
                <a:hlinkClick r:id="rId9"/>
              </a:rPr>
              <a:t>http://1.bp.blogspot.com/-FUY8QcIJmFI/UVJP-b4CM_I/AAAAAAAA0xA/wcSZ0Opfe1M/s640/hekla_8929.jpg</a:t>
            </a:r>
            <a:endParaRPr lang="cs-CZ" sz="1300" dirty="0" smtClean="0"/>
          </a:p>
          <a:p>
            <a:r>
              <a:rPr lang="cs-CZ" sz="1300" dirty="0" smtClean="0">
                <a:hlinkClick r:id="rId10"/>
              </a:rPr>
              <a:t>http://www.</a:t>
            </a:r>
            <a:r>
              <a:rPr lang="cs-CZ" sz="1300" dirty="0" err="1" smtClean="0">
                <a:hlinkClick r:id="rId10"/>
              </a:rPr>
              <a:t>nonnitravel.is</a:t>
            </a:r>
            <a:r>
              <a:rPr lang="cs-CZ" sz="1300" dirty="0" smtClean="0">
                <a:hlinkClick r:id="rId10"/>
              </a:rPr>
              <a:t>/static/</a:t>
            </a:r>
            <a:r>
              <a:rPr lang="cs-CZ" sz="1300" dirty="0" err="1" smtClean="0">
                <a:hlinkClick r:id="rId10"/>
              </a:rPr>
              <a:t>gallery</a:t>
            </a:r>
            <a:r>
              <a:rPr lang="cs-CZ" sz="1300" dirty="0" smtClean="0">
                <a:hlinkClick r:id="rId10"/>
              </a:rPr>
              <a:t>/super-</a:t>
            </a:r>
            <a:r>
              <a:rPr lang="cs-CZ" sz="1300" dirty="0" err="1" smtClean="0">
                <a:hlinkClick r:id="rId10"/>
              </a:rPr>
              <a:t>jeeo</a:t>
            </a:r>
            <a:r>
              <a:rPr lang="cs-CZ" sz="1300" dirty="0" smtClean="0">
                <a:hlinkClick r:id="rId10"/>
              </a:rPr>
              <a:t>-</a:t>
            </a:r>
            <a:r>
              <a:rPr lang="cs-CZ" sz="1300" dirty="0" err="1" smtClean="0">
                <a:hlinkClick r:id="rId10"/>
              </a:rPr>
              <a:t>northern</a:t>
            </a:r>
            <a:r>
              <a:rPr lang="cs-CZ" sz="1300" dirty="0" smtClean="0">
                <a:hlinkClick r:id="rId10"/>
              </a:rPr>
              <a:t>-</a:t>
            </a:r>
            <a:r>
              <a:rPr lang="cs-CZ" sz="1300" dirty="0" err="1" smtClean="0">
                <a:hlinkClick r:id="rId10"/>
              </a:rPr>
              <a:t>highlands</a:t>
            </a:r>
            <a:r>
              <a:rPr lang="cs-CZ" sz="1300" dirty="0" smtClean="0">
                <a:hlinkClick r:id="rId10"/>
              </a:rPr>
              <a:t>/</a:t>
            </a:r>
            <a:r>
              <a:rPr lang="cs-CZ" sz="1300" dirty="0" err="1" smtClean="0">
                <a:hlinkClick r:id="rId10"/>
              </a:rPr>
              <a:t>st</a:t>
            </a:r>
            <a:r>
              <a:rPr lang="cs-CZ" sz="1300" dirty="0" smtClean="0">
                <a:hlinkClick r:id="rId10"/>
              </a:rPr>
              <a:t>_</a:t>
            </a:r>
            <a:r>
              <a:rPr lang="cs-CZ" sz="1300" dirty="0" err="1" smtClean="0">
                <a:hlinkClick r:id="rId10"/>
              </a:rPr>
              <a:t>askja</a:t>
            </a:r>
            <a:r>
              <a:rPr lang="cs-CZ" sz="1300" dirty="0" smtClean="0">
                <a:hlinkClick r:id="rId10"/>
              </a:rPr>
              <a:t>-29_800x533.jpg</a:t>
            </a:r>
            <a:endParaRPr lang="cs-CZ" sz="1300" dirty="0" smtClean="0"/>
          </a:p>
          <a:p>
            <a:r>
              <a:rPr lang="cs-CZ" sz="1300" dirty="0" smtClean="0">
                <a:hlinkClick r:id="rId11"/>
              </a:rPr>
              <a:t>http://upload.wikimedia.org/wikipedia/commons/e/e6/Askja.jpg</a:t>
            </a:r>
            <a:endParaRPr lang="cs-CZ" sz="1300" dirty="0" smtClean="0"/>
          </a:p>
          <a:p>
            <a:r>
              <a:rPr lang="cs-CZ" sz="1300" dirty="0" smtClean="0">
                <a:hlinkClick r:id="rId12"/>
              </a:rPr>
              <a:t>http://www.</a:t>
            </a:r>
            <a:r>
              <a:rPr lang="cs-CZ" sz="1300" dirty="0" err="1" smtClean="0">
                <a:hlinkClick r:id="rId12"/>
              </a:rPr>
              <a:t>swisseduc.ch</a:t>
            </a:r>
            <a:r>
              <a:rPr lang="cs-CZ" sz="1300" dirty="0" smtClean="0">
                <a:hlinkClick r:id="rId12"/>
              </a:rPr>
              <a:t>/</a:t>
            </a:r>
            <a:r>
              <a:rPr lang="cs-CZ" sz="1300" dirty="0" err="1" smtClean="0">
                <a:hlinkClick r:id="rId12"/>
              </a:rPr>
              <a:t>stromboli</a:t>
            </a:r>
            <a:r>
              <a:rPr lang="cs-CZ" sz="1300" dirty="0" smtClean="0">
                <a:hlinkClick r:id="rId12"/>
              </a:rPr>
              <a:t>/perm/</a:t>
            </a:r>
            <a:r>
              <a:rPr lang="cs-CZ" sz="1300" dirty="0" err="1" smtClean="0">
                <a:hlinkClick r:id="rId12"/>
              </a:rPr>
              <a:t>krakatau</a:t>
            </a:r>
            <a:r>
              <a:rPr lang="cs-CZ" sz="1300" dirty="0" smtClean="0">
                <a:hlinkClick r:id="rId12"/>
              </a:rPr>
              <a:t>/</a:t>
            </a:r>
            <a:r>
              <a:rPr lang="cs-CZ" sz="1300" dirty="0" err="1" smtClean="0">
                <a:hlinkClick r:id="rId12"/>
              </a:rPr>
              <a:t>icons</a:t>
            </a:r>
            <a:r>
              <a:rPr lang="cs-CZ" sz="1300" dirty="0" smtClean="0">
                <a:hlinkClick r:id="rId12"/>
              </a:rPr>
              <a:t>-</a:t>
            </a:r>
            <a:r>
              <a:rPr lang="cs-CZ" sz="1300" dirty="0" err="1" smtClean="0">
                <a:hlinkClick r:id="rId12"/>
              </a:rPr>
              <a:t>rakata</a:t>
            </a:r>
            <a:r>
              <a:rPr lang="cs-CZ" sz="1300" dirty="0" smtClean="0">
                <a:hlinkClick r:id="rId12"/>
              </a:rPr>
              <a:t>/</a:t>
            </a:r>
            <a:r>
              <a:rPr lang="cs-CZ" sz="1300" dirty="0" err="1" smtClean="0">
                <a:hlinkClick r:id="rId12"/>
              </a:rPr>
              <a:t>anak</a:t>
            </a:r>
            <a:r>
              <a:rPr lang="cs-CZ" sz="1300" dirty="0" smtClean="0">
                <a:hlinkClick r:id="rId12"/>
              </a:rPr>
              <a:t>-</a:t>
            </a:r>
            <a:r>
              <a:rPr lang="cs-CZ" sz="1300" dirty="0" err="1" smtClean="0">
                <a:hlinkClick r:id="rId12"/>
              </a:rPr>
              <a:t>krakatau</a:t>
            </a:r>
            <a:r>
              <a:rPr lang="cs-CZ" sz="1300" dirty="0" smtClean="0">
                <a:hlinkClick r:id="rId12"/>
              </a:rPr>
              <a:t>-2009-</a:t>
            </a:r>
            <a:r>
              <a:rPr lang="cs-CZ" sz="1300" dirty="0" err="1" smtClean="0">
                <a:hlinkClick r:id="rId12"/>
              </a:rPr>
              <a:t>rakata</a:t>
            </a:r>
            <a:r>
              <a:rPr lang="cs-CZ" sz="1300" dirty="0" smtClean="0">
                <a:hlinkClick r:id="rId12"/>
              </a:rPr>
              <a:t>-mf2049.jpg</a:t>
            </a:r>
            <a:endParaRPr lang="cs-CZ" sz="1300" dirty="0" smtClean="0"/>
          </a:p>
          <a:p>
            <a:r>
              <a:rPr lang="cs-CZ" sz="1300" dirty="0" smtClean="0">
                <a:hlinkClick r:id="rId13"/>
              </a:rPr>
              <a:t>http://vpow.org/2011/2011_18.JPG</a:t>
            </a:r>
            <a:endParaRPr lang="cs-CZ" sz="1300" dirty="0" smtClean="0"/>
          </a:p>
          <a:p>
            <a:r>
              <a:rPr lang="cs-CZ" sz="1300" dirty="0" smtClean="0">
                <a:hlinkClick r:id="rId14"/>
              </a:rPr>
              <a:t>https://encrypted-tbn0.gstatic.com/images?q=tbn:ANd9GcR7Iejzb9gps9w8a-9dfZ88C6V22U0_CAIeFzSIrSMI_CLUQG3m</a:t>
            </a:r>
            <a:endParaRPr lang="cs-CZ" sz="1300" dirty="0" smtClean="0"/>
          </a:p>
          <a:p>
            <a:r>
              <a:rPr lang="cs-CZ" sz="1300" dirty="0" smtClean="0">
                <a:hlinkClick r:id="rId15"/>
              </a:rPr>
              <a:t>http://www.</a:t>
            </a:r>
            <a:r>
              <a:rPr lang="cs-CZ" sz="1300" dirty="0" err="1" smtClean="0">
                <a:hlinkClick r:id="rId15"/>
              </a:rPr>
              <a:t>libenas.cz</a:t>
            </a:r>
            <a:r>
              <a:rPr lang="cs-CZ" sz="1300" dirty="0" smtClean="0">
                <a:hlinkClick r:id="rId15"/>
              </a:rPr>
              <a:t>/</a:t>
            </a:r>
            <a:r>
              <a:rPr lang="cs-CZ" sz="1300" dirty="0" err="1" smtClean="0">
                <a:hlinkClick r:id="rId15"/>
              </a:rPr>
              <a:t>fotosvet</a:t>
            </a:r>
            <a:r>
              <a:rPr lang="cs-CZ" sz="1300" dirty="0" smtClean="0">
                <a:hlinkClick r:id="rId15"/>
              </a:rPr>
              <a:t>/</a:t>
            </a:r>
            <a:r>
              <a:rPr lang="cs-CZ" sz="1300" dirty="0" err="1" smtClean="0">
                <a:hlinkClick r:id="rId15"/>
              </a:rPr>
              <a:t>kamcatka</a:t>
            </a:r>
            <a:r>
              <a:rPr lang="cs-CZ" sz="1300" dirty="0" smtClean="0">
                <a:hlinkClick r:id="rId15"/>
              </a:rPr>
              <a:t>/</a:t>
            </a:r>
            <a:r>
              <a:rPr lang="cs-CZ" sz="1300" dirty="0" err="1" smtClean="0">
                <a:hlinkClick r:id="rId15"/>
              </a:rPr>
              <a:t>kljucevskaja</a:t>
            </a:r>
            <a:r>
              <a:rPr lang="cs-CZ" sz="1300" dirty="0" smtClean="0">
                <a:hlinkClick r:id="rId15"/>
              </a:rPr>
              <a:t>/img00003.jpg</a:t>
            </a:r>
            <a:endParaRPr lang="cs-CZ" sz="1300" dirty="0" smtClean="0"/>
          </a:p>
          <a:p>
            <a:r>
              <a:rPr lang="cs-CZ" sz="1300" dirty="0" smtClean="0">
                <a:hlinkClick r:id="rId16"/>
              </a:rPr>
              <a:t>http://www.</a:t>
            </a:r>
            <a:r>
              <a:rPr lang="cs-CZ" sz="1300" dirty="0" err="1" smtClean="0">
                <a:hlinkClick r:id="rId16"/>
              </a:rPr>
              <a:t>hdwpapers.com</a:t>
            </a:r>
            <a:r>
              <a:rPr lang="cs-CZ" sz="1300" dirty="0" smtClean="0">
                <a:hlinkClick r:id="rId16"/>
              </a:rPr>
              <a:t>/</a:t>
            </a:r>
            <a:r>
              <a:rPr lang="cs-CZ" sz="1300" dirty="0" err="1" smtClean="0">
                <a:hlinkClick r:id="rId16"/>
              </a:rPr>
              <a:t>walls</a:t>
            </a:r>
            <a:r>
              <a:rPr lang="cs-CZ" sz="1300" dirty="0" smtClean="0">
                <a:hlinkClick r:id="rId16"/>
              </a:rPr>
              <a:t>/</a:t>
            </a:r>
            <a:r>
              <a:rPr lang="cs-CZ" sz="1300" dirty="0" err="1" smtClean="0">
                <a:hlinkClick r:id="rId16"/>
              </a:rPr>
              <a:t>volcano</a:t>
            </a:r>
            <a:r>
              <a:rPr lang="cs-CZ" sz="1300" dirty="0" smtClean="0">
                <a:hlinkClick r:id="rId16"/>
              </a:rPr>
              <a:t>_</a:t>
            </a:r>
            <a:r>
              <a:rPr lang="cs-CZ" sz="1300" dirty="0" err="1" smtClean="0">
                <a:hlinkClick r:id="rId16"/>
              </a:rPr>
              <a:t>popocatepetl</a:t>
            </a:r>
            <a:r>
              <a:rPr lang="cs-CZ" sz="1300" dirty="0" smtClean="0">
                <a:hlinkClick r:id="rId16"/>
              </a:rPr>
              <a:t>_by_</a:t>
            </a:r>
            <a:r>
              <a:rPr lang="cs-CZ" sz="1300" dirty="0" err="1" smtClean="0">
                <a:hlinkClick r:id="rId16"/>
              </a:rPr>
              <a:t>jakub</a:t>
            </a:r>
            <a:r>
              <a:rPr lang="cs-CZ" sz="1300" dirty="0" smtClean="0">
                <a:hlinkClick r:id="rId16"/>
              </a:rPr>
              <a:t>_hejtmanek_</a:t>
            </a:r>
            <a:r>
              <a:rPr lang="cs-CZ" sz="1300" dirty="0" err="1" smtClean="0">
                <a:hlinkClick r:id="rId16"/>
              </a:rPr>
              <a:t>wallpaper</a:t>
            </a:r>
            <a:r>
              <a:rPr lang="cs-CZ" sz="1300" dirty="0" smtClean="0">
                <a:hlinkClick r:id="rId16"/>
              </a:rPr>
              <a:t>-</a:t>
            </a:r>
            <a:r>
              <a:rPr lang="cs-CZ" sz="1300" dirty="0" err="1" smtClean="0">
                <a:hlinkClick r:id="rId16"/>
              </a:rPr>
              <a:t>HD.jpg</a:t>
            </a:r>
            <a:endParaRPr lang="cs-CZ" sz="1300" dirty="0" smtClean="0"/>
          </a:p>
          <a:p>
            <a:r>
              <a:rPr lang="cs-CZ" sz="1300" dirty="0" smtClean="0">
                <a:hlinkClick r:id="rId17"/>
              </a:rPr>
              <a:t>http://upload.wikimedia.org/wikipedia/commons/thumb/8/8c/Sthelens1.jpg/800px-Sthelens1.jpg</a:t>
            </a:r>
            <a:endParaRPr lang="cs-CZ" sz="1300" dirty="0" smtClean="0"/>
          </a:p>
          <a:p>
            <a:r>
              <a:rPr lang="cs-CZ" sz="1300" dirty="0" smtClean="0">
                <a:hlinkClick r:id="rId18"/>
              </a:rPr>
              <a:t>http://volcano.oregonstate.edu/sites/default/files/LavaDome.jpg</a:t>
            </a:r>
            <a:endParaRPr lang="cs-CZ" sz="1300" dirty="0" smtClean="0"/>
          </a:p>
          <a:p>
            <a:r>
              <a:rPr lang="cs-CZ" sz="1300" dirty="0" smtClean="0">
                <a:hlinkClick r:id="rId19"/>
              </a:rPr>
              <a:t>http://lovingthebigisland.files.wordpress.com/2010/05/mauna-loa-floats-above-the-fields-of-kohala-hawaii-photo-by-donald-b-macgowan3.jpg</a:t>
            </a:r>
            <a:endParaRPr lang="cs-CZ" sz="1300" dirty="0" smtClean="0"/>
          </a:p>
          <a:p>
            <a:r>
              <a:rPr lang="cs-CZ" sz="1300" dirty="0" smtClean="0">
                <a:hlinkClick r:id="rId20"/>
              </a:rPr>
              <a:t>http://edgecast.metatube-files.buscafs.com/uploads/videos/image/image_179180_6.jpg</a:t>
            </a:r>
            <a:endParaRPr lang="cs-CZ" sz="1300" dirty="0" smtClean="0"/>
          </a:p>
          <a:p>
            <a:r>
              <a:rPr lang="cs-CZ" sz="1300" dirty="0" smtClean="0">
                <a:hlinkClick r:id="rId21"/>
              </a:rPr>
              <a:t>http://www.</a:t>
            </a:r>
            <a:r>
              <a:rPr lang="cs-CZ" sz="1300" dirty="0" err="1" smtClean="0">
                <a:hlinkClick r:id="rId21"/>
              </a:rPr>
              <a:t>redorbit.com</a:t>
            </a:r>
            <a:r>
              <a:rPr lang="cs-CZ" sz="1300" dirty="0" smtClean="0">
                <a:hlinkClick r:id="rId21"/>
              </a:rPr>
              <a:t>/media/</a:t>
            </a:r>
            <a:r>
              <a:rPr lang="cs-CZ" sz="1300" dirty="0" err="1" smtClean="0">
                <a:hlinkClick r:id="rId21"/>
              </a:rPr>
              <a:t>uploads</a:t>
            </a:r>
            <a:r>
              <a:rPr lang="cs-CZ" sz="1300" dirty="0" smtClean="0">
                <a:hlinkClick r:id="rId21"/>
              </a:rPr>
              <a:t>/2013/05/Volcano3_050713-617x416.jpg</a:t>
            </a:r>
            <a:endParaRPr lang="cs-CZ" sz="1300" dirty="0" smtClean="0"/>
          </a:p>
          <a:p>
            <a:endParaRPr lang="cs-CZ" sz="13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rgbClr val="000000"/>
      </a:dk1>
      <a:lt1>
        <a:srgbClr val="FFFFFF"/>
      </a:lt1>
      <a:dk2>
        <a:srgbClr val="0000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000"/>
      </a:hlink>
      <a:folHlink>
        <a:srgbClr val="F6964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830</TotalTime>
  <Words>371</Words>
  <Application>Microsoft Office PowerPoint</Application>
  <PresentationFormat>Předvádění na obrazovce (4:3)</PresentationFormat>
  <Paragraphs>153</Paragraphs>
  <Slides>27</Slides>
  <Notes>27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Snímek 1</vt:lpstr>
      <vt:lpstr>VULKANISMUS</vt:lpstr>
      <vt:lpstr>Sopečná činnost = vulkanismus</vt:lpstr>
      <vt:lpstr>Vznik sopky</vt:lpstr>
      <vt:lpstr>Sopka - stavba</vt:lpstr>
      <vt:lpstr>Sopečná aktivita – erupce sopky</vt:lpstr>
      <vt:lpstr>Snímek 7</vt:lpstr>
      <vt:lpstr>Rozdělení sopek podle aktivity</vt:lpstr>
      <vt:lpstr>Snímek 9</vt:lpstr>
      <vt:lpstr>Snímek 10</vt:lpstr>
      <vt:lpstr>Najdi sopky Evropy</vt:lpstr>
      <vt:lpstr>Snímek 12</vt:lpstr>
      <vt:lpstr>Snímek 13</vt:lpstr>
      <vt:lpstr>Snímek 14</vt:lpstr>
      <vt:lpstr>Snímek 15</vt:lpstr>
      <vt:lpstr>Snímek 16</vt:lpstr>
      <vt:lpstr>Snímek 17</vt:lpstr>
      <vt:lpstr>Najdi sopky světa</vt:lpstr>
      <vt:lpstr>Snímek 19</vt:lpstr>
      <vt:lpstr>Snímek 20</vt:lpstr>
      <vt:lpstr>Snímek 21</vt:lpstr>
      <vt:lpstr>Snímek 22</vt:lpstr>
      <vt:lpstr>Snímek 23</vt:lpstr>
      <vt:lpstr>Snímek 24</vt:lpstr>
      <vt:lpstr>KONEC</vt:lpstr>
      <vt:lpstr>Použité zdroje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Starove</dc:creator>
  <cp:lastModifiedBy>Tomáš Starove</cp:lastModifiedBy>
  <cp:revision>76</cp:revision>
  <dcterms:created xsi:type="dcterms:W3CDTF">2014-03-23T19:31:17Z</dcterms:created>
  <dcterms:modified xsi:type="dcterms:W3CDTF">2014-03-27T15:48:11Z</dcterms:modified>
</cp:coreProperties>
</file>