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9" r:id="rId1"/>
  </p:sldMasterIdLst>
  <p:sldIdLst>
    <p:sldId id="256" r:id="rId2"/>
    <p:sldId id="257" r:id="rId3"/>
    <p:sldId id="258" r:id="rId4"/>
    <p:sldId id="259" r:id="rId5"/>
    <p:sldId id="261" r:id="rId6"/>
    <p:sldId id="260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FF"/>
    <a:srgbClr val="0099FF"/>
    <a:srgbClr val="FFFF00"/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734" y="-12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458" name="Group 2"/>
          <p:cNvGrpSpPr>
            <a:grpSpLocks/>
          </p:cNvGrpSpPr>
          <p:nvPr/>
        </p:nvGrpSpPr>
        <p:grpSpPr bwMode="auto">
          <a:xfrm>
            <a:off x="319088" y="1752600"/>
            <a:ext cx="8824912" cy="5129213"/>
            <a:chOff x="201" y="1104"/>
            <a:chExt cx="5559" cy="3231"/>
          </a:xfrm>
        </p:grpSpPr>
        <p:sp>
          <p:nvSpPr>
            <p:cNvPr id="19459" name="Freeform 3"/>
            <p:cNvSpPr>
              <a:spLocks/>
            </p:cNvSpPr>
            <p:nvPr/>
          </p:nvSpPr>
          <p:spPr bwMode="ltGray">
            <a:xfrm>
              <a:off x="210" y="1104"/>
              <a:ext cx="5550" cy="3216"/>
            </a:xfrm>
            <a:custGeom>
              <a:avLst/>
              <a:gdLst/>
              <a:ahLst/>
              <a:cxnLst>
                <a:cxn ang="0">
                  <a:pos x="335" y="0"/>
                </a:cxn>
                <a:cxn ang="0">
                  <a:pos x="333" y="1290"/>
                </a:cxn>
                <a:cxn ang="0">
                  <a:pos x="0" y="1290"/>
                </a:cxn>
                <a:cxn ang="0">
                  <a:pos x="6" y="3210"/>
                </a:cxn>
                <a:cxn ang="0">
                  <a:pos x="5550" y="3216"/>
                </a:cxn>
                <a:cxn ang="0">
                  <a:pos x="5550" y="0"/>
                </a:cxn>
                <a:cxn ang="0">
                  <a:pos x="335" y="0"/>
                </a:cxn>
                <a:cxn ang="0">
                  <a:pos x="335" y="0"/>
                </a:cxn>
              </a:cxnLst>
              <a:rect l="0" t="0" r="r" b="b"/>
              <a:pathLst>
                <a:path w="5550" h="3216">
                  <a:moveTo>
                    <a:pt x="335" y="0"/>
                  </a:moveTo>
                  <a:lnTo>
                    <a:pt x="333" y="1290"/>
                  </a:lnTo>
                  <a:lnTo>
                    <a:pt x="0" y="1290"/>
                  </a:lnTo>
                  <a:lnTo>
                    <a:pt x="6" y="3210"/>
                  </a:lnTo>
                  <a:lnTo>
                    <a:pt x="5550" y="3216"/>
                  </a:lnTo>
                  <a:lnTo>
                    <a:pt x="5550" y="0"/>
                  </a:lnTo>
                  <a:lnTo>
                    <a:pt x="335" y="0"/>
                  </a:lnTo>
                  <a:lnTo>
                    <a:pt x="335" y="0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9460" name="Freeform 4"/>
            <p:cNvSpPr>
              <a:spLocks/>
            </p:cNvSpPr>
            <p:nvPr/>
          </p:nvSpPr>
          <p:spPr bwMode="ltGray">
            <a:xfrm>
              <a:off x="528" y="2400"/>
              <a:ext cx="5232" cy="192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82"/>
                </a:cxn>
                <a:cxn ang="0">
                  <a:pos x="4897" y="2182"/>
                </a:cxn>
                <a:cxn ang="0">
                  <a:pos x="489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>
                <a:alpha val="3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9461" name="Freeform 5"/>
            <p:cNvSpPr>
              <a:spLocks/>
            </p:cNvSpPr>
            <p:nvPr/>
          </p:nvSpPr>
          <p:spPr bwMode="ltGray">
            <a:xfrm>
              <a:off x="201" y="2377"/>
              <a:ext cx="3455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9462" name="Freeform 6"/>
            <p:cNvSpPr>
              <a:spLocks/>
            </p:cNvSpPr>
            <p:nvPr/>
          </p:nvSpPr>
          <p:spPr bwMode="ltGray">
            <a:xfrm>
              <a:off x="528" y="1104"/>
              <a:ext cx="4894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9463" name="Freeform 7"/>
            <p:cNvSpPr>
              <a:spLocks/>
            </p:cNvSpPr>
            <p:nvPr/>
          </p:nvSpPr>
          <p:spPr bwMode="ltGray">
            <a:xfrm>
              <a:off x="201" y="2377"/>
              <a:ext cx="30" cy="195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16"/>
                </a:cxn>
                <a:cxn ang="0">
                  <a:pos x="29" y="1416"/>
                </a:cxn>
                <a:cxn ang="0">
                  <a:pos x="30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0" h="1416">
                  <a:moveTo>
                    <a:pt x="0" y="0"/>
                  </a:moveTo>
                  <a:lnTo>
                    <a:pt x="0" y="1416"/>
                  </a:lnTo>
                  <a:lnTo>
                    <a:pt x="29" y="1416"/>
                  </a:lnTo>
                  <a:lnTo>
                    <a:pt x="30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9464" name="Freeform 8"/>
            <p:cNvSpPr>
              <a:spLocks/>
            </p:cNvSpPr>
            <p:nvPr/>
          </p:nvSpPr>
          <p:spPr bwMode="ltGray">
            <a:xfrm>
              <a:off x="528" y="1104"/>
              <a:ext cx="29" cy="32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61"/>
                </a:cxn>
                <a:cxn ang="0">
                  <a:pos x="29" y="2161"/>
                </a:cxn>
                <a:cxn ang="0">
                  <a:pos x="27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9" h="2161">
                  <a:moveTo>
                    <a:pt x="0" y="0"/>
                  </a:moveTo>
                  <a:lnTo>
                    <a:pt x="0" y="2161"/>
                  </a:lnTo>
                  <a:lnTo>
                    <a:pt x="29" y="2161"/>
                  </a:lnTo>
                  <a:lnTo>
                    <a:pt x="27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9465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990600" y="1905000"/>
            <a:ext cx="7772400" cy="1736725"/>
          </a:xfrm>
        </p:spPr>
        <p:txBody>
          <a:bodyPr anchor="t"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9466" name="Rectangle 10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990600" y="3962400"/>
            <a:ext cx="6781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9467" name="Rectangle 11"/>
          <p:cNvSpPr>
            <a:spLocks noGrp="1" noChangeArrowheads="1"/>
          </p:cNvSpPr>
          <p:nvPr>
            <p:ph type="dt" sz="quarter" idx="2"/>
          </p:nvPr>
        </p:nvSpPr>
        <p:spPr>
          <a:xfrm>
            <a:off x="990600" y="6245225"/>
            <a:ext cx="1901825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9468" name="Rectangle 12"/>
          <p:cNvSpPr>
            <a:spLocks noGrp="1" noChangeArrowheads="1"/>
          </p:cNvSpPr>
          <p:nvPr>
            <p:ph type="ftr" sz="quarter" idx="3"/>
          </p:nvPr>
        </p:nvSpPr>
        <p:spPr>
          <a:xfrm>
            <a:off x="3468688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9469" name="Rectangle 13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77F7737C-D5C2-4327-9666-9D914DF81B0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A77217-BC14-43B4-8500-1B115A4C86C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FF6428C-E336-4360-A21E-8D571861A20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905000"/>
            <a:ext cx="3927475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18075" y="1905000"/>
            <a:ext cx="3927475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20F5532-6337-4C72-91E3-1CEF8E27B42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5B60E4F-8F42-49CD-9BE8-A4015A9B973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3E43FE-8BB6-4311-98A2-5EC2C5287E2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6E4D1B7-D3DD-4110-9265-9180D548D27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E5F3ABC-C865-4E20-8456-D145E765757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AE0E84D-E5B4-42BD-AFAF-9E1F14ED704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8C6ED5B-494F-4F40-95E4-6DE2C4D84EE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8463" y="244475"/>
            <a:ext cx="2097087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44475"/>
            <a:ext cx="6138863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BF2A230-6783-47A4-8DAD-269F7193F6A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accent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434" name="Group 2"/>
          <p:cNvGrpSpPr>
            <a:grpSpLocks/>
          </p:cNvGrpSpPr>
          <p:nvPr/>
        </p:nvGrpSpPr>
        <p:grpSpPr bwMode="auto">
          <a:xfrm>
            <a:off x="319088" y="1828800"/>
            <a:ext cx="8824912" cy="5029200"/>
            <a:chOff x="201" y="1152"/>
            <a:chExt cx="5559" cy="3168"/>
          </a:xfrm>
        </p:grpSpPr>
        <p:sp>
          <p:nvSpPr>
            <p:cNvPr id="18435" name="Freeform 3"/>
            <p:cNvSpPr>
              <a:spLocks/>
            </p:cNvSpPr>
            <p:nvPr/>
          </p:nvSpPr>
          <p:spPr bwMode="ltGray">
            <a:xfrm>
              <a:off x="528" y="2909"/>
              <a:ext cx="5232" cy="141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82"/>
                </a:cxn>
                <a:cxn ang="0">
                  <a:pos x="4897" y="2182"/>
                </a:cxn>
                <a:cxn ang="0">
                  <a:pos x="489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>
                <a:alpha val="3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8436" name="Freeform 4"/>
            <p:cNvSpPr>
              <a:spLocks/>
            </p:cNvSpPr>
            <p:nvPr/>
          </p:nvSpPr>
          <p:spPr bwMode="ltGray">
            <a:xfrm>
              <a:off x="210" y="1152"/>
              <a:ext cx="5550" cy="3168"/>
            </a:xfrm>
            <a:custGeom>
              <a:avLst/>
              <a:gdLst/>
              <a:ahLst/>
              <a:cxnLst>
                <a:cxn ang="0">
                  <a:pos x="330" y="1764"/>
                </a:cxn>
                <a:cxn ang="0">
                  <a:pos x="0" y="1764"/>
                </a:cxn>
                <a:cxn ang="0">
                  <a:pos x="0" y="3168"/>
                </a:cxn>
                <a:cxn ang="0">
                  <a:pos x="5550" y="3168"/>
                </a:cxn>
                <a:cxn ang="0">
                  <a:pos x="5550" y="0"/>
                </a:cxn>
                <a:cxn ang="0">
                  <a:pos x="330" y="0"/>
                </a:cxn>
                <a:cxn ang="0">
                  <a:pos x="330" y="1764"/>
                </a:cxn>
              </a:cxnLst>
              <a:rect l="0" t="0" r="r" b="b"/>
              <a:pathLst>
                <a:path w="5550" h="3168">
                  <a:moveTo>
                    <a:pt x="330" y="1764"/>
                  </a:moveTo>
                  <a:lnTo>
                    <a:pt x="0" y="1764"/>
                  </a:lnTo>
                  <a:lnTo>
                    <a:pt x="0" y="3168"/>
                  </a:lnTo>
                  <a:lnTo>
                    <a:pt x="5550" y="3168"/>
                  </a:lnTo>
                  <a:lnTo>
                    <a:pt x="5550" y="0"/>
                  </a:lnTo>
                  <a:lnTo>
                    <a:pt x="330" y="0"/>
                  </a:lnTo>
                  <a:lnTo>
                    <a:pt x="330" y="1764"/>
                  </a:lnTo>
                  <a:close/>
                </a:path>
              </a:pathLst>
            </a:custGeom>
            <a:solidFill>
              <a:schemeClr val="bg2">
                <a:alpha val="3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8437" name="Freeform 5"/>
            <p:cNvSpPr>
              <a:spLocks/>
            </p:cNvSpPr>
            <p:nvPr/>
          </p:nvSpPr>
          <p:spPr bwMode="ltGray">
            <a:xfrm>
              <a:off x="528" y="2932"/>
              <a:ext cx="5232" cy="138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82"/>
                </a:cxn>
                <a:cxn ang="0">
                  <a:pos x="4897" y="2182"/>
                </a:cxn>
                <a:cxn ang="0">
                  <a:pos x="489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8438" name="Freeform 6"/>
            <p:cNvSpPr>
              <a:spLocks/>
            </p:cNvSpPr>
            <p:nvPr/>
          </p:nvSpPr>
          <p:spPr bwMode="ltGray">
            <a:xfrm>
              <a:off x="528" y="1152"/>
              <a:ext cx="4607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8439" name="Freeform 7"/>
            <p:cNvSpPr>
              <a:spLocks/>
            </p:cNvSpPr>
            <p:nvPr/>
          </p:nvSpPr>
          <p:spPr bwMode="ltGray">
            <a:xfrm>
              <a:off x="528" y="1152"/>
              <a:ext cx="29" cy="178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61"/>
                </a:cxn>
                <a:cxn ang="0">
                  <a:pos x="29" y="2161"/>
                </a:cxn>
                <a:cxn ang="0">
                  <a:pos x="27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9" h="2161">
                  <a:moveTo>
                    <a:pt x="0" y="0"/>
                  </a:moveTo>
                  <a:lnTo>
                    <a:pt x="0" y="2161"/>
                  </a:lnTo>
                  <a:lnTo>
                    <a:pt x="29" y="2161"/>
                  </a:lnTo>
                  <a:lnTo>
                    <a:pt x="27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8440" name="Freeform 8"/>
            <p:cNvSpPr>
              <a:spLocks/>
            </p:cNvSpPr>
            <p:nvPr/>
          </p:nvSpPr>
          <p:spPr bwMode="ltGray">
            <a:xfrm>
              <a:off x="527" y="2904"/>
              <a:ext cx="29" cy="1416"/>
            </a:xfrm>
            <a:custGeom>
              <a:avLst/>
              <a:gdLst/>
              <a:ahLst/>
              <a:cxnLst>
                <a:cxn ang="0">
                  <a:pos x="0" y="1416"/>
                </a:cxn>
                <a:cxn ang="0">
                  <a:pos x="29" y="1416"/>
                </a:cxn>
                <a:cxn ang="0">
                  <a:pos x="28" y="24"/>
                </a:cxn>
                <a:cxn ang="0">
                  <a:pos x="0" y="0"/>
                </a:cxn>
                <a:cxn ang="0">
                  <a:pos x="0" y="1416"/>
                </a:cxn>
              </a:cxnLst>
              <a:rect l="0" t="0" r="r" b="b"/>
              <a:pathLst>
                <a:path w="29" h="1416">
                  <a:moveTo>
                    <a:pt x="0" y="1416"/>
                  </a:moveTo>
                  <a:lnTo>
                    <a:pt x="29" y="1416"/>
                  </a:lnTo>
                  <a:lnTo>
                    <a:pt x="28" y="24"/>
                  </a:lnTo>
                  <a:lnTo>
                    <a:pt x="0" y="0"/>
                  </a:lnTo>
                  <a:lnTo>
                    <a:pt x="0" y="1416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8441" name="Freeform 9"/>
            <p:cNvSpPr>
              <a:spLocks/>
            </p:cNvSpPr>
            <p:nvPr/>
          </p:nvSpPr>
          <p:spPr bwMode="ltGray">
            <a:xfrm>
              <a:off x="201" y="2904"/>
              <a:ext cx="2879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8442" name="Freeform 10"/>
            <p:cNvSpPr>
              <a:spLocks/>
            </p:cNvSpPr>
            <p:nvPr/>
          </p:nvSpPr>
          <p:spPr bwMode="ltGray">
            <a:xfrm>
              <a:off x="201" y="2904"/>
              <a:ext cx="30" cy="141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16"/>
                </a:cxn>
                <a:cxn ang="0">
                  <a:pos x="29" y="1416"/>
                </a:cxn>
                <a:cxn ang="0">
                  <a:pos x="30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0" h="1416">
                  <a:moveTo>
                    <a:pt x="0" y="0"/>
                  </a:moveTo>
                  <a:lnTo>
                    <a:pt x="0" y="1416"/>
                  </a:lnTo>
                  <a:lnTo>
                    <a:pt x="29" y="1416"/>
                  </a:lnTo>
                  <a:lnTo>
                    <a:pt x="30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10001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8443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838200" y="6245225"/>
            <a:ext cx="190182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18444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18445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937375" y="6245225"/>
            <a:ext cx="190182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4074DFD8-9132-4D36-A29C-A91F8F05D36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18446" name="Rectangle 14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457200" y="244475"/>
            <a:ext cx="8385175" cy="143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8447" name="Rectangle 15"/>
          <p:cNvSpPr>
            <a:spLocks noGrp="1" noRot="1" noChangeArrowheads="1"/>
          </p:cNvSpPr>
          <p:nvPr>
            <p:ph type="body" idx="1"/>
          </p:nvPr>
        </p:nvSpPr>
        <p:spPr bwMode="auto">
          <a:xfrm>
            <a:off x="838200" y="1905000"/>
            <a:ext cx="8007350" cy="419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hyperlink" Target="http://www.youtube.com/watch?v=u0CH5o_by7A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hyperlink" Target="http://www.youtube.com/watch?v=HeqDPSHndm4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HeqDPSHndm4" TargetMode="External"/><Relationship Id="rId2" Type="http://schemas.openxmlformats.org/officeDocument/2006/relationships/hyperlink" Target="http://www.youtube.com/watch?v=u0CH5o_by7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Rot="1" noChangeArrowheads="1"/>
          </p:cNvSpPr>
          <p:nvPr>
            <p:ph type="body" idx="1"/>
          </p:nvPr>
        </p:nvSpPr>
        <p:spPr>
          <a:xfrm>
            <a:off x="457200" y="1828800"/>
            <a:ext cx="8229600" cy="4525963"/>
          </a:xfrm>
        </p:spPr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800" b="1"/>
              <a:t>Název školy:  </a:t>
            </a:r>
            <a:r>
              <a:rPr lang="cs-CZ" sz="1800"/>
              <a:t>Základní škola a Mateřská škola Kladno, Norská 2633</a:t>
            </a:r>
            <a:br>
              <a:rPr lang="cs-CZ" sz="1800"/>
            </a:br>
            <a:endParaRPr lang="cs-CZ" sz="180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800" b="1"/>
              <a:t>Autor: </a:t>
            </a:r>
            <a:r>
              <a:rPr lang="cs-CZ" sz="1800" b="1">
                <a:solidFill>
                  <a:srgbClr val="FFFF00"/>
                </a:solidFill>
              </a:rPr>
              <a:t>Mgr. Kateřina Stehlíková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1800" b="1">
              <a:solidFill>
                <a:srgbClr val="FFFF00"/>
              </a:solidFill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800" b="1"/>
              <a:t>Název materiálu: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800" b="1">
                <a:solidFill>
                  <a:schemeClr val="folHlink"/>
                </a:solidFill>
              </a:rPr>
              <a:t>VY_12_INOVACE_EVH.2.Ste.26_Pasla_ovecky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1800" b="1">
              <a:solidFill>
                <a:srgbClr val="33CC33"/>
              </a:solidFill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800" b="1"/>
              <a:t>Datum:  2.4. 2014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1800" b="1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800" b="1"/>
              <a:t>Ročník: </a:t>
            </a:r>
            <a:r>
              <a:rPr lang="cs-CZ" sz="1800" b="1">
                <a:solidFill>
                  <a:srgbClr val="FFFF00"/>
                </a:solidFill>
              </a:rPr>
              <a:t>druhý</a:t>
            </a:r>
            <a:endParaRPr lang="cs-CZ" sz="1800">
              <a:solidFill>
                <a:srgbClr val="FFFF00"/>
              </a:solidFill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1800">
              <a:solidFill>
                <a:srgbClr val="FFFF00"/>
              </a:solidFill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800" b="1"/>
              <a:t>Vzdělávací oblast: </a:t>
            </a:r>
            <a:r>
              <a:rPr lang="cs-CZ" sz="1800"/>
              <a:t>Umění a kultura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800" b="1"/>
              <a:t>Vzdělávací obor: </a:t>
            </a:r>
            <a:r>
              <a:rPr lang="cs-CZ" sz="1800"/>
              <a:t>Hudební výchova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800" b="1"/>
              <a:t>Název: </a:t>
            </a:r>
            <a:r>
              <a:rPr lang="cs-CZ" sz="1800" b="1">
                <a:solidFill>
                  <a:schemeClr val="folHlink"/>
                </a:solidFill>
              </a:rPr>
              <a:t>Pásla ovečky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800" b="1"/>
              <a:t>Číslo operačního programu: </a:t>
            </a:r>
            <a:r>
              <a:rPr lang="cs-CZ" sz="1800"/>
              <a:t>CZ.1.07/1.4.00/21.3489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800" b="1"/>
              <a:t>Název projektu: </a:t>
            </a:r>
            <a:r>
              <a:rPr lang="cs-CZ" sz="1800"/>
              <a:t>UČÍME SE S RADOSTÍ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800" b="1"/>
              <a:t>Anotace: </a:t>
            </a:r>
            <a:r>
              <a:rPr lang="cs-CZ" sz="1800" b="1">
                <a:solidFill>
                  <a:srgbClr val="FFFF00"/>
                </a:solidFill>
              </a:rPr>
              <a:t>Nácvik známé lidové písně. </a:t>
            </a:r>
            <a:endParaRPr lang="cs-CZ" sz="1800">
              <a:solidFill>
                <a:srgbClr val="FFFF00"/>
              </a:solidFill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>
            <p:ph type="title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301875" y="284163"/>
            <a:ext cx="4764088" cy="1185862"/>
          </a:xfrm>
          <a:solidFill>
            <a:srgbClr val="FFFFFF"/>
          </a:solidFill>
          <a:ln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81000" y="914400"/>
            <a:ext cx="8229600" cy="1143000"/>
          </a:xfrm>
        </p:spPr>
        <p:txBody>
          <a:bodyPr/>
          <a:lstStyle/>
          <a:p>
            <a:r>
              <a:rPr lang="cs-CZ">
                <a:solidFill>
                  <a:schemeClr val="folHlink"/>
                </a:solidFill>
              </a:rPr>
              <a:t>Pásla ovečky</a:t>
            </a:r>
          </a:p>
        </p:txBody>
      </p:sp>
      <p:sp>
        <p:nvSpPr>
          <p:cNvPr id="6147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Pod obrázkem se ukrývá písnička, kterou určitě znáte. </a:t>
            </a:r>
          </a:p>
        </p:txBody>
      </p:sp>
      <p:pic>
        <p:nvPicPr>
          <p:cNvPr id="6148" name="Picture 4" descr="MC900036773[1]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29025" y="2635250"/>
            <a:ext cx="4448175" cy="37433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chemeClr val="folHlink"/>
                </a:solidFill>
              </a:rPr>
              <a:t>Co víme o ovečkách?</a:t>
            </a:r>
          </a:p>
        </p:txBody>
      </p:sp>
      <p:sp>
        <p:nvSpPr>
          <p:cNvPr id="20483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cs-CZ" sz="2800" dirty="0">
                <a:solidFill>
                  <a:srgbClr val="FF0000"/>
                </a:solidFill>
              </a:rPr>
              <a:t>Jak se nazývá samec a mládě ovečky?</a:t>
            </a:r>
          </a:p>
          <a:p>
            <a:pPr>
              <a:lnSpc>
                <a:spcPct val="80000"/>
              </a:lnSpc>
            </a:pPr>
            <a:r>
              <a:rPr lang="cs-CZ" sz="2800" dirty="0">
                <a:solidFill>
                  <a:srgbClr val="FFFF00"/>
                </a:solidFill>
              </a:rPr>
              <a:t>beran, jehně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800" dirty="0">
              <a:solidFill>
                <a:srgbClr val="FFFF00"/>
              </a:solidFill>
            </a:endParaRPr>
          </a:p>
          <a:p>
            <a:pPr>
              <a:lnSpc>
                <a:spcPct val="80000"/>
              </a:lnSpc>
            </a:pPr>
            <a:r>
              <a:rPr lang="cs-CZ" sz="2800" dirty="0">
                <a:solidFill>
                  <a:srgbClr val="FF0000"/>
                </a:solidFill>
              </a:rPr>
              <a:t>Pro co se chovají ovce?</a:t>
            </a:r>
          </a:p>
          <a:p>
            <a:pPr>
              <a:lnSpc>
                <a:spcPct val="80000"/>
              </a:lnSpc>
            </a:pPr>
            <a:r>
              <a:rPr lang="cs-CZ" sz="2800" dirty="0">
                <a:solidFill>
                  <a:srgbClr val="FFFF00"/>
                </a:solidFill>
              </a:rPr>
              <a:t>Pro vlnu, maso, mléko,některé ovečky jsou využívány jako sekačka na trávu :D.</a:t>
            </a:r>
          </a:p>
          <a:p>
            <a:pPr>
              <a:lnSpc>
                <a:spcPct val="80000"/>
              </a:lnSpc>
            </a:pPr>
            <a:endParaRPr lang="cs-CZ" sz="2800" dirty="0">
              <a:solidFill>
                <a:srgbClr val="FFFF00"/>
              </a:solidFill>
            </a:endParaRPr>
          </a:p>
          <a:p>
            <a:pPr>
              <a:lnSpc>
                <a:spcPct val="80000"/>
              </a:lnSpc>
            </a:pPr>
            <a:r>
              <a:rPr lang="cs-CZ" sz="2800" dirty="0" smtClean="0">
                <a:solidFill>
                  <a:srgbClr val="FF0000"/>
                </a:solidFill>
              </a:rPr>
              <a:t>Víte, </a:t>
            </a:r>
            <a:r>
              <a:rPr lang="cs-CZ" sz="2800" dirty="0">
                <a:solidFill>
                  <a:srgbClr val="FF0000"/>
                </a:solidFill>
              </a:rPr>
              <a:t>na co se využívala ovčí střeva?</a:t>
            </a:r>
          </a:p>
          <a:p>
            <a:pPr>
              <a:lnSpc>
                <a:spcPct val="80000"/>
              </a:lnSpc>
            </a:pPr>
            <a:r>
              <a:rPr lang="cs-CZ" sz="2800" dirty="0">
                <a:solidFill>
                  <a:srgbClr val="FFFF00"/>
                </a:solidFill>
              </a:rPr>
              <a:t>Jako šicí materiál v chirurgii, na výrobu strun nebo jako výplet do tenisových raket.</a:t>
            </a:r>
          </a:p>
          <a:p>
            <a:pPr>
              <a:lnSpc>
                <a:spcPct val="80000"/>
              </a:lnSpc>
            </a:pPr>
            <a:endParaRPr lang="cs-CZ" sz="2800" dirty="0">
              <a:solidFill>
                <a:srgbClr val="FFFF00"/>
              </a:solidFill>
            </a:endParaRPr>
          </a:p>
          <a:p>
            <a:pPr>
              <a:lnSpc>
                <a:spcPct val="80000"/>
              </a:lnSpc>
            </a:pPr>
            <a:endParaRPr lang="cs-CZ" sz="2800" dirty="0">
              <a:solidFill>
                <a:srgbClr val="FFFF00"/>
              </a:solidFill>
            </a:endParaRPr>
          </a:p>
          <a:p>
            <a:pPr>
              <a:lnSpc>
                <a:spcPct val="80000"/>
              </a:lnSpc>
            </a:pPr>
            <a:endParaRPr lang="cs-CZ" sz="2800" dirty="0"/>
          </a:p>
          <a:p>
            <a:pPr>
              <a:lnSpc>
                <a:spcPct val="80000"/>
              </a:lnSpc>
            </a:pP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04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81000" y="0"/>
            <a:ext cx="8385175" cy="746125"/>
          </a:xfrm>
        </p:spPr>
        <p:txBody>
          <a:bodyPr/>
          <a:lstStyle/>
          <a:p>
            <a:r>
              <a:rPr lang="cs-CZ" sz="4000">
                <a:solidFill>
                  <a:schemeClr val="folHlink"/>
                </a:solidFill>
              </a:rPr>
              <a:t>Počítání oveček</a:t>
            </a:r>
          </a:p>
        </p:txBody>
      </p:sp>
      <p:sp>
        <p:nvSpPr>
          <p:cNvPr id="21507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685800" y="762000"/>
            <a:ext cx="8007350" cy="17526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2400">
                <a:solidFill>
                  <a:srgbClr val="00CCFF"/>
                </a:solidFill>
              </a:rPr>
              <a:t>určitě již každý z Vás někdy počítal před spaním ovečky</a:t>
            </a:r>
          </a:p>
          <a:p>
            <a:pPr>
              <a:lnSpc>
                <a:spcPct val="80000"/>
              </a:lnSpc>
            </a:pPr>
            <a:r>
              <a:rPr lang="cs-CZ" sz="2400">
                <a:solidFill>
                  <a:srgbClr val="00CCFF"/>
                </a:solidFill>
              </a:rPr>
              <a:t>Napadlo Vás někdy počítat ovečkám nohy?</a:t>
            </a:r>
          </a:p>
          <a:p>
            <a:pPr>
              <a:lnSpc>
                <a:spcPct val="80000"/>
              </a:lnSpc>
            </a:pPr>
            <a:r>
              <a:rPr lang="cs-CZ" sz="2400">
                <a:solidFill>
                  <a:srgbClr val="00CCFF"/>
                </a:solidFill>
              </a:rPr>
              <a:t>Kolik nohou má jedna, dvě, tři …ovečky? Vytvoř příklad a vypočítej:</a:t>
            </a:r>
          </a:p>
        </p:txBody>
      </p:sp>
      <p:sp>
        <p:nvSpPr>
          <p:cNvPr id="21508" name="Rectangle 4"/>
          <p:cNvSpPr>
            <a:spLocks noRot="1" noChangeArrowheads="1"/>
          </p:cNvSpPr>
          <p:nvPr/>
        </p:nvSpPr>
        <p:spPr bwMode="auto">
          <a:xfrm>
            <a:off x="533400" y="2514600"/>
            <a:ext cx="3505200" cy="396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</a:pPr>
            <a:r>
              <a:rPr lang="cs-CZ" sz="280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jedna ovečka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</a:pPr>
            <a:r>
              <a:rPr lang="cs-CZ" sz="280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dvě ovečky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</a:pPr>
            <a:r>
              <a:rPr lang="cs-CZ" sz="280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tři ovečky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</a:pPr>
            <a:r>
              <a:rPr lang="cs-CZ" sz="280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čtyři ovečky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</a:pPr>
            <a:r>
              <a:rPr lang="cs-CZ" sz="280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pět oveček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</a:pPr>
            <a:r>
              <a:rPr lang="cs-CZ" sz="280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šest oveček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</a:pPr>
            <a:r>
              <a:rPr lang="cs-CZ" sz="280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sedm oveček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</a:pPr>
            <a:r>
              <a:rPr lang="cs-CZ" sz="280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osm oveček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</a:pPr>
            <a:r>
              <a:rPr lang="cs-CZ" sz="280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devět oveček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</a:pPr>
            <a:r>
              <a:rPr lang="cs-CZ" sz="280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deset oveček</a:t>
            </a:r>
          </a:p>
        </p:txBody>
      </p:sp>
      <p:sp>
        <p:nvSpPr>
          <p:cNvPr id="21510" name="Rectangle 6"/>
          <p:cNvSpPr>
            <a:spLocks noRot="1" noChangeArrowheads="1"/>
          </p:cNvSpPr>
          <p:nvPr/>
        </p:nvSpPr>
        <p:spPr bwMode="auto">
          <a:xfrm>
            <a:off x="4648200" y="2514600"/>
            <a:ext cx="3505200" cy="434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</a:pPr>
            <a:r>
              <a:rPr lang="cs-CZ" sz="2800">
                <a:effectLst>
                  <a:outerShdw blurRad="38100" dist="38100" dir="2700000" algn="tl">
                    <a:srgbClr val="000000"/>
                  </a:outerShdw>
                </a:effectLst>
              </a:rPr>
              <a:t>  </a:t>
            </a:r>
            <a:r>
              <a:rPr lang="cs-CZ" sz="280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1x4=4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</a:pPr>
            <a:r>
              <a:rPr lang="cs-CZ" sz="280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2x4=8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</a:pPr>
            <a:r>
              <a:rPr lang="cs-CZ" sz="280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3x4=12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</a:pPr>
            <a:r>
              <a:rPr lang="cs-CZ" sz="280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4x4=16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</a:pPr>
            <a:r>
              <a:rPr lang="cs-CZ" sz="280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5x4=20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</a:pPr>
            <a:r>
              <a:rPr lang="cs-CZ" sz="280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6x4=24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</a:pPr>
            <a:r>
              <a:rPr lang="cs-CZ" sz="280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7x4=28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</a:pPr>
            <a:r>
              <a:rPr lang="cs-CZ" sz="280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8x4=32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</a:pPr>
            <a:r>
              <a:rPr lang="cs-CZ" sz="280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9x4=36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</a:pPr>
            <a:r>
              <a:rPr lang="cs-CZ" sz="280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10x4=40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15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15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15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15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15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15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15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15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215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215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rgbClr val="00FF00"/>
                </a:solidFill>
              </a:rPr>
              <a:t>Karaoke</a:t>
            </a:r>
          </a:p>
        </p:txBody>
      </p:sp>
      <p:sp>
        <p:nvSpPr>
          <p:cNvPr id="23555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838200" y="1219200"/>
            <a:ext cx="8007350" cy="4876800"/>
          </a:xfrm>
        </p:spPr>
        <p:txBody>
          <a:bodyPr/>
          <a:lstStyle/>
          <a:p>
            <a:pPr algn="ctr"/>
            <a:r>
              <a:rPr lang="cs-CZ">
                <a:solidFill>
                  <a:srgbClr val="FFFF00"/>
                </a:solidFill>
              </a:rPr>
              <a:t>Na závěr si společně zazpívejte a můžete si i zatančit. </a:t>
            </a:r>
          </a:p>
          <a:p>
            <a:pPr algn="ctr"/>
            <a:r>
              <a:rPr lang="cs-CZ">
                <a:solidFill>
                  <a:srgbClr val="FFFF00"/>
                </a:solidFill>
              </a:rPr>
              <a:t>Kliknutím na obrázek spustíte karaoke.</a:t>
            </a:r>
          </a:p>
        </p:txBody>
      </p:sp>
      <p:pic>
        <p:nvPicPr>
          <p:cNvPr id="23558" name="Picture 6" descr="MM910001089[1]">
            <a:hlinkClick r:id="rId2"/>
          </p:cNvPr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0400" y="3124200"/>
            <a:ext cx="3059113" cy="34432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rgbClr val="FFFF00"/>
                </a:solidFill>
              </a:rPr>
              <a:t>Použité materiály</a:t>
            </a:r>
          </a:p>
        </p:txBody>
      </p:sp>
      <p:sp>
        <p:nvSpPr>
          <p:cNvPr id="22531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Vlastní tvorba autorky</a:t>
            </a:r>
          </a:p>
          <a:p>
            <a:r>
              <a:rPr lang="cs-CZ" dirty="0"/>
              <a:t>obrázky galerie </a:t>
            </a:r>
            <a:r>
              <a:rPr lang="cs-CZ" dirty="0" smtClean="0"/>
              <a:t>Microsoft – www.office.</a:t>
            </a:r>
            <a:r>
              <a:rPr lang="cs-CZ" smtClean="0"/>
              <a:t>microsoft.com</a:t>
            </a:r>
            <a:endParaRPr lang="cs-CZ"/>
          </a:p>
          <a:p>
            <a:r>
              <a:rPr lang="cs-CZ" sz="2400" dirty="0">
                <a:hlinkClick r:id="rId2"/>
              </a:rPr>
              <a:t>http://www.</a:t>
            </a:r>
            <a:r>
              <a:rPr lang="cs-CZ" sz="2400" dirty="0" err="1">
                <a:hlinkClick r:id="rId2"/>
              </a:rPr>
              <a:t>youtube.com</a:t>
            </a:r>
            <a:r>
              <a:rPr lang="cs-CZ" sz="2400" dirty="0">
                <a:hlinkClick r:id="rId2"/>
              </a:rPr>
              <a:t>/</a:t>
            </a:r>
            <a:r>
              <a:rPr lang="cs-CZ" sz="2400" dirty="0" err="1">
                <a:hlinkClick r:id="rId2"/>
              </a:rPr>
              <a:t>watch</a:t>
            </a:r>
            <a:r>
              <a:rPr lang="cs-CZ" sz="2400" dirty="0">
                <a:hlinkClick r:id="rId2"/>
              </a:rPr>
              <a:t>?v=u0CH5o_by7A</a:t>
            </a:r>
            <a:endParaRPr lang="cs-CZ" sz="2400" dirty="0"/>
          </a:p>
          <a:p>
            <a:r>
              <a:rPr lang="cs-CZ" sz="2400" dirty="0">
                <a:solidFill>
                  <a:schemeClr val="hlink"/>
                </a:solidFill>
                <a:hlinkClick r:id="rId3"/>
              </a:rPr>
              <a:t>http://www.</a:t>
            </a:r>
            <a:r>
              <a:rPr lang="cs-CZ" sz="2400" dirty="0" err="1">
                <a:solidFill>
                  <a:schemeClr val="hlink"/>
                </a:solidFill>
                <a:hlinkClick r:id="rId3"/>
              </a:rPr>
              <a:t>youtube.com</a:t>
            </a:r>
            <a:r>
              <a:rPr lang="cs-CZ" sz="2400" dirty="0">
                <a:solidFill>
                  <a:schemeClr val="hlink"/>
                </a:solidFill>
                <a:hlinkClick r:id="rId3"/>
              </a:rPr>
              <a:t>/</a:t>
            </a:r>
            <a:r>
              <a:rPr lang="cs-CZ" sz="2400" dirty="0" err="1">
                <a:solidFill>
                  <a:schemeClr val="hlink"/>
                </a:solidFill>
                <a:hlinkClick r:id="rId3"/>
              </a:rPr>
              <a:t>watch</a:t>
            </a:r>
            <a:r>
              <a:rPr lang="cs-CZ" sz="2400" dirty="0">
                <a:solidFill>
                  <a:schemeClr val="hlink"/>
                </a:solidFill>
                <a:hlinkClick r:id="rId3"/>
              </a:rPr>
              <a:t>?v=HeqDPSHndm4</a:t>
            </a:r>
            <a:endParaRPr lang="cs-CZ" sz="2400" dirty="0">
              <a:solidFill>
                <a:schemeClr val="hlink"/>
              </a:solidFill>
            </a:endParaRPr>
          </a:p>
          <a:p>
            <a:pPr>
              <a:buFont typeface="Wingdings" pitchFamily="2" charset="2"/>
              <a:buNone/>
            </a:pPr>
            <a:endParaRPr lang="cs-CZ" sz="2400" dirty="0">
              <a:solidFill>
                <a:schemeClr val="hlink"/>
              </a:solidFill>
            </a:endParaRPr>
          </a:p>
          <a:p>
            <a:endParaRPr lang="cs-CZ" sz="2400" dirty="0">
              <a:solidFill>
                <a:schemeClr val="hlink"/>
              </a:solidFill>
            </a:endParaRPr>
          </a:p>
          <a:p>
            <a:endParaRPr lang="cs-CZ" sz="2400" dirty="0"/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rstvy skla">
  <a:themeElements>
    <a:clrScheme name="Vrstvy skla 4">
      <a:dk1>
        <a:srgbClr val="006600"/>
      </a:dk1>
      <a:lt1>
        <a:srgbClr val="FFFFFF"/>
      </a:lt1>
      <a:dk2>
        <a:srgbClr val="008000"/>
      </a:dk2>
      <a:lt2>
        <a:srgbClr val="FFFFB7"/>
      </a:lt2>
      <a:accent1>
        <a:srgbClr val="99CC00"/>
      </a:accent1>
      <a:accent2>
        <a:srgbClr val="00CC00"/>
      </a:accent2>
      <a:accent3>
        <a:srgbClr val="AAC0AA"/>
      </a:accent3>
      <a:accent4>
        <a:srgbClr val="DADADA"/>
      </a:accent4>
      <a:accent5>
        <a:srgbClr val="CAE2AA"/>
      </a:accent5>
      <a:accent6>
        <a:srgbClr val="00B900"/>
      </a:accent6>
      <a:hlink>
        <a:srgbClr val="99FF66"/>
      </a:hlink>
      <a:folHlink>
        <a:srgbClr val="FFFF66"/>
      </a:folHlink>
    </a:clrScheme>
    <a:fontScheme name="Vrstvy skla">
      <a:majorFont>
        <a:latin typeface="Arial Black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skla 1">
        <a:dk1>
          <a:srgbClr val="FF9900"/>
        </a:dk1>
        <a:lt1>
          <a:srgbClr val="FFFFFF"/>
        </a:lt1>
        <a:dk2>
          <a:srgbClr val="FFCC66"/>
        </a:dk2>
        <a:lt2>
          <a:srgbClr val="CC6600"/>
        </a:lt2>
        <a:accent1>
          <a:srgbClr val="F05000"/>
        </a:accent1>
        <a:accent2>
          <a:srgbClr val="B28300"/>
        </a:accent2>
        <a:accent3>
          <a:srgbClr val="FFE2B8"/>
        </a:accent3>
        <a:accent4>
          <a:srgbClr val="DADADA"/>
        </a:accent4>
        <a:accent5>
          <a:srgbClr val="F6B3AA"/>
        </a:accent5>
        <a:accent6>
          <a:srgbClr val="A17600"/>
        </a:accent6>
        <a:hlink>
          <a:srgbClr val="99CC00"/>
        </a:hlink>
        <a:folHlink>
          <a:srgbClr val="0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2">
        <a:dk1>
          <a:srgbClr val="BB5F03"/>
        </a:dk1>
        <a:lt1>
          <a:srgbClr val="FFFFFF"/>
        </a:lt1>
        <a:dk2>
          <a:srgbClr val="993300"/>
        </a:dk2>
        <a:lt2>
          <a:srgbClr val="FEEC94"/>
        </a:lt2>
        <a:accent1>
          <a:srgbClr val="FF9900"/>
        </a:accent1>
        <a:accent2>
          <a:srgbClr val="B76A03"/>
        </a:accent2>
        <a:accent3>
          <a:srgbClr val="CAADAA"/>
        </a:accent3>
        <a:accent4>
          <a:srgbClr val="DADADA"/>
        </a:accent4>
        <a:accent5>
          <a:srgbClr val="FFCAAA"/>
        </a:accent5>
        <a:accent6>
          <a:srgbClr val="A65F02"/>
        </a:accent6>
        <a:hlink>
          <a:srgbClr val="FFFF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3">
        <a:dk1>
          <a:srgbClr val="56925A"/>
        </a:dk1>
        <a:lt1>
          <a:srgbClr val="FFFFFF"/>
        </a:lt1>
        <a:dk2>
          <a:srgbClr val="6FB56D"/>
        </a:dk2>
        <a:lt2>
          <a:srgbClr val="FFFFCC"/>
        </a:lt2>
        <a:accent1>
          <a:srgbClr val="2B877C"/>
        </a:accent1>
        <a:accent2>
          <a:srgbClr val="5A9A5F"/>
        </a:accent2>
        <a:accent3>
          <a:srgbClr val="BBD7BA"/>
        </a:accent3>
        <a:accent4>
          <a:srgbClr val="DADADA"/>
        </a:accent4>
        <a:accent5>
          <a:srgbClr val="ACC3BF"/>
        </a:accent5>
        <a:accent6>
          <a:srgbClr val="518B55"/>
        </a:accent6>
        <a:hlink>
          <a:srgbClr val="99FF33"/>
        </a:hlink>
        <a:folHlink>
          <a:srgbClr val="DDFFB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4">
        <a:dk1>
          <a:srgbClr val="006600"/>
        </a:dk1>
        <a:lt1>
          <a:srgbClr val="FFFFFF"/>
        </a:lt1>
        <a:dk2>
          <a:srgbClr val="008000"/>
        </a:dk2>
        <a:lt2>
          <a:srgbClr val="FFFFB7"/>
        </a:lt2>
        <a:accent1>
          <a:srgbClr val="99CC00"/>
        </a:accent1>
        <a:accent2>
          <a:srgbClr val="00CC00"/>
        </a:accent2>
        <a:accent3>
          <a:srgbClr val="AAC0AA"/>
        </a:accent3>
        <a:accent4>
          <a:srgbClr val="DADADA"/>
        </a:accent4>
        <a:accent5>
          <a:srgbClr val="CAE2AA"/>
        </a:accent5>
        <a:accent6>
          <a:srgbClr val="00B900"/>
        </a:accent6>
        <a:hlink>
          <a:srgbClr val="99FF66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5">
        <a:dk1>
          <a:srgbClr val="000000"/>
        </a:dk1>
        <a:lt1>
          <a:srgbClr val="CCECFF"/>
        </a:lt1>
        <a:dk2>
          <a:srgbClr val="000000"/>
        </a:dk2>
        <a:lt2>
          <a:srgbClr val="D6EDEE"/>
        </a:lt2>
        <a:accent1>
          <a:srgbClr val="E8F0F4"/>
        </a:accent1>
        <a:accent2>
          <a:srgbClr val="8EAAFA"/>
        </a:accent2>
        <a:accent3>
          <a:srgbClr val="E2F4FF"/>
        </a:accent3>
        <a:accent4>
          <a:srgbClr val="000000"/>
        </a:accent4>
        <a:accent5>
          <a:srgbClr val="F2F6F8"/>
        </a:accent5>
        <a:accent6>
          <a:srgbClr val="809AE3"/>
        </a:accent6>
        <a:hlink>
          <a:srgbClr val="0066FF"/>
        </a:hlink>
        <a:folHlink>
          <a:srgbClr val="9947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skla 6">
        <a:dk1>
          <a:srgbClr val="48486A"/>
        </a:dk1>
        <a:lt1>
          <a:srgbClr val="FFFFFF"/>
        </a:lt1>
        <a:dk2>
          <a:srgbClr val="000099"/>
        </a:dk2>
        <a:lt2>
          <a:srgbClr val="F8F8F8"/>
        </a:lt2>
        <a:accent1>
          <a:srgbClr val="6699FF"/>
        </a:accent1>
        <a:accent2>
          <a:srgbClr val="0000FF"/>
        </a:accent2>
        <a:accent3>
          <a:srgbClr val="AAAACA"/>
        </a:accent3>
        <a:accent4>
          <a:srgbClr val="DADADA"/>
        </a:accent4>
        <a:accent5>
          <a:srgbClr val="B8CAFF"/>
        </a:accent5>
        <a:accent6>
          <a:srgbClr val="0000E7"/>
        </a:accent6>
        <a:hlink>
          <a:srgbClr val="3DCCFF"/>
        </a:hlink>
        <a:folHlink>
          <a:srgbClr val="CCE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7">
        <a:dk1>
          <a:srgbClr val="573F8B"/>
        </a:dk1>
        <a:lt1>
          <a:srgbClr val="FFFFFF"/>
        </a:lt1>
        <a:dk2>
          <a:srgbClr val="666699"/>
        </a:dk2>
        <a:lt2>
          <a:srgbClr val="D9D9FF"/>
        </a:lt2>
        <a:accent1>
          <a:srgbClr val="CC99FF"/>
        </a:accent1>
        <a:accent2>
          <a:srgbClr val="9933FF"/>
        </a:accent2>
        <a:accent3>
          <a:srgbClr val="B8B8CA"/>
        </a:accent3>
        <a:accent4>
          <a:srgbClr val="DADADA"/>
        </a:accent4>
        <a:accent5>
          <a:srgbClr val="E2CAFF"/>
        </a:accent5>
        <a:accent6>
          <a:srgbClr val="8A2DE7"/>
        </a:accent6>
        <a:hlink>
          <a:srgbClr val="99F3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8">
        <a:dk1>
          <a:srgbClr val="000000"/>
        </a:dk1>
        <a:lt1>
          <a:srgbClr val="EAEAEA"/>
        </a:lt1>
        <a:dk2>
          <a:srgbClr val="000000"/>
        </a:dk2>
        <a:lt2>
          <a:srgbClr val="C1C2CB"/>
        </a:lt2>
        <a:accent1>
          <a:srgbClr val="F1F1F7"/>
        </a:accent1>
        <a:accent2>
          <a:srgbClr val="8C8CB4"/>
        </a:accent2>
        <a:accent3>
          <a:srgbClr val="F3F3F3"/>
        </a:accent3>
        <a:accent4>
          <a:srgbClr val="000000"/>
        </a:accent4>
        <a:accent5>
          <a:srgbClr val="F7F7FA"/>
        </a:accent5>
        <a:accent6>
          <a:srgbClr val="7E7EA3"/>
        </a:accent6>
        <a:hlink>
          <a:srgbClr val="A3FFFF"/>
        </a:hlink>
        <a:folHlink>
          <a:srgbClr val="9E99F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Glass Layers</Template>
  <TotalTime>59</TotalTime>
  <Words>195</Words>
  <Application>Microsoft Office PowerPoint</Application>
  <PresentationFormat>Předvádění na obrazovce (4:3)</PresentationFormat>
  <Paragraphs>63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1" baseType="lpstr">
      <vt:lpstr>Arial</vt:lpstr>
      <vt:lpstr>Arial Black</vt:lpstr>
      <vt:lpstr>Times New Roman</vt:lpstr>
      <vt:lpstr>Wingdings</vt:lpstr>
      <vt:lpstr>Vrstvy skla</vt:lpstr>
      <vt:lpstr>Snímek 1</vt:lpstr>
      <vt:lpstr>Pásla ovečky</vt:lpstr>
      <vt:lpstr>Co víme o ovečkách?</vt:lpstr>
      <vt:lpstr>Počítání oveček</vt:lpstr>
      <vt:lpstr>Karaoke</vt:lpstr>
      <vt:lpstr>Použité materiály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Dum</cp:lastModifiedBy>
  <cp:revision>3</cp:revision>
  <cp:lastPrinted>1601-01-01T00:00:00Z</cp:lastPrinted>
  <dcterms:created xsi:type="dcterms:W3CDTF">1601-01-01T00:00:00Z</dcterms:created>
  <dcterms:modified xsi:type="dcterms:W3CDTF">2014-04-04T13:17:00Z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