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259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EC6E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7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B76A85E-C15B-47D1-8A77-868EB949C0B7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3B80887-1D3D-4E20-B290-7ABB38CF63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BECF27B-8AD3-4C64-892D-AC0E0A89A7E7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AECC1D2-84C7-4926-9828-A75C5E1F25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</a:t>
            </a:fld>
            <a:endParaRPr lang="cs-CZ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</a:t>
            </a:fld>
            <a:endParaRPr lang="cs-CZ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</a:t>
            </a:fld>
            <a:endParaRPr lang="cs-CZ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1C3B42-33D3-441A-8CC9-314DD8DF774F}" type="datetime1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6218A-FCF4-4D76-870F-7B33372A76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A6BEA9-2337-444F-AA30-838049E3A9F5}" type="datetime1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E73CA4-6DD8-4906-9FA4-6026BE59BA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566235-8365-4503-AED9-CDDA843B156D}" type="datetime1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5506F-A62B-425A-9AA7-82B5BA3D57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2B035-8F54-447F-B0AE-87FE158E0946}" type="datetime1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A5D585-F9B8-4964-90BA-858A701D80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08206-DBC1-48E1-B6F0-F89FC05D5153}" type="datetime1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0D12F-05E0-41EA-8E49-5385B51369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FD953B-FD00-4D59-A11C-AA53488EB601}" type="datetime1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D605FA-0995-4DD1-B257-D2F47A4E1E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2F447-E15B-43D0-BCD5-7E59F1C1C3C7}" type="datetime1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7BBB43-A56E-46BE-81E7-4BEC254CAF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28F2CD-E744-44BC-A0CB-11B683B245AB}" type="datetime1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CBCCD9-44FB-4A3E-914B-761E97B4E8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AB2A4-C7F5-4AD2-9E91-74D37AFEF40C}" type="datetime1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C5CBA1-855C-45ED-9109-9F6A10C644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2CE07F-228B-4C26-888A-ADE152A55C37}" type="datetime1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56C6E7-EFDE-495F-9B06-894F8EB85C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DA9D3-D20C-41D1-90BD-8706F103026B}" type="datetime1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01E2A-F6EC-4508-A92B-D7E0055B9E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6D2B60B-31A3-4618-902D-BFBF52BC5D3B}" type="datetime1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046CA5F-51C1-4656-95CD-889E6B927F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10370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VY_42_INOVACE_01.02.15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Kvadratické rovnice - teorie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RNDr. Věra Bláhová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Rovnice a nerovnice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ročník SŠ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4. září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Soubor obsahuje prezentaci zaměřenou na řešení  kvadratických rovnic. Výklad je doplněn 6 ukázkovými příklady a závěrečným testem.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Podpora při výkladu kvadratických rovnic, pomoc žákům při domácí přípravě.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rgbClr val="E9EC6E"/>
          </a:solidFill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dirty="0" smtClean="0"/>
              <a:t>Kvadratická rovnice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57188" y="1785938"/>
            <a:ext cx="8229600" cy="28575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3077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Kvadratickou rovnicí o jedné neznámé </a:t>
            </a:r>
            <a:r>
              <a:rPr lang="cs-CZ" b="1" u="sng" dirty="0" smtClean="0"/>
              <a:t>x</a:t>
            </a:r>
            <a:r>
              <a:rPr lang="cs-CZ" dirty="0" smtClean="0"/>
              <a:t> se nazývá každá rovnice, kterou lze ekvivalentními úpravami převést na tvar: </a:t>
            </a:r>
            <a:br>
              <a:rPr lang="cs-CZ" dirty="0" smtClean="0"/>
            </a:br>
            <a:r>
              <a:rPr lang="cs-CZ" b="1" u="sng" dirty="0" smtClean="0"/>
              <a:t>ax</a:t>
            </a:r>
            <a:r>
              <a:rPr lang="cs-CZ" b="1" u="sng" baseline="30000" dirty="0" smtClean="0"/>
              <a:t>2 </a:t>
            </a:r>
            <a:r>
              <a:rPr lang="cs-CZ" b="1" u="sng" dirty="0" smtClean="0"/>
              <a:t>+ </a:t>
            </a:r>
            <a:r>
              <a:rPr lang="cs-CZ" b="1" u="sng" dirty="0" err="1" smtClean="0"/>
              <a:t>bx</a:t>
            </a:r>
            <a:r>
              <a:rPr lang="cs-CZ" b="1" u="sng" dirty="0" smtClean="0"/>
              <a:t> + c = 0</a:t>
            </a:r>
            <a:r>
              <a:rPr lang="cs-CZ" dirty="0" smtClean="0"/>
              <a:t>, kde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a je reálné číslo různé od nuly, b,c jsou libovolná reálná čísla.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57188" y="1785938"/>
            <a:ext cx="8229600" cy="28575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3077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Výraz </a:t>
            </a:r>
            <a:r>
              <a:rPr lang="cs-CZ" b="1" dirty="0" smtClean="0"/>
              <a:t>ax</a:t>
            </a:r>
            <a:r>
              <a:rPr lang="cs-CZ" b="1" baseline="30000" dirty="0" smtClean="0"/>
              <a:t>2 </a:t>
            </a:r>
            <a:r>
              <a:rPr lang="cs-CZ" b="1" dirty="0" smtClean="0"/>
              <a:t>+ </a:t>
            </a:r>
            <a:r>
              <a:rPr lang="cs-CZ" b="1" dirty="0" err="1" smtClean="0"/>
              <a:t>bx</a:t>
            </a:r>
            <a:r>
              <a:rPr lang="cs-CZ" b="1" dirty="0" smtClean="0"/>
              <a:t> + c </a:t>
            </a:r>
            <a:r>
              <a:rPr lang="cs-CZ" dirty="0" smtClean="0"/>
              <a:t>nazýváme kvadratický trojčlen, kde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b="1" u="sng" dirty="0" smtClean="0"/>
              <a:t>ax</a:t>
            </a:r>
            <a:r>
              <a:rPr lang="cs-CZ" b="1" u="sng" baseline="30000" dirty="0" smtClean="0"/>
              <a:t>2</a:t>
            </a:r>
            <a:r>
              <a:rPr lang="cs-CZ" dirty="0" smtClean="0"/>
              <a:t>		kvadratický člen</a:t>
            </a:r>
          </a:p>
          <a:p>
            <a:pPr algn="just"/>
            <a:r>
              <a:rPr lang="cs-CZ" b="1" u="sng" dirty="0" err="1" smtClean="0"/>
              <a:t>bx</a:t>
            </a:r>
            <a:r>
              <a:rPr lang="cs-CZ" dirty="0" smtClean="0"/>
              <a:t>		lineární člen</a:t>
            </a:r>
          </a:p>
          <a:p>
            <a:pPr algn="just"/>
            <a:r>
              <a:rPr lang="cs-CZ" b="1" u="sng" dirty="0" smtClean="0"/>
              <a:t>c</a:t>
            </a:r>
            <a:r>
              <a:rPr lang="cs-CZ" dirty="0" smtClean="0"/>
              <a:t>		absolutní člen</a:t>
            </a:r>
          </a:p>
          <a:p>
            <a:pPr algn="just"/>
            <a:r>
              <a:rPr lang="cs-CZ" b="1" u="sng" dirty="0" smtClean="0"/>
              <a:t>a,b,c</a:t>
            </a:r>
            <a:r>
              <a:rPr lang="cs-CZ" dirty="0" smtClean="0"/>
              <a:t>	koeficienty kvadratického trojčlenu</a:t>
            </a:r>
          </a:p>
        </p:txBody>
      </p:sp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rgbClr val="E9EC6E"/>
          </a:solidFill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dirty="0" smtClean="0"/>
              <a:t>Kvadratická rovnice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57188" y="1785938"/>
            <a:ext cx="8229600" cy="28575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3077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endParaRPr lang="cs-CZ" dirty="0" smtClean="0"/>
          </a:p>
          <a:p>
            <a:pPr algn="just"/>
            <a:r>
              <a:rPr lang="cs-CZ" dirty="0" smtClean="0"/>
              <a:t>Pokud v kvadratické rovnici chybí lineární nebo absolutní člen, používáme pro rovnici názvy: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b="1" u="sng" dirty="0" smtClean="0"/>
              <a:t>Ryze kvadratická rovnice</a:t>
            </a:r>
            <a:r>
              <a:rPr lang="cs-CZ" dirty="0" smtClean="0"/>
              <a:t>	</a:t>
            </a:r>
            <a:r>
              <a:rPr lang="cs-CZ" b="1" dirty="0" smtClean="0"/>
              <a:t> ax</a:t>
            </a:r>
            <a:r>
              <a:rPr lang="cs-CZ" b="1" baseline="30000" dirty="0" smtClean="0"/>
              <a:t>2 </a:t>
            </a:r>
            <a:r>
              <a:rPr lang="cs-CZ" b="1" dirty="0" smtClean="0"/>
              <a:t>+  c = 0;</a:t>
            </a:r>
            <a:endParaRPr lang="cs-CZ" dirty="0" smtClean="0"/>
          </a:p>
          <a:p>
            <a:pPr algn="just"/>
            <a:r>
              <a:rPr lang="cs-CZ" b="1" u="sng" dirty="0" smtClean="0"/>
              <a:t>Rovnice bez absolutního členu</a:t>
            </a:r>
            <a:r>
              <a:rPr lang="cs-CZ" dirty="0" smtClean="0"/>
              <a:t>	</a:t>
            </a:r>
            <a:r>
              <a:rPr lang="cs-CZ" b="1" dirty="0" smtClean="0"/>
              <a:t> ax</a:t>
            </a:r>
            <a:r>
              <a:rPr lang="cs-CZ" b="1" baseline="30000" dirty="0" smtClean="0"/>
              <a:t>2 </a:t>
            </a:r>
            <a:r>
              <a:rPr lang="cs-CZ" b="1" dirty="0" smtClean="0"/>
              <a:t>+  </a:t>
            </a:r>
            <a:r>
              <a:rPr lang="cs-CZ" b="1" dirty="0" err="1" smtClean="0"/>
              <a:t>bx</a:t>
            </a:r>
            <a:r>
              <a:rPr lang="cs-CZ" b="1" dirty="0" smtClean="0"/>
              <a:t> = 0</a:t>
            </a:r>
            <a:endParaRPr lang="cs-CZ" dirty="0" smtClean="0"/>
          </a:p>
          <a:p>
            <a:pPr algn="just"/>
            <a:endParaRPr lang="cs-CZ" dirty="0" smtClean="0"/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rgbClr val="E9EC6E"/>
          </a:solidFill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dirty="0" smtClean="0"/>
              <a:t>Kvadratická rovnice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  <a:solidFill>
            <a:srgbClr val="E9EC6E"/>
          </a:solidFill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sz="3600" b="1" dirty="0" smtClean="0"/>
              <a:t>Řešení kvadratické rovnice </a:t>
            </a:r>
            <a:br>
              <a:rPr lang="cs-CZ" sz="3600" b="1" dirty="0" smtClean="0"/>
            </a:br>
            <a:r>
              <a:rPr lang="cs-CZ" sz="3600" b="1" dirty="0" smtClean="0"/>
              <a:t>bez absolutního členu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57188" y="1785938"/>
            <a:ext cx="8229600" cy="28575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3077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endParaRPr lang="cs-CZ" dirty="0" smtClean="0"/>
          </a:p>
          <a:p>
            <a:pPr algn="just"/>
            <a:r>
              <a:rPr lang="cs-CZ" dirty="0" smtClean="0"/>
              <a:t>Rovnici </a:t>
            </a:r>
            <a:r>
              <a:rPr lang="cs-CZ" b="1" dirty="0" smtClean="0"/>
              <a:t>ax</a:t>
            </a:r>
            <a:r>
              <a:rPr lang="cs-CZ" b="1" baseline="30000" dirty="0" smtClean="0"/>
              <a:t>2 </a:t>
            </a:r>
            <a:r>
              <a:rPr lang="cs-CZ" b="1" dirty="0" smtClean="0"/>
              <a:t>+ </a:t>
            </a:r>
            <a:r>
              <a:rPr lang="cs-CZ" b="1" dirty="0" err="1" smtClean="0"/>
              <a:t>bx</a:t>
            </a:r>
            <a:r>
              <a:rPr lang="cs-CZ" b="1" dirty="0" smtClean="0"/>
              <a:t> = 0 </a:t>
            </a:r>
            <a:r>
              <a:rPr lang="cs-CZ" dirty="0" smtClean="0"/>
              <a:t>upravíme vytýkáním na rovnici v součinovém tvaru:</a:t>
            </a:r>
          </a:p>
          <a:p>
            <a:pPr algn="ctr">
              <a:buNone/>
            </a:pPr>
            <a:r>
              <a:rPr lang="cs-CZ" b="1" dirty="0" smtClean="0"/>
              <a:t>x (</a:t>
            </a:r>
            <a:r>
              <a:rPr lang="cs-CZ" b="1" dirty="0" err="1" smtClean="0"/>
              <a:t>ax</a:t>
            </a:r>
            <a:r>
              <a:rPr lang="cs-CZ" b="1" baseline="30000" dirty="0" smtClean="0"/>
              <a:t> </a:t>
            </a:r>
            <a:r>
              <a:rPr lang="cs-CZ" b="1" dirty="0" smtClean="0"/>
              <a:t>+  b) = 0</a:t>
            </a:r>
          </a:p>
          <a:p>
            <a:endParaRPr lang="cs-CZ" dirty="0" smtClean="0"/>
          </a:p>
          <a:p>
            <a:r>
              <a:rPr lang="cs-CZ" dirty="0" smtClean="0"/>
              <a:t>Tato rovnice má dva kořeny: x</a:t>
            </a:r>
            <a:r>
              <a:rPr lang="cs-CZ" baseline="-25000" dirty="0" smtClean="0"/>
              <a:t>1</a:t>
            </a:r>
            <a:r>
              <a:rPr lang="cs-CZ" dirty="0" smtClean="0"/>
              <a:t>= 0; x</a:t>
            </a:r>
            <a:r>
              <a:rPr lang="cs-CZ" baseline="-25000" dirty="0" smtClean="0"/>
              <a:t>2</a:t>
            </a:r>
            <a:r>
              <a:rPr lang="cs-CZ" dirty="0" smtClean="0"/>
              <a:t>= - 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endParaRPr lang="cs-CZ" dirty="0" smtClean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24328" y="4365104"/>
            <a:ext cx="180020" cy="7200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  <a:solidFill>
            <a:srgbClr val="E9EC6E"/>
          </a:solidFill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sz="3600" b="1" dirty="0" smtClean="0"/>
              <a:t>Příklad č. 1</a:t>
            </a:r>
          </a:p>
        </p:txBody>
      </p:sp>
      <p:sp>
        <p:nvSpPr>
          <p:cNvPr id="3077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19"/>
          </a:xfrm>
        </p:spPr>
        <p:txBody>
          <a:bodyPr/>
          <a:lstStyle/>
          <a:p>
            <a:pPr algn="just"/>
            <a:r>
              <a:rPr lang="cs-CZ" dirty="0" smtClean="0"/>
              <a:t>Řešte v R rovnici: </a:t>
            </a:r>
            <a:r>
              <a:rPr lang="cs-CZ" b="1" dirty="0" smtClean="0"/>
              <a:t>0,5x</a:t>
            </a:r>
            <a:r>
              <a:rPr lang="cs-CZ" b="1" baseline="30000" dirty="0" smtClean="0"/>
              <a:t>2 </a:t>
            </a:r>
            <a:r>
              <a:rPr lang="cs-CZ" b="1" dirty="0" smtClean="0"/>
              <a:t>+ 3x = 0 .</a:t>
            </a:r>
          </a:p>
          <a:p>
            <a:pPr algn="ctr">
              <a:buNone/>
            </a:pPr>
            <a:r>
              <a:rPr lang="cs-CZ" b="1" dirty="0" smtClean="0"/>
              <a:t>0,5x</a:t>
            </a:r>
            <a:r>
              <a:rPr lang="cs-CZ" b="1" baseline="30000" dirty="0" smtClean="0"/>
              <a:t>2 </a:t>
            </a:r>
            <a:r>
              <a:rPr lang="cs-CZ" b="1" dirty="0" smtClean="0"/>
              <a:t>+ 3x = 0 / vytkneme x</a:t>
            </a:r>
          </a:p>
          <a:p>
            <a:pPr algn="ctr">
              <a:buNone/>
            </a:pPr>
            <a:r>
              <a:rPr lang="cs-CZ" b="1" dirty="0" smtClean="0"/>
              <a:t>x (0,5x</a:t>
            </a:r>
            <a:r>
              <a:rPr lang="cs-CZ" b="1" baseline="30000" dirty="0" smtClean="0"/>
              <a:t> </a:t>
            </a:r>
            <a:r>
              <a:rPr lang="cs-CZ" b="1" dirty="0" smtClean="0"/>
              <a:t>+ 3) = 0</a:t>
            </a:r>
          </a:p>
          <a:p>
            <a:pPr algn="ctr">
              <a:buNone/>
            </a:pPr>
            <a:r>
              <a:rPr lang="cs-CZ" b="1" dirty="0" smtClean="0"/>
              <a:t>x = 0 nebo 0,5x + 3 = 0</a:t>
            </a:r>
          </a:p>
          <a:p>
            <a:pPr algn="ctr">
              <a:buNone/>
            </a:pPr>
            <a:r>
              <a:rPr lang="cs-CZ" b="1" dirty="0" smtClean="0"/>
              <a:t>                             0,5x = - 3</a:t>
            </a:r>
          </a:p>
          <a:p>
            <a:pPr algn="ctr">
              <a:buNone/>
            </a:pPr>
            <a:r>
              <a:rPr lang="cs-CZ" b="1" dirty="0" smtClean="0"/>
              <a:t>                                  x = - 6</a:t>
            </a:r>
          </a:p>
          <a:p>
            <a:pPr>
              <a:buNone/>
            </a:pPr>
            <a:r>
              <a:rPr lang="cs-CZ" b="1" dirty="0" smtClean="0"/>
              <a:t>Rovnice má 2 kořeny x</a:t>
            </a:r>
            <a:r>
              <a:rPr lang="cs-CZ" b="1" baseline="-25000" dirty="0" smtClean="0"/>
              <a:t>1</a:t>
            </a:r>
            <a:r>
              <a:rPr lang="cs-CZ" b="1" dirty="0" smtClean="0"/>
              <a:t> = 0, x</a:t>
            </a:r>
            <a:r>
              <a:rPr lang="cs-CZ" b="1" baseline="-25000" dirty="0" smtClean="0"/>
              <a:t>2</a:t>
            </a:r>
            <a:r>
              <a:rPr lang="cs-CZ" b="1" dirty="0" smtClean="0"/>
              <a:t> = - 6.</a:t>
            </a:r>
          </a:p>
          <a:p>
            <a:pPr>
              <a:buNone/>
            </a:pPr>
            <a:r>
              <a:rPr lang="cs-CZ" b="1" dirty="0" smtClean="0"/>
              <a:t>Množina kořenů K = </a:t>
            </a:r>
            <a:r>
              <a:rPr lang="cs-CZ" b="1" dirty="0" smtClean="0">
                <a:sym typeface="Symbol"/>
              </a:rPr>
              <a:t>0; - 6</a:t>
            </a:r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 algn="just"/>
            <a:endParaRPr lang="cs-CZ" dirty="0" smtClean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  <a:solidFill>
            <a:srgbClr val="E9EC6E"/>
          </a:solidFill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sz="3600" b="1" dirty="0" smtClean="0"/>
              <a:t>Řešení  ryze kvadratické rovnice 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57188" y="1785938"/>
            <a:ext cx="8229600" cy="28575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3077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V rovnici </a:t>
            </a:r>
            <a:r>
              <a:rPr lang="cs-CZ" b="1" dirty="0" smtClean="0"/>
              <a:t>ax</a:t>
            </a:r>
            <a:r>
              <a:rPr lang="cs-CZ" b="1" baseline="30000" dirty="0" smtClean="0"/>
              <a:t>2 </a:t>
            </a:r>
            <a:r>
              <a:rPr lang="cs-CZ" b="1" dirty="0" smtClean="0"/>
              <a:t>+ c = 0 </a:t>
            </a:r>
            <a:r>
              <a:rPr lang="cs-CZ" dirty="0" smtClean="0"/>
              <a:t>osamostatníme </a:t>
            </a:r>
            <a:r>
              <a:rPr lang="cs-CZ" b="1" dirty="0" smtClean="0"/>
              <a:t>x</a:t>
            </a:r>
            <a:r>
              <a:rPr lang="cs-CZ" b="1" baseline="30000" dirty="0" smtClean="0"/>
              <a:t>2 </a:t>
            </a:r>
            <a:r>
              <a:rPr lang="cs-CZ" dirty="0" smtClean="0"/>
              <a:t>a pokud to je možné, rovnici odmocníme:</a:t>
            </a:r>
          </a:p>
          <a:p>
            <a:pPr algn="ctr">
              <a:buNone/>
            </a:pPr>
            <a:r>
              <a:rPr lang="cs-CZ" b="1" dirty="0" smtClean="0"/>
              <a:t>ax</a:t>
            </a:r>
            <a:r>
              <a:rPr lang="cs-CZ" b="1" baseline="30000" dirty="0" smtClean="0"/>
              <a:t>2 </a:t>
            </a:r>
            <a:r>
              <a:rPr lang="cs-CZ" b="1" dirty="0" smtClean="0"/>
              <a:t>+ c = 0</a:t>
            </a:r>
          </a:p>
          <a:p>
            <a:pPr algn="ctr">
              <a:buNone/>
            </a:pPr>
            <a:r>
              <a:rPr lang="cs-CZ" b="1" dirty="0" smtClean="0"/>
              <a:t>ax</a:t>
            </a:r>
            <a:r>
              <a:rPr lang="cs-CZ" b="1" baseline="30000" dirty="0" smtClean="0"/>
              <a:t>2 </a:t>
            </a:r>
            <a:r>
              <a:rPr lang="cs-CZ" b="1" dirty="0" smtClean="0"/>
              <a:t>= - c</a:t>
            </a:r>
          </a:p>
          <a:p>
            <a:pPr algn="ctr">
              <a:buNone/>
            </a:pPr>
            <a:r>
              <a:rPr lang="cs-CZ" b="1" dirty="0" smtClean="0"/>
              <a:t> x</a:t>
            </a:r>
            <a:r>
              <a:rPr lang="cs-CZ" b="1" baseline="30000" dirty="0" smtClean="0"/>
              <a:t>2 </a:t>
            </a:r>
            <a:r>
              <a:rPr lang="cs-CZ" b="1" dirty="0" smtClean="0"/>
              <a:t>= 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b="1" dirty="0" smtClean="0"/>
              <a:t> x</a:t>
            </a:r>
            <a:r>
              <a:rPr lang="cs-CZ" b="1" baseline="30000" dirty="0" smtClean="0"/>
              <a:t> </a:t>
            </a:r>
            <a:r>
              <a:rPr lang="cs-CZ" b="1" dirty="0" smtClean="0"/>
              <a:t>= </a:t>
            </a:r>
          </a:p>
          <a:p>
            <a:pPr algn="ctr">
              <a:buNone/>
            </a:pPr>
            <a:endParaRPr lang="cs-CZ" b="1" dirty="0" smtClean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6625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21188" y="3861048"/>
            <a:ext cx="630932" cy="946398"/>
          </a:xfrm>
          <a:prstGeom prst="rect">
            <a:avLst/>
          </a:prstGeom>
          <a:noFill/>
        </p:spPr>
      </p:pic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0" y="9715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76056" y="4797152"/>
            <a:ext cx="1066800" cy="933450"/>
          </a:xfrm>
          <a:prstGeom prst="rect">
            <a:avLst/>
          </a:prstGeom>
          <a:noFill/>
        </p:spPr>
      </p:pic>
      <p:sp>
        <p:nvSpPr>
          <p:cNvPr id="26630" name="Rectangle 6"/>
          <p:cNvSpPr>
            <a:spLocks noChangeArrowheads="1"/>
          </p:cNvSpPr>
          <p:nvPr/>
        </p:nvSpPr>
        <p:spPr bwMode="auto">
          <a:xfrm>
            <a:off x="0" y="1390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  <a:solidFill>
            <a:srgbClr val="E9EC6E"/>
          </a:solidFill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sz="3600" b="1" dirty="0" smtClean="0"/>
              <a:t>Příklad č. 2</a:t>
            </a:r>
          </a:p>
        </p:txBody>
      </p:sp>
      <p:sp>
        <p:nvSpPr>
          <p:cNvPr id="3077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19"/>
          </a:xfrm>
        </p:spPr>
        <p:txBody>
          <a:bodyPr/>
          <a:lstStyle/>
          <a:p>
            <a:pPr algn="just"/>
            <a:r>
              <a:rPr lang="cs-CZ" dirty="0" smtClean="0"/>
              <a:t>Řešte v R rovnici: </a:t>
            </a:r>
            <a:r>
              <a:rPr lang="cs-CZ" b="1" dirty="0" smtClean="0"/>
              <a:t>x</a:t>
            </a:r>
            <a:r>
              <a:rPr lang="cs-CZ" b="1" baseline="30000" dirty="0" smtClean="0"/>
              <a:t>2 </a:t>
            </a:r>
            <a:r>
              <a:rPr lang="cs-CZ" b="1" dirty="0" smtClean="0"/>
              <a:t>- 3 = 0 .</a:t>
            </a:r>
          </a:p>
          <a:p>
            <a:pPr algn="ctr">
              <a:buNone/>
            </a:pPr>
            <a:r>
              <a:rPr lang="cs-CZ" b="1" dirty="0" smtClean="0"/>
              <a:t>x</a:t>
            </a:r>
            <a:r>
              <a:rPr lang="cs-CZ" b="1" baseline="30000" dirty="0" smtClean="0"/>
              <a:t>2 </a:t>
            </a:r>
            <a:r>
              <a:rPr lang="cs-CZ" b="1" dirty="0" smtClean="0"/>
              <a:t>- 3 = 0 / + 3</a:t>
            </a:r>
          </a:p>
          <a:p>
            <a:pPr algn="ctr">
              <a:buNone/>
            </a:pPr>
            <a:r>
              <a:rPr lang="cs-CZ" b="1" dirty="0" smtClean="0"/>
              <a:t>x</a:t>
            </a:r>
            <a:r>
              <a:rPr lang="cs-CZ" b="1" baseline="30000" dirty="0" smtClean="0"/>
              <a:t>2 </a:t>
            </a:r>
            <a:r>
              <a:rPr lang="cs-CZ" b="1" dirty="0" smtClean="0"/>
              <a:t>= 3</a:t>
            </a:r>
          </a:p>
          <a:p>
            <a:pPr algn="ctr">
              <a:buNone/>
            </a:pPr>
            <a:r>
              <a:rPr lang="cs-CZ" b="1" dirty="0" smtClean="0"/>
              <a:t>  x = </a:t>
            </a:r>
          </a:p>
          <a:p>
            <a:pPr>
              <a:buNone/>
            </a:pPr>
            <a:r>
              <a:rPr lang="cs-CZ" b="1" dirty="0" smtClean="0"/>
              <a:t>Rovnice má 2 kořeny x</a:t>
            </a:r>
            <a:r>
              <a:rPr lang="cs-CZ" b="1" baseline="-25000" dirty="0" smtClean="0"/>
              <a:t>1</a:t>
            </a:r>
            <a:r>
              <a:rPr lang="cs-CZ" b="1" dirty="0" smtClean="0"/>
              <a:t> =         , x</a:t>
            </a:r>
            <a:r>
              <a:rPr lang="cs-CZ" b="1" baseline="-25000" dirty="0" smtClean="0"/>
              <a:t>2</a:t>
            </a:r>
            <a:r>
              <a:rPr lang="cs-CZ" b="1" dirty="0" smtClean="0"/>
              <a:t> =          .</a:t>
            </a:r>
          </a:p>
          <a:p>
            <a:pPr>
              <a:buNone/>
            </a:pPr>
            <a:r>
              <a:rPr lang="cs-CZ" b="1" dirty="0" smtClean="0"/>
              <a:t>Množina kořenů K = </a:t>
            </a:r>
            <a:r>
              <a:rPr lang="cs-CZ" b="1" dirty="0" smtClean="0">
                <a:sym typeface="Symbol"/>
              </a:rPr>
              <a:t>       ;        </a:t>
            </a:r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 algn="just"/>
            <a:endParaRPr lang="cs-CZ" dirty="0" smtClean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21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56795" y="3356992"/>
            <a:ext cx="695325" cy="542925"/>
          </a:xfrm>
          <a:prstGeom prst="rect">
            <a:avLst/>
          </a:prstGeom>
          <a:noFill/>
        </p:spPr>
      </p:pic>
      <p:sp>
        <p:nvSpPr>
          <p:cNvPr id="30723" name="Rectangle 3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24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12779" y="4005064"/>
            <a:ext cx="695325" cy="542925"/>
          </a:xfrm>
          <a:prstGeom prst="rect">
            <a:avLst/>
          </a:prstGeom>
          <a:noFill/>
        </p:spPr>
      </p:pic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28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27" name="Picture 7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40971" y="3966195"/>
            <a:ext cx="695325" cy="542925"/>
          </a:xfrm>
          <a:prstGeom prst="rect">
            <a:avLst/>
          </a:prstGeom>
          <a:noFill/>
        </p:spPr>
      </p:pic>
      <p:sp>
        <p:nvSpPr>
          <p:cNvPr id="30729" name="Rectangle 9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31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30" name="Picture 10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28803" y="4581128"/>
            <a:ext cx="695325" cy="542925"/>
          </a:xfrm>
          <a:prstGeom prst="rect">
            <a:avLst/>
          </a:prstGeom>
          <a:noFill/>
        </p:spPr>
      </p:pic>
      <p:sp>
        <p:nvSpPr>
          <p:cNvPr id="30732" name="Rectangle 12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39952" y="4614267"/>
            <a:ext cx="695325" cy="542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  <a:solidFill>
            <a:srgbClr val="E9EC6E"/>
          </a:solidFill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sz="3600" b="1" dirty="0" smtClean="0"/>
              <a:t>Příklad č. 3</a:t>
            </a:r>
          </a:p>
        </p:txBody>
      </p:sp>
      <p:sp>
        <p:nvSpPr>
          <p:cNvPr id="3077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19"/>
          </a:xfrm>
        </p:spPr>
        <p:txBody>
          <a:bodyPr/>
          <a:lstStyle/>
          <a:p>
            <a:pPr algn="just"/>
            <a:endParaRPr lang="cs-CZ" dirty="0" smtClean="0"/>
          </a:p>
          <a:p>
            <a:pPr algn="just"/>
            <a:r>
              <a:rPr lang="cs-CZ" dirty="0" smtClean="0"/>
              <a:t>Řešte v R rovnici: </a:t>
            </a:r>
            <a:r>
              <a:rPr lang="cs-CZ" b="1" dirty="0" smtClean="0"/>
              <a:t>4x</a:t>
            </a:r>
            <a:r>
              <a:rPr lang="cs-CZ" b="1" baseline="30000" dirty="0" smtClean="0"/>
              <a:t>2 </a:t>
            </a:r>
            <a:r>
              <a:rPr lang="cs-CZ" b="1" dirty="0" smtClean="0"/>
              <a:t>+ 3 = 0 .</a:t>
            </a:r>
          </a:p>
          <a:p>
            <a:pPr algn="ctr">
              <a:buNone/>
            </a:pPr>
            <a:r>
              <a:rPr lang="cs-CZ" b="1" dirty="0" smtClean="0"/>
              <a:t>4x</a:t>
            </a:r>
            <a:r>
              <a:rPr lang="cs-CZ" b="1" baseline="30000" dirty="0" smtClean="0"/>
              <a:t>2 </a:t>
            </a:r>
            <a:r>
              <a:rPr lang="cs-CZ" b="1" dirty="0" smtClean="0"/>
              <a:t>+ 3 = 0 / - 3</a:t>
            </a:r>
          </a:p>
          <a:p>
            <a:pPr algn="ctr">
              <a:buNone/>
            </a:pPr>
            <a:r>
              <a:rPr lang="cs-CZ" b="1" dirty="0" smtClean="0"/>
              <a:t>4x</a:t>
            </a:r>
            <a:r>
              <a:rPr lang="cs-CZ" b="1" baseline="30000" dirty="0" smtClean="0"/>
              <a:t>2 </a:t>
            </a:r>
            <a:r>
              <a:rPr lang="cs-CZ" b="1" dirty="0" smtClean="0"/>
              <a:t>= -3</a:t>
            </a:r>
          </a:p>
          <a:p>
            <a:pPr algn="ctr">
              <a:buNone/>
            </a:pPr>
            <a:r>
              <a:rPr lang="cs-CZ" b="1" dirty="0" smtClean="0"/>
              <a:t>x</a:t>
            </a:r>
            <a:r>
              <a:rPr lang="cs-CZ" b="1" baseline="30000" dirty="0" smtClean="0"/>
              <a:t>2 </a:t>
            </a:r>
            <a:r>
              <a:rPr lang="cs-CZ" b="1" dirty="0" smtClean="0"/>
              <a:t>= 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b="1" dirty="0" smtClean="0"/>
              <a:t>Rovnice nemá řešení.</a:t>
            </a:r>
          </a:p>
          <a:p>
            <a:pPr algn="ctr">
              <a:buNone/>
            </a:pPr>
            <a:r>
              <a:rPr lang="cs-CZ" b="1" dirty="0" smtClean="0"/>
              <a:t>Množina kořenů K = </a:t>
            </a:r>
            <a:r>
              <a:rPr lang="cs-CZ" b="1" dirty="0" smtClean="0">
                <a:sym typeface="Symbol"/>
              </a:rPr>
              <a:t></a:t>
            </a:r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 algn="just"/>
            <a:endParaRPr lang="cs-CZ" dirty="0" smtClean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3" name="Rectangle 3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28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9" name="Rectangle 9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31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32" name="Rectangle 12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2769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32040" y="3867894"/>
            <a:ext cx="523875" cy="857250"/>
          </a:xfrm>
          <a:prstGeom prst="rect">
            <a:avLst/>
          </a:prstGeom>
          <a:noFill/>
        </p:spPr>
      </p:pic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0" y="1314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  <a:solidFill>
            <a:srgbClr val="E9EC6E"/>
          </a:solidFill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sz="3600" b="1" dirty="0" smtClean="0"/>
              <a:t>Řešení úplné kvadratické rovnice 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57188" y="1785938"/>
            <a:ext cx="8229600" cy="28575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3077" name="Zástupný symbol pro obsah 1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pPr algn="just"/>
            <a:endParaRPr lang="cs-CZ" dirty="0" smtClean="0"/>
          </a:p>
          <a:p>
            <a:pPr algn="just">
              <a:buNone/>
            </a:pPr>
            <a:r>
              <a:rPr lang="cs-CZ" dirty="0" smtClean="0"/>
              <a:t>Rovnici </a:t>
            </a:r>
            <a:r>
              <a:rPr lang="cs-CZ" b="1" dirty="0" smtClean="0"/>
              <a:t>ax</a:t>
            </a:r>
            <a:r>
              <a:rPr lang="cs-CZ" b="1" baseline="30000" dirty="0" smtClean="0"/>
              <a:t>2 </a:t>
            </a:r>
            <a:r>
              <a:rPr lang="cs-CZ" b="1" dirty="0" smtClean="0"/>
              <a:t>+ </a:t>
            </a:r>
            <a:r>
              <a:rPr lang="cs-CZ" b="1" dirty="0" err="1" smtClean="0"/>
              <a:t>bx</a:t>
            </a:r>
            <a:r>
              <a:rPr lang="cs-CZ" b="1" dirty="0" smtClean="0"/>
              <a:t> + c = 0 </a:t>
            </a:r>
            <a:r>
              <a:rPr lang="cs-CZ" dirty="0" smtClean="0"/>
              <a:t>řešíme pomocí vzorce: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 algn="ctr">
              <a:buNone/>
            </a:pPr>
            <a:r>
              <a:rPr lang="cs-CZ" dirty="0" smtClean="0"/>
              <a:t>Nejprve vypočítáme diskriminant D :</a:t>
            </a:r>
            <a:br>
              <a:rPr lang="cs-CZ" dirty="0" smtClean="0"/>
            </a:br>
            <a:r>
              <a:rPr lang="cs-CZ" sz="4400" b="1" dirty="0" smtClean="0"/>
              <a:t>D = b</a:t>
            </a:r>
            <a:r>
              <a:rPr lang="cs-CZ" sz="4400" b="1" baseline="30000" dirty="0" smtClean="0"/>
              <a:t>2</a:t>
            </a:r>
            <a:r>
              <a:rPr lang="cs-CZ" sz="4400" b="1" dirty="0" smtClean="0"/>
              <a:t> – 4ac.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 algn="ctr">
              <a:buNone/>
            </a:pPr>
            <a:r>
              <a:rPr lang="cs-CZ" b="1" dirty="0" smtClean="0"/>
              <a:t>Hodnota diskriminantu D ovlivňuje </a:t>
            </a:r>
            <a:br>
              <a:rPr lang="cs-CZ" b="1" dirty="0" smtClean="0"/>
            </a:br>
            <a:r>
              <a:rPr lang="cs-CZ" b="1" dirty="0" smtClean="0"/>
              <a:t>počet kořenů!</a:t>
            </a:r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  <a:solidFill>
            <a:srgbClr val="E9EC6E"/>
          </a:solidFill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sz="3600" b="1" dirty="0" smtClean="0"/>
              <a:t>Hodnota diskriminantu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57188" y="1785938"/>
            <a:ext cx="8229600" cy="28575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3077" name="Zástupný symbol pro obsah 1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pPr algn="just"/>
            <a:endParaRPr lang="cs-CZ" dirty="0" smtClean="0"/>
          </a:p>
          <a:p>
            <a:pPr algn="just"/>
            <a:r>
              <a:rPr lang="cs-CZ" b="1" dirty="0" smtClean="0"/>
              <a:t>D &gt; 0 =&gt; </a:t>
            </a:r>
            <a:r>
              <a:rPr lang="cs-CZ" dirty="0" smtClean="0"/>
              <a:t>rovnice má v R dva různé kořeny, které vypočítáme podle vzorce:</a:t>
            </a:r>
          </a:p>
          <a:p>
            <a:pPr algn="just"/>
            <a:endParaRPr lang="cs-CZ" dirty="0" smtClean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4817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55776" y="3645024"/>
            <a:ext cx="3486150" cy="971550"/>
          </a:xfrm>
          <a:prstGeom prst="rect">
            <a:avLst/>
          </a:prstGeom>
          <a:noFill/>
        </p:spPr>
      </p:pic>
      <p:sp>
        <p:nvSpPr>
          <p:cNvPr id="34819" name="Rectangle 3"/>
          <p:cNvSpPr>
            <a:spLocks noChangeArrowheads="1"/>
          </p:cNvSpPr>
          <p:nvPr/>
        </p:nvSpPr>
        <p:spPr bwMode="auto">
          <a:xfrm>
            <a:off x="0" y="14287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  <a:solidFill>
            <a:srgbClr val="E9EC6E"/>
          </a:solidFill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sz="3600" b="1" dirty="0" smtClean="0"/>
              <a:t>Hodnota diskriminantu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57188" y="1785938"/>
            <a:ext cx="8229600" cy="28575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3077" name="Zástupný symbol pro obsah 1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pPr algn="just"/>
            <a:endParaRPr lang="cs-CZ" dirty="0" smtClean="0"/>
          </a:p>
          <a:p>
            <a:pPr algn="just"/>
            <a:r>
              <a:rPr lang="cs-CZ" b="1" dirty="0" smtClean="0"/>
              <a:t>D = 0 =&gt; </a:t>
            </a:r>
            <a:r>
              <a:rPr lang="cs-CZ" dirty="0" smtClean="0"/>
              <a:t>rovnice má v R jeden, tzv. dvojnásobný kořen:</a:t>
            </a:r>
          </a:p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just"/>
            <a:r>
              <a:rPr lang="cs-CZ" b="1" dirty="0" smtClean="0"/>
              <a:t>D &lt; 0 =&gt; </a:t>
            </a:r>
            <a:r>
              <a:rPr lang="cs-CZ" dirty="0" smtClean="0"/>
              <a:t>kvadratická rovnice v R nemá žádný kořen.</a:t>
            </a:r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19" name="Rectangle 3"/>
          <p:cNvSpPr>
            <a:spLocks noChangeArrowheads="1"/>
          </p:cNvSpPr>
          <p:nvPr/>
        </p:nvSpPr>
        <p:spPr bwMode="auto">
          <a:xfrm>
            <a:off x="0" y="14287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891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8913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91880" y="3140968"/>
            <a:ext cx="1466850" cy="876300"/>
          </a:xfrm>
          <a:prstGeom prst="rect">
            <a:avLst/>
          </a:prstGeom>
          <a:noFill/>
        </p:spPr>
      </p:pic>
      <p:sp>
        <p:nvSpPr>
          <p:cNvPr id="38915" name="Rectangle 3"/>
          <p:cNvSpPr>
            <a:spLocks noChangeArrowheads="1"/>
          </p:cNvSpPr>
          <p:nvPr/>
        </p:nvSpPr>
        <p:spPr bwMode="auto">
          <a:xfrm>
            <a:off x="0" y="13335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  <a:solidFill>
            <a:srgbClr val="E9EC6E"/>
          </a:solidFill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sz="3600" b="1" dirty="0" smtClean="0"/>
              <a:t>Příklad č. 4</a:t>
            </a:r>
          </a:p>
        </p:txBody>
      </p:sp>
      <p:sp>
        <p:nvSpPr>
          <p:cNvPr id="3077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19"/>
          </a:xfrm>
        </p:spPr>
        <p:txBody>
          <a:bodyPr/>
          <a:lstStyle/>
          <a:p>
            <a:pPr algn="just"/>
            <a:endParaRPr lang="cs-CZ" dirty="0" smtClean="0"/>
          </a:p>
          <a:p>
            <a:pPr algn="just"/>
            <a:r>
              <a:rPr lang="cs-CZ" dirty="0" smtClean="0"/>
              <a:t>Řešte v R rovnici: </a:t>
            </a:r>
            <a:r>
              <a:rPr lang="cs-CZ" b="1" dirty="0" smtClean="0"/>
              <a:t>2x</a:t>
            </a:r>
            <a:r>
              <a:rPr lang="cs-CZ" b="1" baseline="30000" dirty="0" smtClean="0"/>
              <a:t>2 </a:t>
            </a:r>
            <a:r>
              <a:rPr lang="cs-CZ" b="1" dirty="0" smtClean="0"/>
              <a:t>+ 6x + 7 = 0 .</a:t>
            </a:r>
          </a:p>
          <a:p>
            <a:pPr algn="ctr">
              <a:buNone/>
            </a:pPr>
            <a:r>
              <a:rPr lang="cs-CZ" dirty="0" smtClean="0"/>
              <a:t>a = 2; b = 6; c = 7</a:t>
            </a:r>
          </a:p>
          <a:p>
            <a:pPr algn="ctr">
              <a:buNone/>
            </a:pPr>
            <a:r>
              <a:rPr lang="cs-CZ" dirty="0" smtClean="0"/>
              <a:t>D = 6</a:t>
            </a:r>
            <a:r>
              <a:rPr lang="cs-CZ" baseline="30000" dirty="0" smtClean="0"/>
              <a:t>2</a:t>
            </a:r>
            <a:r>
              <a:rPr lang="cs-CZ" dirty="0" smtClean="0"/>
              <a:t> – 4.2.7 = - 20</a:t>
            </a:r>
          </a:p>
          <a:p>
            <a:pPr algn="ctr">
              <a:buNone/>
            </a:pPr>
            <a:r>
              <a:rPr lang="cs-CZ" dirty="0" smtClean="0"/>
              <a:t>D &lt; 0</a:t>
            </a:r>
          </a:p>
          <a:p>
            <a:pPr algn="ctr">
              <a:buNone/>
            </a:pPr>
            <a:r>
              <a:rPr lang="cs-CZ" b="1" dirty="0" smtClean="0"/>
              <a:t>Rovnice nemá řešení.</a:t>
            </a:r>
          </a:p>
          <a:p>
            <a:pPr algn="ctr">
              <a:buNone/>
            </a:pPr>
            <a:r>
              <a:rPr lang="cs-CZ" b="1" dirty="0" smtClean="0"/>
              <a:t>Množina kořenů K = </a:t>
            </a:r>
            <a:r>
              <a:rPr lang="cs-CZ" b="1" dirty="0" smtClean="0">
                <a:sym typeface="Symbol"/>
              </a:rPr>
              <a:t></a:t>
            </a:r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 algn="just"/>
            <a:endParaRPr lang="cs-CZ" dirty="0" smtClean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3" name="Rectangle 3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28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9" name="Rectangle 9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31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32" name="Rectangle 12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0" y="1314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  <a:solidFill>
            <a:srgbClr val="E9EC6E"/>
          </a:solidFill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sz="3600" b="1" dirty="0" smtClean="0"/>
              <a:t>Příklad č. 5</a:t>
            </a:r>
          </a:p>
        </p:txBody>
      </p:sp>
      <p:sp>
        <p:nvSpPr>
          <p:cNvPr id="3077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19"/>
          </a:xfrm>
        </p:spPr>
        <p:txBody>
          <a:bodyPr/>
          <a:lstStyle/>
          <a:p>
            <a:pPr algn="just"/>
            <a:endParaRPr lang="cs-CZ" dirty="0" smtClean="0"/>
          </a:p>
          <a:p>
            <a:pPr algn="just"/>
            <a:r>
              <a:rPr lang="cs-CZ" dirty="0" smtClean="0"/>
              <a:t>Řešte v R rovnici: </a:t>
            </a:r>
            <a:r>
              <a:rPr lang="cs-CZ" b="1" dirty="0" smtClean="0"/>
              <a:t>2x</a:t>
            </a:r>
            <a:r>
              <a:rPr lang="cs-CZ" b="1" baseline="30000" dirty="0" smtClean="0"/>
              <a:t>2 </a:t>
            </a:r>
            <a:r>
              <a:rPr lang="cs-CZ" b="1" dirty="0" smtClean="0"/>
              <a:t>+ 6x + 4,5 = 0 .</a:t>
            </a:r>
          </a:p>
          <a:p>
            <a:pPr algn="ctr">
              <a:buNone/>
            </a:pPr>
            <a:r>
              <a:rPr lang="cs-CZ" dirty="0" smtClean="0"/>
              <a:t>a = 2; b = 6; c = 4,5</a:t>
            </a:r>
          </a:p>
          <a:p>
            <a:pPr algn="ctr">
              <a:buNone/>
            </a:pPr>
            <a:r>
              <a:rPr lang="cs-CZ" dirty="0" smtClean="0"/>
              <a:t>D = 6</a:t>
            </a:r>
            <a:r>
              <a:rPr lang="cs-CZ" baseline="30000" dirty="0" smtClean="0"/>
              <a:t>2</a:t>
            </a:r>
            <a:r>
              <a:rPr lang="cs-CZ" dirty="0" smtClean="0"/>
              <a:t> – 4.2.4,5 = 0</a:t>
            </a:r>
          </a:p>
          <a:p>
            <a:pPr algn="ctr">
              <a:buNone/>
            </a:pPr>
            <a:r>
              <a:rPr lang="cs-CZ" b="1" dirty="0" smtClean="0"/>
              <a:t>Rovnice má 1 řešení.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b="1" dirty="0" smtClean="0"/>
              <a:t>Množina kořenů K = </a:t>
            </a:r>
            <a:r>
              <a:rPr lang="cs-CZ" b="1" dirty="0" smtClean="0">
                <a:sym typeface="Symbol"/>
              </a:rPr>
              <a:t>-1,5</a:t>
            </a:r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 algn="just"/>
            <a:endParaRPr lang="cs-CZ" dirty="0" smtClean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3" name="Rectangle 3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28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9" name="Rectangle 9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31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32" name="Rectangle 12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0" y="1314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096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0961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27784" y="4581128"/>
            <a:ext cx="3667125" cy="876300"/>
          </a:xfrm>
          <a:prstGeom prst="rect">
            <a:avLst/>
          </a:prstGeom>
          <a:noFill/>
        </p:spPr>
      </p:pic>
      <p:sp>
        <p:nvSpPr>
          <p:cNvPr id="40963" name="Rectangle 3"/>
          <p:cNvSpPr>
            <a:spLocks noChangeArrowheads="1"/>
          </p:cNvSpPr>
          <p:nvPr/>
        </p:nvSpPr>
        <p:spPr bwMode="auto">
          <a:xfrm>
            <a:off x="0" y="13335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  <a:solidFill>
            <a:srgbClr val="E9EC6E"/>
          </a:solidFill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sz="3600" b="1" dirty="0" smtClean="0"/>
              <a:t>Příklad č. 6</a:t>
            </a:r>
          </a:p>
        </p:txBody>
      </p:sp>
      <p:sp>
        <p:nvSpPr>
          <p:cNvPr id="3077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19"/>
          </a:xfrm>
        </p:spPr>
        <p:txBody>
          <a:bodyPr/>
          <a:lstStyle/>
          <a:p>
            <a:pPr algn="just"/>
            <a:endParaRPr lang="cs-CZ" dirty="0" smtClean="0"/>
          </a:p>
          <a:p>
            <a:pPr algn="just"/>
            <a:r>
              <a:rPr lang="cs-CZ" dirty="0" smtClean="0"/>
              <a:t>Řešte v R rovnici: </a:t>
            </a:r>
            <a:r>
              <a:rPr lang="cs-CZ" b="1" dirty="0" smtClean="0"/>
              <a:t>2x</a:t>
            </a:r>
            <a:r>
              <a:rPr lang="cs-CZ" b="1" baseline="30000" dirty="0" smtClean="0"/>
              <a:t>2 </a:t>
            </a:r>
            <a:r>
              <a:rPr lang="cs-CZ" b="1" dirty="0" smtClean="0"/>
              <a:t>+ 6x + 4 = 0 .</a:t>
            </a:r>
          </a:p>
          <a:p>
            <a:pPr algn="ctr">
              <a:buNone/>
            </a:pPr>
            <a:r>
              <a:rPr lang="cs-CZ" dirty="0" smtClean="0"/>
              <a:t>a = 2; b = 6; c = 4</a:t>
            </a:r>
          </a:p>
          <a:p>
            <a:pPr algn="ctr">
              <a:buNone/>
            </a:pPr>
            <a:r>
              <a:rPr lang="cs-CZ" dirty="0" smtClean="0"/>
              <a:t>D = 6</a:t>
            </a:r>
            <a:r>
              <a:rPr lang="cs-CZ" baseline="30000" dirty="0" smtClean="0"/>
              <a:t>2</a:t>
            </a:r>
            <a:r>
              <a:rPr lang="cs-CZ" dirty="0" smtClean="0"/>
              <a:t> – 4.2.4 = 4</a:t>
            </a:r>
          </a:p>
          <a:p>
            <a:pPr algn="ctr">
              <a:buNone/>
            </a:pPr>
            <a:r>
              <a:rPr lang="cs-CZ" b="1" dirty="0" smtClean="0"/>
              <a:t>Rovnice má 2 řešení.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b="1" dirty="0" smtClean="0"/>
              <a:t>Množina kořenů K = </a:t>
            </a:r>
            <a:r>
              <a:rPr lang="cs-CZ" b="1" dirty="0" smtClean="0">
                <a:sym typeface="Symbol"/>
              </a:rPr>
              <a:t>-1; -2</a:t>
            </a:r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 algn="just"/>
            <a:endParaRPr lang="cs-CZ" dirty="0" smtClean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3" name="Rectangle 3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28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9" name="Rectangle 9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31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32" name="Rectangle 12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0" y="1314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096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0963" name="Rectangle 3"/>
          <p:cNvSpPr>
            <a:spLocks noChangeArrowheads="1"/>
          </p:cNvSpPr>
          <p:nvPr/>
        </p:nvSpPr>
        <p:spPr bwMode="auto">
          <a:xfrm>
            <a:off x="0" y="13335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505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5057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672" y="4797152"/>
            <a:ext cx="5564418" cy="792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  <a:solidFill>
            <a:srgbClr val="E9EC6E"/>
          </a:solidFill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sz="3600" b="1" dirty="0" smtClean="0"/>
              <a:t>Test</a:t>
            </a:r>
          </a:p>
        </p:txBody>
      </p:sp>
      <p:sp>
        <p:nvSpPr>
          <p:cNvPr id="3077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484984"/>
          </a:xfrm>
        </p:spPr>
        <p:txBody>
          <a:bodyPr/>
          <a:lstStyle/>
          <a:p>
            <a:pPr algn="just"/>
            <a:endParaRPr lang="cs-CZ" dirty="0" smtClean="0"/>
          </a:p>
          <a:p>
            <a:pPr algn="just"/>
            <a:r>
              <a:rPr lang="cs-CZ" dirty="0" smtClean="0"/>
              <a:t>Řešte v R rovnice:</a:t>
            </a:r>
          </a:p>
          <a:p>
            <a:pPr algn="just">
              <a:buNone/>
            </a:pPr>
            <a:endParaRPr lang="cs-CZ" dirty="0" smtClean="0"/>
          </a:p>
          <a:p>
            <a:pPr marL="514350" indent="-514350" algn="ctr">
              <a:buAutoNum type="arabicParenR"/>
            </a:pPr>
            <a:r>
              <a:rPr lang="cs-CZ" dirty="0" smtClean="0"/>
              <a:t>2x</a:t>
            </a:r>
            <a:r>
              <a:rPr lang="cs-CZ" baseline="30000" dirty="0" smtClean="0"/>
              <a:t>2</a:t>
            </a:r>
            <a:r>
              <a:rPr lang="cs-CZ" dirty="0" smtClean="0"/>
              <a:t> – 50= 0</a:t>
            </a:r>
          </a:p>
          <a:p>
            <a:pPr marL="514350" indent="-514350" algn="ctr">
              <a:buAutoNum type="arabicParenR"/>
            </a:pPr>
            <a:r>
              <a:rPr lang="cs-CZ" dirty="0" smtClean="0"/>
              <a:t>5x</a:t>
            </a:r>
            <a:r>
              <a:rPr lang="cs-CZ" baseline="30000" dirty="0" smtClean="0"/>
              <a:t>2</a:t>
            </a:r>
            <a:r>
              <a:rPr lang="cs-CZ" dirty="0" smtClean="0"/>
              <a:t> – 10x = 0</a:t>
            </a:r>
          </a:p>
          <a:p>
            <a:pPr marL="514350" indent="-514350" algn="ctr">
              <a:buAutoNum type="arabicParenR"/>
            </a:pPr>
            <a:r>
              <a:rPr lang="cs-CZ" dirty="0" smtClean="0"/>
              <a:t>3x</a:t>
            </a:r>
            <a:r>
              <a:rPr lang="cs-CZ" baseline="30000" dirty="0" smtClean="0"/>
              <a:t>2</a:t>
            </a:r>
            <a:r>
              <a:rPr lang="cs-CZ" dirty="0" smtClean="0"/>
              <a:t> + 3x - 60 = 0</a:t>
            </a:r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3" name="Rectangle 3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28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9" name="Rectangle 9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31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32" name="Rectangle 12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0" y="1314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096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0963" name="Rectangle 3"/>
          <p:cNvSpPr>
            <a:spLocks noChangeArrowheads="1"/>
          </p:cNvSpPr>
          <p:nvPr/>
        </p:nvSpPr>
        <p:spPr bwMode="auto">
          <a:xfrm>
            <a:off x="0" y="13335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505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6732240" y="5517232"/>
            <a:ext cx="2016224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" action="ppaction://hlinkshowjump?jump=nextslide"/>
              </a:rPr>
              <a:t>Řešení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  <a:solidFill>
            <a:srgbClr val="E9EC6E"/>
          </a:solidFill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sz="3600" b="1" dirty="0" smtClean="0"/>
              <a:t>Test - řešení</a:t>
            </a:r>
          </a:p>
        </p:txBody>
      </p:sp>
      <p:sp>
        <p:nvSpPr>
          <p:cNvPr id="3077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484984"/>
          </a:xfrm>
        </p:spPr>
        <p:txBody>
          <a:bodyPr/>
          <a:lstStyle/>
          <a:p>
            <a:pPr algn="just"/>
            <a:endParaRPr lang="cs-CZ" dirty="0" smtClean="0"/>
          </a:p>
          <a:p>
            <a:pPr marL="514350" indent="-514350" algn="ctr">
              <a:buAutoNum type="arabicParenR"/>
            </a:pPr>
            <a:r>
              <a:rPr lang="cs-CZ" dirty="0" smtClean="0"/>
              <a:t>x</a:t>
            </a:r>
            <a:r>
              <a:rPr lang="cs-CZ" baseline="-25000" dirty="0" smtClean="0"/>
              <a:t>1</a:t>
            </a:r>
            <a:r>
              <a:rPr lang="cs-CZ" dirty="0" smtClean="0"/>
              <a:t> = 5; x</a:t>
            </a:r>
            <a:r>
              <a:rPr lang="cs-CZ" baseline="-25000" dirty="0" smtClean="0"/>
              <a:t>2</a:t>
            </a:r>
            <a:r>
              <a:rPr lang="cs-CZ" dirty="0" smtClean="0"/>
              <a:t> = - 5;</a:t>
            </a:r>
          </a:p>
          <a:p>
            <a:pPr marL="514350" indent="-514350" algn="ctr">
              <a:buAutoNum type="arabicParenR"/>
            </a:pPr>
            <a:r>
              <a:rPr lang="cs-CZ" dirty="0" smtClean="0"/>
              <a:t>x</a:t>
            </a:r>
            <a:r>
              <a:rPr lang="cs-CZ" baseline="-25000" dirty="0" smtClean="0"/>
              <a:t>1</a:t>
            </a:r>
            <a:r>
              <a:rPr lang="cs-CZ" dirty="0" smtClean="0"/>
              <a:t> = 0; x</a:t>
            </a:r>
            <a:r>
              <a:rPr lang="cs-CZ" baseline="-25000" dirty="0" smtClean="0"/>
              <a:t>2</a:t>
            </a:r>
            <a:r>
              <a:rPr lang="cs-CZ" dirty="0" smtClean="0"/>
              <a:t> = 2;</a:t>
            </a:r>
          </a:p>
          <a:p>
            <a:pPr marL="514350" indent="-514350" algn="ctr">
              <a:buAutoNum type="arabicParenR"/>
            </a:pPr>
            <a:r>
              <a:rPr lang="cs-CZ" dirty="0" smtClean="0"/>
              <a:t>x</a:t>
            </a:r>
            <a:r>
              <a:rPr lang="cs-CZ" baseline="-25000" dirty="0" smtClean="0"/>
              <a:t>1</a:t>
            </a:r>
            <a:r>
              <a:rPr lang="cs-CZ" dirty="0" smtClean="0"/>
              <a:t> = 4; x</a:t>
            </a:r>
            <a:r>
              <a:rPr lang="cs-CZ" baseline="-25000" dirty="0" smtClean="0"/>
              <a:t>2</a:t>
            </a:r>
            <a:r>
              <a:rPr lang="cs-CZ" dirty="0" smtClean="0"/>
              <a:t> = - 5.</a:t>
            </a:r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3" name="Rectangle 3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28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9" name="Rectangle 9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31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32" name="Rectangle 12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0" y="1314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096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0963" name="Rectangle 3"/>
          <p:cNvSpPr>
            <a:spLocks noChangeArrowheads="1"/>
          </p:cNvSpPr>
          <p:nvPr/>
        </p:nvSpPr>
        <p:spPr bwMode="auto">
          <a:xfrm>
            <a:off x="0" y="13335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505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6732240" y="5517232"/>
            <a:ext cx="2016224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Konec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354162"/>
          </a:xfrm>
          <a:solidFill>
            <a:srgbClr val="E9EC6E"/>
          </a:solidFill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sz="3600" b="1" dirty="0" smtClean="0"/>
              <a:t>KONEC</a:t>
            </a:r>
            <a:endParaRPr lang="cs-CZ" sz="3600" b="1" dirty="0" smtClean="0"/>
          </a:p>
        </p:txBody>
      </p:sp>
      <p:sp>
        <p:nvSpPr>
          <p:cNvPr id="3077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484984"/>
          </a:xfrm>
        </p:spPr>
        <p:txBody>
          <a:bodyPr/>
          <a:lstStyle/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ctr">
              <a:buNone/>
            </a:pPr>
            <a:endParaRPr lang="cs-CZ" sz="4000" dirty="0" smtClean="0"/>
          </a:p>
          <a:p>
            <a:pPr algn="ctr">
              <a:buNone/>
            </a:pPr>
            <a:r>
              <a:rPr lang="cs-CZ" sz="6000" dirty="0" smtClean="0"/>
              <a:t>Děkuji </a:t>
            </a:r>
            <a:r>
              <a:rPr lang="cs-CZ" sz="6000" smtClean="0"/>
              <a:t>za pozornost.</a:t>
            </a:r>
            <a:endParaRPr lang="cs-CZ" sz="6000" dirty="0" smtClean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3" name="Rectangle 3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28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9" name="Rectangle 9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731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32" name="Rectangle 12"/>
          <p:cNvSpPr>
            <a:spLocks noChangeArrowheads="1"/>
          </p:cNvSpPr>
          <p:nvPr/>
        </p:nvSpPr>
        <p:spPr bwMode="auto">
          <a:xfrm>
            <a:off x="0" y="1000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0" y="1314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096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0963" name="Rectangle 3"/>
          <p:cNvSpPr>
            <a:spLocks noChangeArrowheads="1"/>
          </p:cNvSpPr>
          <p:nvPr/>
        </p:nvSpPr>
        <p:spPr bwMode="auto">
          <a:xfrm>
            <a:off x="0" y="13335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505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662</Words>
  <Application>Microsoft Office PowerPoint</Application>
  <PresentationFormat>Předvádění na obrazovce (4:3)</PresentationFormat>
  <Paragraphs>161</Paragraphs>
  <Slides>18</Slides>
  <Notes>18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Kvadratická rovnice</vt:lpstr>
      <vt:lpstr>Kvadratická rovnice</vt:lpstr>
      <vt:lpstr>Kvadratická rovnice</vt:lpstr>
      <vt:lpstr>Řešení kvadratické rovnice  bez absolutního členu</vt:lpstr>
      <vt:lpstr>Příklad č. 1</vt:lpstr>
      <vt:lpstr>Řešení  ryze kvadratické rovnice </vt:lpstr>
      <vt:lpstr>Příklad č. 2</vt:lpstr>
      <vt:lpstr>Příklad č. 3</vt:lpstr>
      <vt:lpstr>Řešení úplné kvadratické rovnice </vt:lpstr>
      <vt:lpstr>Hodnota diskriminantu</vt:lpstr>
      <vt:lpstr>Hodnota diskriminantu</vt:lpstr>
      <vt:lpstr>Příklad č. 4</vt:lpstr>
      <vt:lpstr>Příklad č. 5</vt:lpstr>
      <vt:lpstr>Příklad č. 6</vt:lpstr>
      <vt:lpstr>Test</vt:lpstr>
      <vt:lpstr>Test - řešení</vt:lpstr>
      <vt:lpstr>KONEC</vt:lpstr>
    </vt:vector>
  </TitlesOfParts>
  <Company>Ministerstvo školství, mládeže a tělovýchovy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RNDr. Věra Bláhová</dc:creator>
  <cp:lastModifiedBy>Erika</cp:lastModifiedBy>
  <cp:revision>40</cp:revision>
  <dcterms:created xsi:type="dcterms:W3CDTF">2010-09-06T12:21:50Z</dcterms:created>
  <dcterms:modified xsi:type="dcterms:W3CDTF">2013-10-07T20:09:58Z</dcterms:modified>
</cp:coreProperties>
</file>