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9" r:id="rId2"/>
    <p:sldId id="262" r:id="rId3"/>
    <p:sldId id="263" r:id="rId4"/>
    <p:sldId id="260" r:id="rId5"/>
    <p:sldId id="261" r:id="rId6"/>
    <p:sldId id="264" r:id="rId7"/>
    <p:sldId id="265" r:id="rId8"/>
    <p:sldId id="266" r:id="rId9"/>
    <p:sldId id="267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B76A85E-C15B-47D1-8A77-868EB949C0B7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3B80887-1D3D-4E20-B290-7ABB38CF6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BECF27B-8AD3-4C64-892D-AC0E0A89A7E7}" type="datetimeFigureOut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AECC1D2-84C7-4926-9828-A75C5E1F2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EFF770-43F2-42A3-AA6C-D4DF370C8C8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1C3B42-33D3-441A-8CC9-314DD8DF774F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6218A-FCF4-4D76-870F-7B33372A76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6BEA9-2337-444F-AA30-838049E3A9F5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73CA4-6DD8-4906-9FA4-6026BE59BA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66235-8365-4503-AED9-CDDA843B156D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5506F-A62B-425A-9AA7-82B5BA3D57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2B035-8F54-447F-B0AE-87FE158E0946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5D585-F9B8-4964-90BA-858A701D80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08206-DBC1-48E1-B6F0-F89FC05D5153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0D12F-05E0-41EA-8E49-5385B51369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FD953B-FD00-4D59-A11C-AA53488EB601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D605FA-0995-4DD1-B257-D2F47A4E1E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2F447-E15B-43D0-BCD5-7E59F1C1C3C7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7BBB43-A56E-46BE-81E7-4BEC254CA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28F2CD-E744-44BC-A0CB-11B683B245AB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CBCCD9-44FB-4A3E-914B-761E97B4E8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AB2A4-C7F5-4AD2-9E91-74D37AFEF40C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C5CBA1-855C-45ED-9109-9F6A10C644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CE07F-228B-4C26-888A-ADE152A55C37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6C6E7-EFDE-495F-9B06-894F8EB85C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DA9D3-D20C-41D1-90BD-8706F103026B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01E2A-F6EC-4508-A92B-D7E0055B9E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6D2B60B-31A3-4618-902D-BFBF52BC5D3B}" type="datetime1">
              <a:rPr lang="cs-CZ"/>
              <a:pPr>
                <a:defRPr/>
              </a:pPr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046CA5F-51C1-4656-95CD-889E6B927F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10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VY_42_INOVACE_01.02.27</a:t>
                      </a:r>
                    </a:p>
                    <a:p>
                      <a:pPr algn="just"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Jednoduché goniometrické rovnice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RNDr. Věra Bláhová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Rovnice a nerovnice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2.- 4. ročník SŠ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16.května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Soubor obsahuje prezentaci zaměřenou na úvod do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základů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řešení goniometrických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rovnic včetně testového příkladu na konci.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Podpora při výkladu úvodu do goniometrických rovnic, pomoc žákům při domácí přípravě.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potřebuji znát?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075240" cy="41330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5048"/>
                <a:gridCol w="1615048"/>
                <a:gridCol w="1615048"/>
                <a:gridCol w="1615048"/>
                <a:gridCol w="1615048"/>
              </a:tblGrid>
              <a:tr h="826611"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400050" indent="-400050" algn="ctr">
                        <a:buAutoNum type="romanUcPeriod"/>
                      </a:pPr>
                      <a:r>
                        <a:rPr lang="cs-CZ" sz="2000" dirty="0" smtClean="0"/>
                        <a:t>Kvadrant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II. Kvadrant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III. Kvadrant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IV.</a:t>
                      </a:r>
                      <a:r>
                        <a:rPr lang="cs-CZ" sz="2000" baseline="0" dirty="0" smtClean="0"/>
                        <a:t> Kvadrant</a:t>
                      </a:r>
                      <a:endParaRPr lang="cs-CZ" sz="2000" dirty="0"/>
                    </a:p>
                  </a:txBody>
                  <a:tcPr anchor="ctr"/>
                </a:tc>
              </a:tr>
              <a:tr h="826611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y = sin x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+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+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-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-</a:t>
                      </a:r>
                      <a:endParaRPr lang="cs-CZ" sz="4000" dirty="0"/>
                    </a:p>
                  </a:txBody>
                  <a:tcPr anchor="ctr"/>
                </a:tc>
              </a:tr>
              <a:tr h="826611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y = cos x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+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-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-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+</a:t>
                      </a:r>
                      <a:endParaRPr lang="cs-CZ" sz="4000" dirty="0"/>
                    </a:p>
                  </a:txBody>
                  <a:tcPr anchor="ctr"/>
                </a:tc>
              </a:tr>
              <a:tr h="826611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y = tg x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+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-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+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-</a:t>
                      </a:r>
                      <a:endParaRPr lang="cs-CZ" sz="4000" dirty="0"/>
                    </a:p>
                  </a:txBody>
                  <a:tcPr anchor="ctr"/>
                </a:tc>
              </a:tr>
              <a:tr h="826611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y = cotg x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+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-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+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-</a:t>
                      </a:r>
                      <a:endParaRPr lang="cs-CZ" sz="40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23528" y="908720"/>
          <a:ext cx="8352928" cy="19008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2088232"/>
                <a:gridCol w="2088232"/>
                <a:gridCol w="2088232"/>
              </a:tblGrid>
              <a:tr h="735164">
                <a:tc>
                  <a:txBody>
                    <a:bodyPr/>
                    <a:lstStyle/>
                    <a:p>
                      <a:pPr marL="400050" indent="-400050" algn="ctr">
                        <a:buAutoNum type="romanUcPeriod"/>
                      </a:pPr>
                      <a:r>
                        <a:rPr lang="cs-CZ" sz="2000" dirty="0" smtClean="0"/>
                        <a:t>Kvadrant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II. Kvadrant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III. Kvadrant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IV.</a:t>
                      </a:r>
                      <a:r>
                        <a:rPr lang="cs-CZ" sz="2000" baseline="0" dirty="0" smtClean="0"/>
                        <a:t> Kvadrant</a:t>
                      </a:r>
                      <a:endParaRPr lang="cs-CZ" sz="2000" dirty="0"/>
                    </a:p>
                  </a:txBody>
                  <a:tcPr anchor="ctr"/>
                </a:tc>
              </a:tr>
              <a:tr h="1165644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x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180</a:t>
                      </a:r>
                      <a:r>
                        <a:rPr lang="cs-CZ" sz="4000" baseline="30000" dirty="0" smtClean="0"/>
                        <a:t>O</a:t>
                      </a:r>
                      <a:r>
                        <a:rPr lang="cs-CZ" sz="4000" dirty="0" smtClean="0"/>
                        <a:t>-x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180</a:t>
                      </a:r>
                      <a:r>
                        <a:rPr lang="cs-CZ" sz="4000" baseline="30000" dirty="0" smtClean="0"/>
                        <a:t>O</a:t>
                      </a:r>
                      <a:r>
                        <a:rPr lang="cs-CZ" sz="4000" dirty="0" smtClean="0"/>
                        <a:t>+ x</a:t>
                      </a:r>
                      <a:endParaRPr lang="cs-CZ" sz="4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360</a:t>
                      </a:r>
                      <a:r>
                        <a:rPr lang="cs-CZ" sz="4000" baseline="30000" dirty="0" smtClean="0"/>
                        <a:t>O</a:t>
                      </a:r>
                      <a:r>
                        <a:rPr lang="cs-CZ" sz="4000" dirty="0" smtClean="0"/>
                        <a:t>-x</a:t>
                      </a:r>
                      <a:endParaRPr lang="cs-CZ" sz="4000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395536" y="3501008"/>
          <a:ext cx="8229600" cy="1872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936104">
                <a:tc>
                  <a:txBody>
                    <a:bodyPr/>
                    <a:lstStyle/>
                    <a:p>
                      <a:pPr algn="ctr"/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 = sin x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 = cos x 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 = tg x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y = cotg x</a:t>
                      </a:r>
                      <a:endParaRPr lang="cs-CZ" sz="2000" dirty="0"/>
                    </a:p>
                  </a:txBody>
                  <a:tcPr anchor="ctr"/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Perioda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k.360</a:t>
                      </a:r>
                      <a:r>
                        <a:rPr lang="cs-CZ" sz="3600" baseline="30000" dirty="0" smtClean="0"/>
                        <a:t>O</a:t>
                      </a:r>
                      <a:endParaRPr lang="cs-CZ" sz="3600" baseline="30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k.360</a:t>
                      </a:r>
                      <a:r>
                        <a:rPr lang="cs-CZ" sz="3600" baseline="30000" dirty="0" smtClean="0"/>
                        <a:t>O</a:t>
                      </a:r>
                      <a:endParaRPr lang="cs-CZ" sz="3600" baseline="30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k.180</a:t>
                      </a:r>
                      <a:r>
                        <a:rPr lang="cs-CZ" sz="3600" baseline="30000" dirty="0" smtClean="0"/>
                        <a:t>O</a:t>
                      </a:r>
                      <a:endParaRPr lang="cs-CZ" sz="3600" baseline="30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k.180</a:t>
                      </a:r>
                      <a:r>
                        <a:rPr lang="cs-CZ" sz="3600" baseline="30000" dirty="0" smtClean="0"/>
                        <a:t>O</a:t>
                      </a:r>
                      <a:endParaRPr lang="cs-CZ" sz="3600" baseline="30000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dirty="0" smtClean="0"/>
              <a:t>sin x = 0,5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040560"/>
          </a:xfrm>
        </p:spPr>
        <p:txBody>
          <a:bodyPr/>
          <a:lstStyle/>
          <a:p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Kdy je funkce sinus kladná? </a:t>
            </a:r>
            <a:r>
              <a:rPr lang="cs-CZ" sz="2800" dirty="0" smtClean="0"/>
              <a:t>(číslo 0,5 je kladné)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 lvl="1"/>
            <a:r>
              <a:rPr lang="cs-CZ" sz="2400" dirty="0" smtClean="0"/>
              <a:t>I. kvadrant a II. kvadrant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Jakou má funkce sinus periodu?</a:t>
            </a:r>
          </a:p>
          <a:p>
            <a:pPr lvl="1"/>
            <a:r>
              <a:rPr lang="cs-CZ" sz="2400" dirty="0" smtClean="0"/>
              <a:t>k.360</a:t>
            </a:r>
            <a:r>
              <a:rPr lang="cs-CZ" sz="2400" baseline="30000" dirty="0" smtClean="0"/>
              <a:t>O</a:t>
            </a:r>
            <a:endParaRPr lang="cs-CZ" sz="2400" baseline="30000" dirty="0" smtClean="0"/>
          </a:p>
          <a:p>
            <a:pPr lvl="1">
              <a:buNone/>
            </a:pPr>
            <a:endParaRPr lang="cs-CZ" sz="2400" baseline="30000" dirty="0" smtClean="0"/>
          </a:p>
          <a:p>
            <a:pPr lvl="1"/>
            <a:endParaRPr lang="cs-CZ" sz="2400" baseline="30000" dirty="0" smtClean="0"/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</a:t>
            </a:r>
            <a:endParaRPr lang="cs-CZ" sz="2400" baseline="30000" dirty="0" smtClean="0"/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4221088"/>
            <a:ext cx="3528392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1. možnost řešení:</a:t>
            </a:r>
          </a:p>
          <a:p>
            <a:pPr marL="571500" indent="-571500" algn="ctr"/>
            <a:r>
              <a:rPr lang="cs-CZ" sz="2800" b="1" dirty="0" smtClean="0">
                <a:solidFill>
                  <a:srgbClr val="C00000"/>
                </a:solidFill>
              </a:rPr>
              <a:t>I. kvadrant</a:t>
            </a:r>
          </a:p>
          <a:p>
            <a:pPr marL="571500" indent="-571500" algn="ctr">
              <a:buAutoNum type="romanUcPeriod"/>
            </a:pPr>
            <a:r>
              <a:rPr lang="cs-CZ" sz="2800" dirty="0" smtClean="0"/>
              <a:t>x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30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+360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4644008" y="4221088"/>
            <a:ext cx="4104456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2. možnost řešení:</a:t>
            </a:r>
          </a:p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II. kvadrant</a:t>
            </a:r>
          </a:p>
          <a:p>
            <a:pPr marL="342900" indent="-342900" algn="ctr"/>
            <a:r>
              <a:rPr lang="cs-CZ" sz="2800" dirty="0" smtClean="0"/>
              <a:t>x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(180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-30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)+360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</a:p>
          <a:p>
            <a:pPr marL="342900" indent="-342900" algn="ctr"/>
            <a:r>
              <a:rPr lang="cs-CZ" sz="2800" dirty="0" smtClean="0"/>
              <a:t>x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150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+360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</a:p>
          <a:p>
            <a:pPr marL="342900" indent="-342900" algn="ctr"/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dirty="0" smtClean="0"/>
              <a:t>cos x = - 0,5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57188" y="1484784"/>
            <a:ext cx="8229600" cy="2857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040560"/>
          </a:xfrm>
        </p:spPr>
        <p:txBody>
          <a:bodyPr/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Kdy je funkce kosinus záporná?</a:t>
            </a:r>
            <a:br>
              <a:rPr lang="cs-CZ" sz="2800" b="1" dirty="0" smtClean="0">
                <a:solidFill>
                  <a:srgbClr val="C00000"/>
                </a:solidFill>
              </a:rPr>
            </a:br>
            <a:r>
              <a:rPr lang="cs-CZ" sz="2800" dirty="0" smtClean="0"/>
              <a:t>(číslo - 0,5 je záporné)</a:t>
            </a:r>
            <a:endParaRPr lang="cs-CZ" sz="2800" b="1" dirty="0" smtClean="0">
              <a:solidFill>
                <a:srgbClr val="C00000"/>
              </a:solidFill>
            </a:endParaRPr>
          </a:p>
          <a:p>
            <a:pPr lvl="1"/>
            <a:r>
              <a:rPr lang="cs-CZ" sz="2400" dirty="0" smtClean="0"/>
              <a:t>II. kvadrant a III. kvadrant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Jakou má funkce kosinus periodu?</a:t>
            </a:r>
          </a:p>
          <a:p>
            <a:pPr lvl="1"/>
            <a:r>
              <a:rPr lang="cs-CZ" sz="2400" dirty="0" smtClean="0"/>
              <a:t>k.360</a:t>
            </a:r>
            <a:r>
              <a:rPr lang="cs-CZ" sz="2400" baseline="30000" dirty="0" smtClean="0"/>
              <a:t>O</a:t>
            </a:r>
          </a:p>
          <a:p>
            <a:pPr lvl="1"/>
            <a:endParaRPr lang="cs-CZ" sz="2400" baseline="30000" dirty="0" smtClean="0"/>
          </a:p>
          <a:p>
            <a:pPr lvl="1"/>
            <a:endParaRPr lang="cs-CZ" sz="2400" baseline="30000" dirty="0" smtClean="0"/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</a:t>
            </a:r>
            <a:endParaRPr lang="cs-CZ" sz="2400" baseline="30000" dirty="0" smtClean="0"/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39752" y="4077072"/>
            <a:ext cx="5184576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1"/>
          <a:lstStyle/>
          <a:p>
            <a:pPr marL="342900" indent="-342900" algn="ctr"/>
            <a:endParaRPr lang="cs-CZ" sz="2800" b="1" dirty="0" smtClean="0">
              <a:solidFill>
                <a:srgbClr val="C00000"/>
              </a:solidFill>
            </a:endParaRPr>
          </a:p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Základní úhel v I. kvadrantu:</a:t>
            </a:r>
          </a:p>
          <a:p>
            <a:pPr marL="342900" indent="-342900" algn="ctr"/>
            <a:r>
              <a:rPr lang="cs-CZ" sz="2800" b="1" dirty="0" smtClean="0">
                <a:solidFill>
                  <a:schemeClr val="tx1"/>
                </a:solidFill>
              </a:rPr>
              <a:t>cos x =</a:t>
            </a:r>
            <a:r>
              <a:rPr lang="cs-CZ" sz="2800" b="1" dirty="0" smtClean="0">
                <a:solidFill>
                  <a:srgbClr val="C00000"/>
                </a:solidFill>
              </a:rPr>
              <a:t> + </a:t>
            </a:r>
            <a:r>
              <a:rPr lang="cs-CZ" sz="2800" b="1" dirty="0" smtClean="0">
                <a:solidFill>
                  <a:schemeClr val="tx1"/>
                </a:solidFill>
              </a:rPr>
              <a:t>0,5</a:t>
            </a:r>
          </a:p>
          <a:p>
            <a:pPr marL="571500" indent="-571500" algn="ctr"/>
            <a:r>
              <a:rPr lang="cs-CZ" sz="2800" dirty="0" smtClean="0"/>
              <a:t>x = 60</a:t>
            </a:r>
            <a:r>
              <a:rPr lang="cs-CZ" sz="2800" baseline="30000" dirty="0" smtClean="0"/>
              <a:t>O</a:t>
            </a:r>
            <a:endParaRPr lang="cs-CZ" sz="2800" dirty="0" smtClean="0"/>
          </a:p>
          <a:p>
            <a:pPr marL="571500" indent="-571500" algn="ctr"/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3528" y="2708920"/>
            <a:ext cx="4032448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1. možnost řešení:</a:t>
            </a:r>
          </a:p>
          <a:p>
            <a:pPr marL="571500" indent="-571500" algn="ctr"/>
            <a:r>
              <a:rPr lang="cs-CZ" sz="2800" b="1" dirty="0" smtClean="0">
                <a:solidFill>
                  <a:srgbClr val="C00000"/>
                </a:solidFill>
              </a:rPr>
              <a:t>II. kvadrant</a:t>
            </a:r>
          </a:p>
          <a:p>
            <a:pPr marL="571500" indent="-571500" algn="ctr"/>
            <a:r>
              <a:rPr lang="cs-CZ" sz="2800" dirty="0" smtClean="0"/>
              <a:t>x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(180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-60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)+ 360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</a:p>
          <a:p>
            <a:pPr marL="571500" indent="-571500" algn="ctr"/>
            <a:r>
              <a:rPr lang="cs-CZ" sz="2800" dirty="0" smtClean="0"/>
              <a:t>x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120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+ 360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</a:p>
          <a:p>
            <a:pPr marL="571500" indent="-571500" algn="ctr"/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4644008" y="2708920"/>
            <a:ext cx="4104456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2. možnost řešení:</a:t>
            </a:r>
          </a:p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III. kvadrant</a:t>
            </a:r>
          </a:p>
          <a:p>
            <a:pPr marL="342900" indent="-342900" algn="ctr"/>
            <a:r>
              <a:rPr lang="cs-CZ" sz="2800" dirty="0" smtClean="0"/>
              <a:t>x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(180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+60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)+360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</a:p>
          <a:p>
            <a:pPr marL="342900" indent="-342900" algn="ctr"/>
            <a:r>
              <a:rPr lang="cs-CZ" sz="2800" dirty="0" smtClean="0"/>
              <a:t>x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</a:t>
            </a:r>
            <a:r>
              <a:rPr lang="cs-CZ" sz="2800" smtClean="0"/>
              <a:t>= 240</a:t>
            </a:r>
            <a:r>
              <a:rPr lang="cs-CZ" sz="2800" baseline="30000" smtClean="0"/>
              <a:t>O</a:t>
            </a:r>
            <a:r>
              <a:rPr lang="cs-CZ" sz="2800" smtClean="0"/>
              <a:t>+360</a:t>
            </a:r>
            <a:r>
              <a:rPr lang="cs-CZ" sz="2800" baseline="30000" smtClean="0"/>
              <a:t>O</a:t>
            </a:r>
            <a:r>
              <a:rPr lang="cs-CZ" sz="2800" smtClean="0"/>
              <a:t>.k</a:t>
            </a:r>
            <a:endParaRPr lang="cs-CZ" sz="2800" dirty="0" smtClean="0"/>
          </a:p>
          <a:p>
            <a:pPr marL="342900" indent="-342900" algn="ctr"/>
            <a:endParaRPr lang="cs-CZ" sz="2800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dirty="0" smtClean="0"/>
              <a:t>c</a:t>
            </a:r>
            <a:r>
              <a:rPr lang="cs-CZ" dirty="0" smtClean="0"/>
              <a:t>os </a:t>
            </a:r>
            <a:r>
              <a:rPr lang="cs-CZ" dirty="0" smtClean="0"/>
              <a:t>x = - 0,5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dirty="0" smtClean="0"/>
              <a:t>tg x =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040560"/>
          </a:xfrm>
        </p:spPr>
        <p:txBody>
          <a:bodyPr/>
          <a:lstStyle/>
          <a:p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Kdy je funkce tangens kladná? </a:t>
            </a:r>
          </a:p>
          <a:p>
            <a:pPr lvl="1"/>
            <a:r>
              <a:rPr lang="cs-CZ" sz="2400" dirty="0" smtClean="0"/>
              <a:t>I. kvadrant a III. kvadrant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Jakou má funkce tangens periodu?</a:t>
            </a:r>
          </a:p>
          <a:p>
            <a:pPr lvl="1"/>
            <a:r>
              <a:rPr lang="cs-CZ" sz="2400" dirty="0" smtClean="0"/>
              <a:t>k.180</a:t>
            </a:r>
            <a:r>
              <a:rPr lang="cs-CZ" sz="2400" baseline="30000" dirty="0" smtClean="0"/>
              <a:t>O</a:t>
            </a:r>
            <a:endParaRPr lang="cs-CZ" sz="2400" baseline="30000" dirty="0" smtClean="0"/>
          </a:p>
          <a:p>
            <a:pPr lvl="1">
              <a:buNone/>
            </a:pPr>
            <a:endParaRPr lang="cs-CZ" sz="2400" baseline="30000" dirty="0" smtClean="0"/>
          </a:p>
          <a:p>
            <a:pPr lvl="1"/>
            <a:endParaRPr lang="cs-CZ" sz="2400" baseline="30000" dirty="0" smtClean="0"/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</a:t>
            </a:r>
            <a:endParaRPr lang="cs-CZ" sz="2400" baseline="30000" dirty="0" smtClean="0"/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4221088"/>
            <a:ext cx="3528392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1. možnost řešení:</a:t>
            </a:r>
          </a:p>
          <a:p>
            <a:pPr marL="571500" indent="-571500" algn="ctr"/>
            <a:r>
              <a:rPr lang="cs-CZ" sz="2800" b="1" dirty="0" smtClean="0">
                <a:solidFill>
                  <a:srgbClr val="C00000"/>
                </a:solidFill>
              </a:rPr>
              <a:t>I. kvadrant</a:t>
            </a:r>
          </a:p>
          <a:p>
            <a:pPr marL="571500" indent="-571500" algn="ctr">
              <a:buAutoNum type="romanUcPeriod"/>
            </a:pPr>
            <a:r>
              <a:rPr lang="cs-CZ" sz="2800" dirty="0" smtClean="0"/>
              <a:t>x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45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+180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4644008" y="4221088"/>
            <a:ext cx="4104456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2. možnost řešení:</a:t>
            </a:r>
          </a:p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III. kvadrant</a:t>
            </a:r>
          </a:p>
          <a:p>
            <a:pPr marL="342900" indent="-342900" algn="ctr"/>
            <a:r>
              <a:rPr lang="cs-CZ" sz="2800" dirty="0" smtClean="0"/>
              <a:t>x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(</a:t>
            </a:r>
            <a:r>
              <a:rPr lang="cs-CZ" sz="2800" dirty="0" smtClean="0"/>
              <a:t>180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+45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)+180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</a:p>
          <a:p>
            <a:pPr marL="342900" indent="-342900" algn="ctr"/>
            <a:r>
              <a:rPr lang="cs-CZ" sz="2800" dirty="0" smtClean="0"/>
              <a:t>x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</a:t>
            </a:r>
            <a:r>
              <a:rPr lang="cs-CZ" sz="2800" dirty="0" smtClean="0"/>
              <a:t>225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+180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  <a:endParaRPr lang="cs-CZ" sz="2800" dirty="0" smtClean="0"/>
          </a:p>
          <a:p>
            <a:pPr marL="342900" indent="-342900" algn="ctr"/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404664"/>
            <a:ext cx="57150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dirty="0" smtClean="0"/>
              <a:t>cotg x = -1/10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>
              <a:buFont typeface="Arial" charset="0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077" name="Zástupný symbol pro obsah 1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5040560"/>
          </a:xfrm>
        </p:spPr>
        <p:txBody>
          <a:bodyPr/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Nejprve převedeme na funkci tangens:</a:t>
            </a:r>
          </a:p>
          <a:p>
            <a:pPr lvl="1"/>
            <a:r>
              <a:rPr lang="cs-CZ" sz="2400" b="1" dirty="0" smtClean="0"/>
              <a:t>cotg x = 1/tg x</a:t>
            </a:r>
          </a:p>
          <a:p>
            <a:pPr lvl="1"/>
            <a:r>
              <a:rPr lang="cs-CZ" sz="2400" b="1" dirty="0" smtClean="0"/>
              <a:t>cotg x = -1/10</a:t>
            </a:r>
          </a:p>
          <a:p>
            <a:pPr lvl="1"/>
            <a:r>
              <a:rPr lang="cs-CZ" sz="2400" b="1" dirty="0" smtClean="0"/>
              <a:t>tg x = -10</a:t>
            </a:r>
          </a:p>
          <a:p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Kdy je funkce tangens záporná? </a:t>
            </a:r>
          </a:p>
          <a:p>
            <a:pPr lvl="1"/>
            <a:r>
              <a:rPr lang="cs-CZ" sz="2400" dirty="0" smtClean="0"/>
              <a:t>II. kvadrant a IV. kvadrant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Jakou má funkce tangens periodu?</a:t>
            </a:r>
          </a:p>
          <a:p>
            <a:pPr lvl="1"/>
            <a:r>
              <a:rPr lang="cs-CZ" sz="2400" dirty="0" smtClean="0"/>
              <a:t>k.180</a:t>
            </a:r>
            <a:r>
              <a:rPr lang="cs-CZ" sz="2400" baseline="30000" dirty="0" smtClean="0"/>
              <a:t>O</a:t>
            </a:r>
            <a:endParaRPr lang="cs-CZ" sz="2400" baseline="30000" dirty="0" smtClean="0"/>
          </a:p>
          <a:p>
            <a:pPr lvl="1">
              <a:buNone/>
            </a:pPr>
            <a:endParaRPr lang="cs-CZ" sz="2400" baseline="30000" dirty="0" smtClean="0"/>
          </a:p>
          <a:p>
            <a:pPr lvl="1"/>
            <a:endParaRPr lang="cs-CZ" sz="2400" baseline="30000" dirty="0" smtClean="0"/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</a:t>
            </a:r>
            <a:endParaRPr lang="cs-CZ" sz="2400" baseline="30000" dirty="0" smtClean="0"/>
          </a:p>
          <a:p>
            <a:endParaRPr lang="cs-CZ" b="1" dirty="0" smtClean="0">
              <a:solidFill>
                <a:srgbClr val="C00000"/>
              </a:solidFill>
            </a:endParaRPr>
          </a:p>
          <a:p>
            <a:endParaRPr lang="cs-CZ" b="1" dirty="0" smtClean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1520" y="3789040"/>
            <a:ext cx="4392488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1. možnost řešení:</a:t>
            </a:r>
          </a:p>
          <a:p>
            <a:pPr marL="571500" indent="-571500" algn="ctr"/>
            <a:r>
              <a:rPr lang="cs-CZ" sz="2800" b="1" dirty="0" smtClean="0">
                <a:solidFill>
                  <a:srgbClr val="C00000"/>
                </a:solidFill>
              </a:rPr>
              <a:t>II. kvadrant</a:t>
            </a:r>
          </a:p>
          <a:p>
            <a:pPr marL="571500" indent="-571500" algn="ctr"/>
            <a:r>
              <a:rPr lang="cs-CZ" sz="2800" dirty="0" smtClean="0"/>
              <a:t>x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(180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- 84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17´) + 180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</a:p>
          <a:p>
            <a:pPr marL="571500" indent="-571500" algn="ctr"/>
            <a:r>
              <a:rPr lang="cs-CZ" sz="2800" dirty="0" smtClean="0"/>
              <a:t>x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95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43´+ 180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</a:p>
          <a:p>
            <a:pPr marL="571500" indent="-571500" algn="ctr"/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4716016" y="3789040"/>
            <a:ext cx="4104456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2. možnost řešení:</a:t>
            </a:r>
          </a:p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IV. kvadrant</a:t>
            </a:r>
          </a:p>
          <a:p>
            <a:pPr marL="342900" indent="-342900" algn="ctr"/>
            <a:r>
              <a:rPr lang="cs-CZ" sz="2800" dirty="0" smtClean="0"/>
              <a:t>x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(360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- 84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17´)+180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</a:p>
          <a:p>
            <a:pPr marL="342900" indent="-342900" algn="ctr"/>
            <a:r>
              <a:rPr lang="cs-CZ" sz="2800" dirty="0" smtClean="0"/>
              <a:t>x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275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43´+180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</a:p>
          <a:p>
            <a:pPr marL="342900" indent="-342900" algn="ctr"/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1835696" y="1700808"/>
            <a:ext cx="5184576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1"/>
          <a:lstStyle/>
          <a:p>
            <a:pPr marL="342900" indent="-342900" algn="ctr"/>
            <a:endParaRPr lang="cs-CZ" sz="2800" b="1" dirty="0" smtClean="0">
              <a:solidFill>
                <a:srgbClr val="C00000"/>
              </a:solidFill>
            </a:endParaRPr>
          </a:p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Základní úhel v I. kvadrantu:</a:t>
            </a:r>
          </a:p>
          <a:p>
            <a:pPr marL="342900" indent="-342900" algn="ctr"/>
            <a:r>
              <a:rPr lang="cs-CZ" sz="2800" b="1" dirty="0" smtClean="0">
                <a:solidFill>
                  <a:schemeClr val="tx1"/>
                </a:solidFill>
              </a:rPr>
              <a:t>tg x =</a:t>
            </a:r>
            <a:r>
              <a:rPr lang="cs-CZ" sz="2800" b="1" dirty="0" smtClean="0">
                <a:solidFill>
                  <a:srgbClr val="C00000"/>
                </a:solidFill>
              </a:rPr>
              <a:t> + </a:t>
            </a:r>
            <a:r>
              <a:rPr lang="cs-CZ" sz="2800" b="1" dirty="0" smtClean="0">
                <a:solidFill>
                  <a:schemeClr val="tx1"/>
                </a:solidFill>
              </a:rPr>
              <a:t>10</a:t>
            </a:r>
          </a:p>
          <a:p>
            <a:pPr marL="571500" indent="-571500" algn="ctr"/>
            <a:r>
              <a:rPr lang="cs-CZ" sz="2800" dirty="0" smtClean="0"/>
              <a:t>x = 84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17´</a:t>
            </a:r>
          </a:p>
          <a:p>
            <a:pPr marL="571500" indent="-571500" algn="ctr"/>
            <a:endParaRPr lang="cs-CZ" sz="2800" dirty="0" smtClean="0"/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r>
              <a:rPr lang="cs-CZ" dirty="0" smtClean="0"/>
              <a:t>cotg x = -1/10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test na závěr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 bwMode="auto">
          <a:xfrm>
            <a:off x="611560" y="2780928"/>
            <a:ext cx="8229600" cy="11430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cos x = - 0,8</a:t>
            </a:r>
          </a:p>
        </p:txBody>
      </p:sp>
      <p:sp>
        <p:nvSpPr>
          <p:cNvPr id="10" name="Vývojový diagram: alternativní postup 9">
            <a:hlinkClick r:id="" action="ppaction://hlinkshowjump?jump=nextslide"/>
          </p:cNvPr>
          <p:cNvSpPr/>
          <p:nvPr/>
        </p:nvSpPr>
        <p:spPr>
          <a:xfrm>
            <a:off x="3203848" y="4797152"/>
            <a:ext cx="2808312" cy="93610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Řešení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test - řešení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1520" y="3356992"/>
            <a:ext cx="4392488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1. možnost řešení:</a:t>
            </a:r>
          </a:p>
          <a:p>
            <a:pPr marL="571500" indent="-571500" algn="ctr"/>
            <a:r>
              <a:rPr lang="cs-CZ" sz="2800" b="1" dirty="0" smtClean="0">
                <a:solidFill>
                  <a:srgbClr val="C00000"/>
                </a:solidFill>
              </a:rPr>
              <a:t>II. kvadrant</a:t>
            </a:r>
          </a:p>
          <a:p>
            <a:pPr marL="571500" indent="-571500" algn="ctr"/>
            <a:r>
              <a:rPr lang="cs-CZ" sz="2800" dirty="0" smtClean="0"/>
              <a:t>x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(180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- 36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52´) + 360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</a:p>
          <a:p>
            <a:pPr marL="571500" indent="-571500" algn="ctr"/>
            <a:r>
              <a:rPr lang="cs-CZ" sz="2800" dirty="0" smtClean="0"/>
              <a:t>x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143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8´+ 360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</a:p>
          <a:p>
            <a:pPr marL="571500" indent="-571500" algn="ctr"/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4716016" y="3356992"/>
            <a:ext cx="4104456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2. možnost řešení:</a:t>
            </a:r>
          </a:p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III. kvadrant</a:t>
            </a:r>
          </a:p>
          <a:p>
            <a:pPr marL="342900" indent="-342900" algn="ctr"/>
            <a:r>
              <a:rPr lang="cs-CZ" sz="2800" dirty="0" smtClean="0"/>
              <a:t>x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(180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+36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52´)+360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</a:p>
          <a:p>
            <a:pPr marL="342900" indent="-342900" algn="ctr"/>
            <a:r>
              <a:rPr lang="cs-CZ" sz="2800" dirty="0" smtClean="0"/>
              <a:t>x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216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52´+360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.k</a:t>
            </a:r>
          </a:p>
          <a:p>
            <a:pPr marL="342900" indent="-342900" algn="ctr"/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2051720" y="1268760"/>
            <a:ext cx="5184576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1"/>
          <a:lstStyle/>
          <a:p>
            <a:pPr marL="342900" indent="-342900" algn="ctr"/>
            <a:endParaRPr lang="cs-CZ" sz="2800" b="1" dirty="0" smtClean="0">
              <a:solidFill>
                <a:srgbClr val="C00000"/>
              </a:solidFill>
            </a:endParaRPr>
          </a:p>
          <a:p>
            <a:pPr marL="342900" indent="-342900" algn="ctr"/>
            <a:r>
              <a:rPr lang="cs-CZ" sz="2800" b="1" dirty="0" smtClean="0">
                <a:solidFill>
                  <a:srgbClr val="C00000"/>
                </a:solidFill>
              </a:rPr>
              <a:t>Základní úhel v I. kvadrantu:</a:t>
            </a:r>
          </a:p>
          <a:p>
            <a:pPr marL="342900" indent="-342900" algn="ctr"/>
            <a:r>
              <a:rPr lang="cs-CZ" sz="2800" b="1" dirty="0" smtClean="0">
                <a:solidFill>
                  <a:schemeClr val="tx1"/>
                </a:solidFill>
              </a:rPr>
              <a:t>cos x =</a:t>
            </a:r>
            <a:r>
              <a:rPr lang="cs-CZ" sz="2800" b="1" dirty="0" smtClean="0">
                <a:solidFill>
                  <a:srgbClr val="C00000"/>
                </a:solidFill>
              </a:rPr>
              <a:t> + </a:t>
            </a:r>
            <a:r>
              <a:rPr lang="cs-CZ" sz="2800" b="1" dirty="0" smtClean="0">
                <a:solidFill>
                  <a:schemeClr val="tx1"/>
                </a:solidFill>
              </a:rPr>
              <a:t>0,8</a:t>
            </a:r>
          </a:p>
          <a:p>
            <a:pPr marL="571500" indent="-571500" algn="ctr"/>
            <a:r>
              <a:rPr lang="cs-CZ" sz="2800" dirty="0" smtClean="0"/>
              <a:t>x = 36</a:t>
            </a:r>
            <a:r>
              <a:rPr lang="cs-CZ" sz="2800" baseline="30000" dirty="0" smtClean="0"/>
              <a:t>O</a:t>
            </a:r>
            <a:r>
              <a:rPr lang="cs-CZ" sz="2800" dirty="0" smtClean="0"/>
              <a:t>52´</a:t>
            </a:r>
          </a:p>
          <a:p>
            <a:pPr marL="571500" indent="-571500" algn="ctr"/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521</Words>
  <Application>Microsoft Office PowerPoint</Application>
  <PresentationFormat>Předvádění na obrazovce (4:3)</PresentationFormat>
  <Paragraphs>165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Co potřebuji znát?</vt:lpstr>
      <vt:lpstr>Snímek 3</vt:lpstr>
      <vt:lpstr>sin x = 0,5</vt:lpstr>
      <vt:lpstr>cos x = - 0,5</vt:lpstr>
      <vt:lpstr>cos x = - 0,5</vt:lpstr>
      <vt:lpstr>tg x = </vt:lpstr>
      <vt:lpstr>cotg x = -1/10 </vt:lpstr>
      <vt:lpstr>cotg x = -1/10 </vt:lpstr>
      <vt:lpstr>Malý test na závěr</vt:lpstr>
      <vt:lpstr>Malý test - řešení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RNDr. Věra Bláhová</dc:creator>
  <cp:lastModifiedBy>Erika</cp:lastModifiedBy>
  <cp:revision>35</cp:revision>
  <dcterms:created xsi:type="dcterms:W3CDTF">2010-09-06T12:21:50Z</dcterms:created>
  <dcterms:modified xsi:type="dcterms:W3CDTF">2013-10-07T20:30:41Z</dcterms:modified>
</cp:coreProperties>
</file>