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33" autoAdjust="0"/>
    <p:restoredTop sz="94660"/>
  </p:normalViewPr>
  <p:slideViewPr>
    <p:cSldViewPr>
      <p:cViewPr>
        <p:scale>
          <a:sx n="100" d="100"/>
          <a:sy n="100" d="100"/>
        </p:scale>
        <p:origin x="-27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27651" name="AutoShape 3"/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7652" name="Rectangle 4"/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7653" name="AutoShape 5"/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G4 w 1000"/>
                <a:gd name="T3" fmla="*/ G1 h 1000"/>
              </a:gdLst>
              <a:ahLst/>
              <a:cxnLst>
                <a:cxn ang="0">
                  <a:pos x="0" y="0"/>
                </a:cxn>
                <a:cxn ang="0">
                  <a:pos x="4416" y="0"/>
                </a:cxn>
                <a:cxn ang="0">
                  <a:pos x="4917" y="500"/>
                </a:cxn>
                <a:cxn ang="0">
                  <a:pos x="4417" y="1000"/>
                </a:cxn>
                <a:cxn ang="0">
                  <a:pos x="0" y="1000"/>
                </a:cxn>
              </a:cxnLst>
              <a:rect l="T0" t="T1" r="T2" b="T3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7654" name="Line 6"/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76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765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7657" name="Rectangle 9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7658" name="Rectangle 10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7659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fld id="{D8A5F206-D9D8-4E9A-A4AD-8E8745021CA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BCBC9-CDBB-423B-A352-03053941798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B7E40-9833-42B3-8568-F9E72958F27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F5493D-7B14-4464-A104-20E700BAF20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CF472-7670-4A11-AA7B-6457B9D2DB4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BD21E-3E8D-45C7-A59A-F33BA727C0D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5F66F-77FB-4244-9F0E-81328515DF8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762DD-A528-47E3-8133-6B9682B6FC6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95628-220C-4398-ADD3-1A7D7141468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D4AB0-7B32-40B2-83F3-0BEA813DF49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D9D1FB-9719-43F8-94B8-50383033BD6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79B565B-7239-4894-BC40-F96D6F28973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4236CC2-B07C-43E2-80D8-0C8BE00B9EE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A9746B7-EE92-4182-B89B-9BA8D1D5FBB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26627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6628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G4 w 1000"/>
                <a:gd name="T3" fmla="*/ G1 h 1000"/>
              </a:gdLst>
              <a:ahLst/>
              <a:cxnLst>
                <a:cxn ang="0">
                  <a:pos x="0" y="0"/>
                </a:cxn>
                <a:cxn ang="0">
                  <a:pos x="6499" y="0"/>
                </a:cxn>
                <a:cxn ang="0">
                  <a:pos x="7000" y="500"/>
                </a:cxn>
                <a:cxn ang="0">
                  <a:pos x="6500" y="1000"/>
                </a:cxn>
                <a:cxn ang="0">
                  <a:pos x="0" y="1000"/>
                </a:cxn>
              </a:cxnLst>
              <a:rect l="T0" t="T1" r="T2" b="T3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6629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66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66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266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266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BC199806-C264-4C45-A08A-36AC4651ABF3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youtube.com/watch?v=1rMx0Stua9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youtube.com/watch?v=EH-OY32AtS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1rMx0Stua90" TargetMode="External"/><Relationship Id="rId2" Type="http://schemas.openxmlformats.org/officeDocument/2006/relationships/hyperlink" Target="http://www.youtube.com/watch?v=EH-OY32AtS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0010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Název školy:  </a:t>
            </a:r>
            <a:r>
              <a:rPr lang="cs-CZ" sz="1800"/>
              <a:t>Základní škola a Mateřská škola Kladno, Norská 2633</a:t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Autor: </a:t>
            </a:r>
            <a:r>
              <a:rPr lang="cs-CZ" sz="1800" b="1">
                <a:solidFill>
                  <a:srgbClr val="FFFF00"/>
                </a:solidFill>
              </a:rPr>
              <a:t>Mgr. Kateřina Stehlíková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800" b="1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Název materiálu: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>
                <a:solidFill>
                  <a:schemeClr val="folHlink"/>
                </a:solidFill>
              </a:rPr>
              <a:t>VY_12_INOVACE_EVH.2.Ste.27_Kluci_kocici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800" b="1">
              <a:solidFill>
                <a:srgbClr val="33CC33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Datum:  3.4. 2014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Ročník: </a:t>
            </a:r>
            <a:r>
              <a:rPr lang="cs-CZ" sz="1800" b="1">
                <a:solidFill>
                  <a:srgbClr val="FFFF00"/>
                </a:solidFill>
              </a:rPr>
              <a:t>druhý</a:t>
            </a:r>
            <a:endParaRPr lang="cs-CZ" sz="180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180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Vzdělávací oblast: </a:t>
            </a:r>
            <a:r>
              <a:rPr lang="cs-CZ" sz="1800"/>
              <a:t>Umění a kultura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Vzdělávací obor: </a:t>
            </a:r>
            <a:r>
              <a:rPr lang="cs-CZ" sz="1800"/>
              <a:t>Hudební výchova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Název: </a:t>
            </a:r>
            <a:r>
              <a:rPr lang="cs-CZ" sz="1800" b="1">
                <a:solidFill>
                  <a:schemeClr val="folHlink"/>
                </a:solidFill>
              </a:rPr>
              <a:t>Kluci </a:t>
            </a:r>
            <a:r>
              <a:rPr lang="cs-CZ" sz="2000" b="1">
                <a:solidFill>
                  <a:schemeClr val="folHlink"/>
                </a:solidFill>
              </a:rPr>
              <a:t>kočičí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Číslo operačního programu: </a:t>
            </a:r>
            <a:r>
              <a:rPr lang="cs-CZ" sz="1800"/>
              <a:t>CZ.1.07/1.4.00/21.3489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Název projektu: </a:t>
            </a:r>
            <a:r>
              <a:rPr lang="cs-CZ" sz="1800"/>
              <a:t>UČÍME SE S RADOSTÍ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/>
              <a:t>Anotace: </a:t>
            </a:r>
            <a:r>
              <a:rPr lang="cs-CZ" sz="1800" b="1">
                <a:solidFill>
                  <a:srgbClr val="FFFF00"/>
                </a:solidFill>
              </a:rPr>
              <a:t>Nácvik dětské písně. Součástí tohoto materiálu je i tajenka a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1800" b="1">
                <a:solidFill>
                  <a:srgbClr val="FFFF00"/>
                </a:solidFill>
              </a:rPr>
              <a:t>krátká animovaná pohádka.</a:t>
            </a:r>
            <a:endParaRPr lang="cs-CZ" sz="1800">
              <a:solidFill>
                <a:srgbClr val="FFFF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09801" y="304800"/>
            <a:ext cx="3810000" cy="757238"/>
          </a:xfrm>
          <a:solidFill>
            <a:srgbClr val="FFFFFF"/>
          </a:solidFill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>
                <a:solidFill>
                  <a:schemeClr val="hlink"/>
                </a:solidFill>
              </a:rPr>
              <a:t>Kluci kočičí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153400" cy="4419600"/>
          </a:xfrm>
        </p:spPr>
        <p:txBody>
          <a:bodyPr/>
          <a:lstStyle/>
          <a:p>
            <a:r>
              <a:rPr lang="cs-CZ" dirty="0"/>
              <a:t>Pod obrázkem je ukrytá pohádka.</a:t>
            </a:r>
          </a:p>
          <a:p>
            <a:r>
              <a:rPr lang="cs-CZ" dirty="0"/>
              <a:t>Dobře se na ní dívejte, aby </a:t>
            </a:r>
            <a:r>
              <a:rPr lang="cs-CZ" dirty="0" smtClean="0"/>
              <a:t>vám </a:t>
            </a:r>
            <a:r>
              <a:rPr lang="cs-CZ" dirty="0"/>
              <a:t>ani myška neutekla.</a:t>
            </a:r>
          </a:p>
        </p:txBody>
      </p:sp>
      <p:pic>
        <p:nvPicPr>
          <p:cNvPr id="28676" name="Picture 4" descr="MP900446582[1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895600"/>
            <a:ext cx="2419350" cy="3124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924800" cy="533400"/>
          </a:xfrm>
        </p:spPr>
        <p:txBody>
          <a:bodyPr/>
          <a:lstStyle/>
          <a:p>
            <a:r>
              <a:rPr lang="cs-CZ" sz="3200">
                <a:solidFill>
                  <a:schemeClr val="hlink"/>
                </a:solidFill>
              </a:rPr>
              <a:t>Jas se jmenovala kočičí teta?</a:t>
            </a:r>
            <a:endParaRPr lang="cs-CZ" sz="3200" b="1">
              <a:solidFill>
                <a:schemeClr val="hlink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981200"/>
            <a:ext cx="3352800" cy="43434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Pauza v hudbě.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Malý nástroj podobný příčné flétně.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Zkráceně violoncello.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Černé klapky, bílé klapky…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Zkráceně kontrabas.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cs-CZ" sz="2000">
              <a:solidFill>
                <a:srgbClr val="FFFF00"/>
              </a:solidFill>
            </a:endParaRPr>
          </a:p>
        </p:txBody>
      </p:sp>
      <p:graphicFrame>
        <p:nvGraphicFramePr>
          <p:cNvPr id="29762" name="Group 66"/>
          <p:cNvGraphicFramePr>
            <a:graphicFrameLocks noGrp="1"/>
          </p:cNvGraphicFramePr>
          <p:nvPr>
            <p:ph sz="half" idx="2"/>
          </p:nvPr>
        </p:nvGraphicFramePr>
        <p:xfrm>
          <a:off x="3429000" y="1981200"/>
          <a:ext cx="4872038" cy="3810000"/>
        </p:xfrm>
        <a:graphic>
          <a:graphicData uri="http://schemas.openxmlformats.org/drawingml/2006/table">
            <a:tbl>
              <a:tblPr/>
              <a:tblGrid>
                <a:gridCol w="541338"/>
                <a:gridCol w="541337"/>
                <a:gridCol w="541338"/>
                <a:gridCol w="541337"/>
                <a:gridCol w="541338"/>
                <a:gridCol w="541337"/>
                <a:gridCol w="541338"/>
                <a:gridCol w="541337"/>
                <a:gridCol w="541338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924800" cy="533400"/>
          </a:xfrm>
        </p:spPr>
        <p:txBody>
          <a:bodyPr/>
          <a:lstStyle/>
          <a:p>
            <a:r>
              <a:rPr lang="cs-CZ" sz="3200">
                <a:solidFill>
                  <a:schemeClr val="hlink"/>
                </a:solidFill>
              </a:rPr>
              <a:t>Řešení: MICKA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981200"/>
            <a:ext cx="3352800" cy="43434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Pauza v hudbě.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Malý nástroj podobný příčné flétně.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Zkráceně violoncello.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Černé klapky, bílé klapky…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sz="2000">
                <a:solidFill>
                  <a:srgbClr val="FFFF00"/>
                </a:solidFill>
              </a:rPr>
              <a:t>Zkráceně kontrabas.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endParaRPr lang="cs-CZ" sz="2000">
              <a:solidFill>
                <a:srgbClr val="FFFF00"/>
              </a:solidFill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cs-CZ" sz="2000">
              <a:solidFill>
                <a:srgbClr val="FFFF00"/>
              </a:solidFill>
            </a:endParaRPr>
          </a:p>
        </p:txBody>
      </p:sp>
      <p:graphicFrame>
        <p:nvGraphicFramePr>
          <p:cNvPr id="6333" name="Group 189"/>
          <p:cNvGraphicFramePr>
            <a:graphicFrameLocks noGrp="1"/>
          </p:cNvGraphicFramePr>
          <p:nvPr>
            <p:ph sz="half" idx="2"/>
          </p:nvPr>
        </p:nvGraphicFramePr>
        <p:xfrm>
          <a:off x="3429000" y="1981200"/>
          <a:ext cx="4872038" cy="3810000"/>
        </p:xfrm>
        <a:graphic>
          <a:graphicData uri="http://schemas.openxmlformats.org/drawingml/2006/table">
            <a:tbl>
              <a:tblPr/>
              <a:tblGrid>
                <a:gridCol w="541338"/>
                <a:gridCol w="541337"/>
                <a:gridCol w="541338"/>
                <a:gridCol w="541337"/>
                <a:gridCol w="541338"/>
                <a:gridCol w="541337"/>
                <a:gridCol w="541338"/>
                <a:gridCol w="541337"/>
                <a:gridCol w="541338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V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1. – 3. sloka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38862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1400"/>
              <a:t>Kdo a kdo a kdo to je, </a:t>
            </a:r>
            <a:br>
              <a:rPr lang="cs-CZ" sz="1400"/>
            </a:br>
            <a:r>
              <a:rPr lang="cs-CZ" sz="1400"/>
              <a:t>co to kolem brousí, </a:t>
            </a:r>
            <a:br>
              <a:rPr lang="cs-CZ" sz="1400"/>
            </a:br>
            <a:r>
              <a:rPr lang="cs-CZ" sz="1400"/>
              <a:t>kdo si nedá pokoje, </a:t>
            </a:r>
            <a:br>
              <a:rPr lang="cs-CZ" sz="1400"/>
            </a:br>
            <a:r>
              <a:rPr lang="cs-CZ" sz="1400"/>
              <a:t>všude strká fousy?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kočičí,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kočičí. </a:t>
            </a:r>
            <a:br>
              <a:rPr lang="cs-CZ" sz="1400"/>
            </a:br>
            <a:endParaRPr lang="cs-CZ" sz="1400"/>
          </a:p>
          <a:p>
            <a:pPr>
              <a:lnSpc>
                <a:spcPct val="80000"/>
              </a:lnSpc>
            </a:pPr>
            <a:r>
              <a:rPr lang="cs-CZ" sz="1400"/>
              <a:t>Nestačí mít odvahu, </a:t>
            </a:r>
            <a:br>
              <a:rPr lang="cs-CZ" sz="1400"/>
            </a:br>
            <a:r>
              <a:rPr lang="cs-CZ" sz="1400"/>
              <a:t>pamatuj si s námi, </a:t>
            </a:r>
            <a:br>
              <a:rPr lang="cs-CZ" sz="1400"/>
            </a:br>
            <a:r>
              <a:rPr lang="cs-CZ" sz="1400"/>
              <a:t>voda nemá podlahu, </a:t>
            </a:r>
            <a:br>
              <a:rPr lang="cs-CZ" sz="1400"/>
            </a:br>
            <a:r>
              <a:rPr lang="cs-CZ" sz="1400"/>
              <a:t>řeka nemá prámy, </a:t>
            </a:r>
            <a:br>
              <a:rPr lang="cs-CZ" sz="1400"/>
            </a:br>
            <a:r>
              <a:rPr lang="cs-CZ" sz="1400"/>
              <a:t>chceš li chodit na hloubku, </a:t>
            </a:r>
            <a:br>
              <a:rPr lang="cs-CZ" sz="1400"/>
            </a:br>
            <a:r>
              <a:rPr lang="cs-CZ" sz="1400"/>
              <a:t>uč se plavat holoubku, </a:t>
            </a:r>
            <a:br>
              <a:rPr lang="cs-CZ" sz="1400"/>
            </a:br>
            <a:r>
              <a:rPr lang="cs-CZ" sz="1400"/>
              <a:t>chceš li chodit na hloubku, </a:t>
            </a:r>
            <a:br>
              <a:rPr lang="cs-CZ" sz="1400"/>
            </a:br>
            <a:r>
              <a:rPr lang="cs-CZ" sz="1400"/>
              <a:t>uč se plavat holoubku. </a:t>
            </a:r>
            <a:br>
              <a:rPr lang="cs-CZ" sz="1400"/>
            </a:br>
            <a:endParaRPr lang="cs-CZ" sz="1400"/>
          </a:p>
          <a:p>
            <a:pPr>
              <a:lnSpc>
                <a:spcPct val="80000"/>
              </a:lnSpc>
            </a:pPr>
            <a:r>
              <a:rPr lang="cs-CZ" sz="1400"/>
              <a:t>Kdo a kdo a kdo to je, </a:t>
            </a:r>
            <a:br>
              <a:rPr lang="cs-CZ" sz="1400"/>
            </a:br>
            <a:r>
              <a:rPr lang="cs-CZ" sz="1400"/>
              <a:t>co to kolem brousí, </a:t>
            </a:r>
            <a:br>
              <a:rPr lang="cs-CZ" sz="1400"/>
            </a:br>
            <a:r>
              <a:rPr lang="cs-CZ" sz="1400"/>
              <a:t>kdo si nedá pokoje, </a:t>
            </a:r>
            <a:br>
              <a:rPr lang="cs-CZ" sz="1400"/>
            </a:br>
            <a:r>
              <a:rPr lang="cs-CZ" sz="1400"/>
              <a:t>všude strká fousy?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kočičí,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kočičí. </a:t>
            </a:r>
            <a:br>
              <a:rPr lang="cs-CZ" sz="1400"/>
            </a:br>
            <a:endParaRPr lang="cs-CZ" sz="1400"/>
          </a:p>
        </p:txBody>
      </p:sp>
      <p:pic>
        <p:nvPicPr>
          <p:cNvPr id="30728" name="Picture 8" descr="MP900446589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84738" y="1600200"/>
            <a:ext cx="3413125" cy="4419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4. – 6.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524000"/>
            <a:ext cx="3886200" cy="5105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1400"/>
              <a:t>Jak se říká klukovi, </a:t>
            </a:r>
            <a:br>
              <a:rPr lang="cs-CZ" sz="1400"/>
            </a:br>
            <a:r>
              <a:rPr lang="cs-CZ" sz="1400"/>
              <a:t>který na zdi kreslí, </a:t>
            </a:r>
            <a:br>
              <a:rPr lang="cs-CZ" sz="1400"/>
            </a:br>
            <a:r>
              <a:rPr lang="cs-CZ" sz="1400"/>
              <a:t>pojď se vsadit, že to ví, </a:t>
            </a:r>
            <a:br>
              <a:rPr lang="cs-CZ" sz="1400"/>
            </a:br>
            <a:r>
              <a:rPr lang="cs-CZ" sz="1400"/>
              <a:t>každé mrně z jeslí, </a:t>
            </a:r>
            <a:br>
              <a:rPr lang="cs-CZ" sz="1400"/>
            </a:br>
            <a:r>
              <a:rPr lang="cs-CZ" sz="1400"/>
              <a:t>jedna, dvě, tři, čtyři, pět, </a:t>
            </a:r>
            <a:br>
              <a:rPr lang="cs-CZ" sz="1400"/>
            </a:br>
            <a:r>
              <a:rPr lang="cs-CZ" sz="1400"/>
              <a:t>to je přece kazisvět, </a:t>
            </a:r>
            <a:br>
              <a:rPr lang="cs-CZ" sz="1400"/>
            </a:br>
            <a:r>
              <a:rPr lang="cs-CZ" sz="1400"/>
              <a:t>jedna, dvě, tři, čtyři, pět, </a:t>
            </a:r>
            <a:br>
              <a:rPr lang="cs-CZ" sz="1400"/>
            </a:br>
            <a:r>
              <a:rPr lang="cs-CZ" sz="1400"/>
              <a:t>to je přece kazisvět. </a:t>
            </a:r>
            <a:br>
              <a:rPr lang="cs-CZ" sz="1400"/>
            </a:br>
            <a:endParaRPr lang="cs-CZ" sz="1400"/>
          </a:p>
          <a:p>
            <a:pPr>
              <a:lnSpc>
                <a:spcPct val="80000"/>
              </a:lnSpc>
            </a:pPr>
            <a:r>
              <a:rPr lang="cs-CZ" sz="1400"/>
              <a:t>Kdo a kdo a kdo to je, </a:t>
            </a:r>
            <a:br>
              <a:rPr lang="cs-CZ" sz="1400"/>
            </a:br>
            <a:r>
              <a:rPr lang="cs-CZ" sz="1400"/>
              <a:t>co to kolem brousí, </a:t>
            </a:r>
            <a:br>
              <a:rPr lang="cs-CZ" sz="1400"/>
            </a:br>
            <a:r>
              <a:rPr lang="cs-CZ" sz="1400"/>
              <a:t>kdo si nedá pokoje, </a:t>
            </a:r>
            <a:br>
              <a:rPr lang="cs-CZ" sz="1400"/>
            </a:br>
            <a:r>
              <a:rPr lang="cs-CZ" sz="1400"/>
              <a:t>všude strká fousy?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kočičí,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kočičí. </a:t>
            </a:r>
            <a:br>
              <a:rPr lang="cs-CZ" sz="1400"/>
            </a:br>
            <a:endParaRPr lang="cs-CZ" sz="1400"/>
          </a:p>
          <a:p>
            <a:pPr>
              <a:lnSpc>
                <a:spcPct val="80000"/>
              </a:lnSpc>
            </a:pPr>
            <a:r>
              <a:rPr lang="cs-CZ" sz="1400"/>
              <a:t>Jestli kvůli zábavě </a:t>
            </a:r>
            <a:br>
              <a:rPr lang="cs-CZ" sz="1400"/>
            </a:br>
            <a:r>
              <a:rPr lang="cs-CZ" sz="1400"/>
              <a:t>jiným kopáš jámu, </a:t>
            </a:r>
            <a:br>
              <a:rPr lang="cs-CZ" sz="1400"/>
            </a:br>
            <a:r>
              <a:rPr lang="cs-CZ" sz="1400"/>
              <a:t>spadneš do ní po hlavě, </a:t>
            </a:r>
            <a:br>
              <a:rPr lang="cs-CZ" sz="1400"/>
            </a:br>
            <a:r>
              <a:rPr lang="cs-CZ" sz="1400"/>
              <a:t>budeš volat mámu, </a:t>
            </a:r>
            <a:br>
              <a:rPr lang="cs-CZ" sz="1400"/>
            </a:br>
            <a:r>
              <a:rPr lang="cs-CZ" sz="1400"/>
              <a:t>kdo to zkusil, ten to ví, </a:t>
            </a:r>
            <a:br>
              <a:rPr lang="cs-CZ" sz="1400"/>
            </a:br>
            <a:r>
              <a:rPr lang="cs-CZ" sz="1400"/>
              <a:t>však je o tom přísloví, </a:t>
            </a:r>
            <a:br>
              <a:rPr lang="cs-CZ" sz="1400"/>
            </a:br>
            <a:r>
              <a:rPr lang="cs-CZ" sz="1400"/>
              <a:t>kdo to zkusil, ten to ví, </a:t>
            </a:r>
            <a:br>
              <a:rPr lang="cs-CZ" sz="1400"/>
            </a:br>
            <a:r>
              <a:rPr lang="cs-CZ" sz="1400"/>
              <a:t>však je o tom přísloví.  </a:t>
            </a:r>
          </a:p>
        </p:txBody>
      </p:sp>
      <p:pic>
        <p:nvPicPr>
          <p:cNvPr id="32776" name="Picture 8" descr="MP900446562[1]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46138" y="1600200"/>
            <a:ext cx="3413125" cy="4419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7. – 9. sloka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524000"/>
            <a:ext cx="3886200" cy="5334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1400"/>
              <a:t>Kdo a kdo a kdo to je, </a:t>
            </a:r>
            <a:br>
              <a:rPr lang="cs-CZ" sz="1400"/>
            </a:br>
            <a:r>
              <a:rPr lang="cs-CZ" sz="1400"/>
              <a:t>co to kolem brousí, </a:t>
            </a:r>
            <a:br>
              <a:rPr lang="cs-CZ" sz="1400"/>
            </a:br>
            <a:r>
              <a:rPr lang="cs-CZ" sz="1400"/>
              <a:t>kdo si nedá pokoje, </a:t>
            </a:r>
            <a:br>
              <a:rPr lang="cs-CZ" sz="1400"/>
            </a:br>
            <a:r>
              <a:rPr lang="cs-CZ" sz="1400"/>
              <a:t>všude strká fousy?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kočičí,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kočičí. </a:t>
            </a:r>
            <a:br>
              <a:rPr lang="cs-CZ" sz="1400"/>
            </a:br>
            <a:endParaRPr lang="cs-CZ" sz="1400"/>
          </a:p>
          <a:p>
            <a:pPr>
              <a:lnSpc>
                <a:spcPct val="80000"/>
              </a:lnSpc>
            </a:pPr>
            <a:r>
              <a:rPr lang="cs-CZ" sz="1400"/>
              <a:t>Zapište si za uši, </a:t>
            </a:r>
            <a:br>
              <a:rPr lang="cs-CZ" sz="1400"/>
            </a:br>
            <a:r>
              <a:rPr lang="cs-CZ" sz="1400"/>
              <a:t>ať to dobře víte, </a:t>
            </a:r>
            <a:br>
              <a:rPr lang="cs-CZ" sz="1400"/>
            </a:br>
            <a:r>
              <a:rPr lang="cs-CZ" sz="1400"/>
              <a:t>že nikomu nesluší, </a:t>
            </a:r>
            <a:br>
              <a:rPr lang="cs-CZ" sz="1400"/>
            </a:br>
            <a:r>
              <a:rPr lang="cs-CZ" sz="1400"/>
              <a:t>uši neumyté, </a:t>
            </a:r>
            <a:br>
              <a:rPr lang="cs-CZ" sz="1400"/>
            </a:br>
            <a:r>
              <a:rPr lang="cs-CZ" sz="1400"/>
              <a:t>my je myjem každý den, </a:t>
            </a:r>
            <a:br>
              <a:rPr lang="cs-CZ" sz="1400"/>
            </a:br>
            <a:r>
              <a:rPr lang="cs-CZ" sz="1400"/>
              <a:t>ušmudlanci z kola ven, </a:t>
            </a:r>
            <a:br>
              <a:rPr lang="cs-CZ" sz="1400"/>
            </a:br>
            <a:r>
              <a:rPr lang="cs-CZ" sz="1400"/>
              <a:t>my je myjem každý den, </a:t>
            </a:r>
            <a:br>
              <a:rPr lang="cs-CZ" sz="1400"/>
            </a:br>
            <a:r>
              <a:rPr lang="cs-CZ" sz="1400"/>
              <a:t>ušmudlanci z kola ven. </a:t>
            </a:r>
            <a:br>
              <a:rPr lang="cs-CZ" sz="1400"/>
            </a:br>
            <a:endParaRPr lang="cs-CZ" sz="1400"/>
          </a:p>
          <a:p>
            <a:pPr>
              <a:lnSpc>
                <a:spcPct val="80000"/>
              </a:lnSpc>
            </a:pPr>
            <a:r>
              <a:rPr lang="cs-CZ" sz="1400"/>
              <a:t>Kdo a kdo a kdo to je, </a:t>
            </a:r>
            <a:br>
              <a:rPr lang="cs-CZ" sz="1400"/>
            </a:br>
            <a:r>
              <a:rPr lang="cs-CZ" sz="1400"/>
              <a:t>co to kolem brousí, </a:t>
            </a:r>
            <a:br>
              <a:rPr lang="cs-CZ" sz="1400"/>
            </a:br>
            <a:r>
              <a:rPr lang="cs-CZ" sz="1400"/>
              <a:t>kdo si nedá pokoje, </a:t>
            </a:r>
            <a:br>
              <a:rPr lang="cs-CZ" sz="1400"/>
            </a:br>
            <a:r>
              <a:rPr lang="cs-CZ" sz="1400"/>
              <a:t>všude strká fousy?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kočičí, </a:t>
            </a:r>
            <a:br>
              <a:rPr lang="cs-CZ" sz="1400"/>
            </a:br>
            <a:r>
              <a:rPr lang="cs-CZ" sz="1400"/>
              <a:t>či a či a čičičí, </a:t>
            </a:r>
            <a:br>
              <a:rPr lang="cs-CZ" sz="1400"/>
            </a:br>
            <a:r>
              <a:rPr lang="cs-CZ" sz="1400"/>
              <a:t>jsou to kluci kočičí. </a:t>
            </a:r>
            <a:br>
              <a:rPr lang="cs-CZ" sz="1400"/>
            </a:br>
            <a:endParaRPr lang="cs-CZ" sz="1400"/>
          </a:p>
        </p:txBody>
      </p:sp>
      <p:pic>
        <p:nvPicPr>
          <p:cNvPr id="33800" name="Picture 8" descr="MP900446574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0" y="1828800"/>
            <a:ext cx="5105400" cy="39417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10. – 11. sloka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600200"/>
            <a:ext cx="3886200" cy="495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000"/>
              <a:t>Zvířátko se umí smát, </a:t>
            </a:r>
            <a:br>
              <a:rPr lang="cs-CZ" sz="2000"/>
            </a:br>
            <a:r>
              <a:rPr lang="cs-CZ" sz="2000"/>
              <a:t>ale taky trápit, </a:t>
            </a:r>
            <a:br>
              <a:rPr lang="cs-CZ" sz="2000"/>
            </a:br>
            <a:r>
              <a:rPr lang="cs-CZ" sz="2000"/>
              <a:t>chce se najíst, chce si hrát, </a:t>
            </a:r>
            <a:br>
              <a:rPr lang="cs-CZ" sz="2000"/>
            </a:br>
            <a:r>
              <a:rPr lang="cs-CZ" sz="2000"/>
              <a:t>musí se i napít, </a:t>
            </a:r>
            <a:br>
              <a:rPr lang="cs-CZ" sz="2000"/>
            </a:br>
            <a:r>
              <a:rPr lang="cs-CZ" sz="2000"/>
              <a:t>hleď se o ně postarat, </a:t>
            </a:r>
            <a:br>
              <a:rPr lang="cs-CZ" sz="2000"/>
            </a:br>
            <a:r>
              <a:rPr lang="cs-CZ" sz="2000"/>
              <a:t>je to přece kamarád, </a:t>
            </a:r>
            <a:br>
              <a:rPr lang="cs-CZ" sz="2000"/>
            </a:br>
            <a:r>
              <a:rPr lang="cs-CZ" sz="2000"/>
              <a:t>hleď se o ně postarat, </a:t>
            </a:r>
            <a:br>
              <a:rPr lang="cs-CZ" sz="2000"/>
            </a:br>
            <a:r>
              <a:rPr lang="cs-CZ" sz="2000"/>
              <a:t>je to přece kamarád. </a:t>
            </a:r>
            <a:br>
              <a:rPr lang="cs-CZ" sz="2000"/>
            </a:br>
            <a:endParaRPr lang="cs-CZ" sz="2000"/>
          </a:p>
          <a:p>
            <a:pPr>
              <a:lnSpc>
                <a:spcPct val="80000"/>
              </a:lnSpc>
            </a:pPr>
            <a:r>
              <a:rPr lang="cs-CZ" sz="2000"/>
              <a:t>Kdo a kdo a kdo to je, </a:t>
            </a:r>
            <a:br>
              <a:rPr lang="cs-CZ" sz="2000"/>
            </a:br>
            <a:r>
              <a:rPr lang="cs-CZ" sz="2000"/>
              <a:t>co to kolem brousí, </a:t>
            </a:r>
            <a:br>
              <a:rPr lang="cs-CZ" sz="2000"/>
            </a:br>
            <a:r>
              <a:rPr lang="cs-CZ" sz="2000"/>
              <a:t>kdo si nedá pokoje, </a:t>
            </a:r>
            <a:br>
              <a:rPr lang="cs-CZ" sz="2000"/>
            </a:br>
            <a:r>
              <a:rPr lang="cs-CZ" sz="2000"/>
              <a:t>všude strká fousy? </a:t>
            </a:r>
            <a:br>
              <a:rPr lang="cs-CZ" sz="2000"/>
            </a:br>
            <a:r>
              <a:rPr lang="cs-CZ" sz="2000"/>
              <a:t>Či a či a čičičí, </a:t>
            </a:r>
            <a:br>
              <a:rPr lang="cs-CZ" sz="2000"/>
            </a:br>
            <a:r>
              <a:rPr lang="cs-CZ" sz="2000"/>
              <a:t>jsou to kluci kočičí, </a:t>
            </a:r>
            <a:br>
              <a:rPr lang="cs-CZ" sz="2000"/>
            </a:br>
            <a:r>
              <a:rPr lang="cs-CZ" sz="2000"/>
              <a:t>či a či a čičičí, </a:t>
            </a:r>
            <a:br>
              <a:rPr lang="cs-CZ" sz="2000"/>
            </a:br>
            <a:r>
              <a:rPr lang="cs-CZ" sz="2000"/>
              <a:t>jsou to kluci kočičí. </a:t>
            </a:r>
            <a:br>
              <a:rPr lang="cs-CZ" sz="2000"/>
            </a:br>
            <a:endParaRPr lang="cs-CZ" sz="2000"/>
          </a:p>
        </p:txBody>
      </p:sp>
      <p:pic>
        <p:nvPicPr>
          <p:cNvPr id="37896" name="Picture 8" descr="MP900446587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46138" y="1600200"/>
            <a:ext cx="3413125" cy="4419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chemeClr val="hlink"/>
                </a:solidFill>
              </a:rPr>
              <a:t>Či a či a čičičí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Pod obrázkem je schovaná písnička.</a:t>
            </a:r>
          </a:p>
        </p:txBody>
      </p:sp>
      <p:pic>
        <p:nvPicPr>
          <p:cNvPr id="40964" name="Picture 4" descr="MP900446588[1]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362200"/>
            <a:ext cx="3721100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chemeClr val="hlink"/>
                </a:solidFill>
              </a:rPr>
              <a:t>Použité materiály: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Vlastní práce autorky</a:t>
            </a:r>
          </a:p>
          <a:p>
            <a:r>
              <a:rPr lang="cs-CZ" dirty="0"/>
              <a:t>Obrázky galerie </a:t>
            </a:r>
            <a:r>
              <a:rPr lang="cs-CZ" dirty="0" smtClean="0"/>
              <a:t>Microsoft – www.office.</a:t>
            </a:r>
            <a:r>
              <a:rPr lang="cs-CZ" smtClean="0"/>
              <a:t>microsoft.com</a:t>
            </a:r>
            <a:endParaRPr lang="cs-CZ"/>
          </a:p>
          <a:p>
            <a:r>
              <a:rPr lang="cs-CZ" sz="2400" dirty="0">
                <a:hlinkClick r:id="rId2"/>
              </a:rPr>
              <a:t>http://www.</a:t>
            </a:r>
            <a:r>
              <a:rPr lang="cs-CZ" sz="2400" dirty="0" err="1">
                <a:hlinkClick r:id="rId2"/>
              </a:rPr>
              <a:t>youtube.com</a:t>
            </a:r>
            <a:r>
              <a:rPr lang="cs-CZ" sz="2400" dirty="0">
                <a:hlinkClick r:id="rId2"/>
              </a:rPr>
              <a:t>/</a:t>
            </a:r>
            <a:r>
              <a:rPr lang="cs-CZ" sz="2400" dirty="0" err="1">
                <a:hlinkClick r:id="rId2"/>
              </a:rPr>
              <a:t>watch</a:t>
            </a:r>
            <a:r>
              <a:rPr lang="cs-CZ" sz="2400" dirty="0">
                <a:hlinkClick r:id="rId2"/>
              </a:rPr>
              <a:t>?v=EH-OY32AtS4</a:t>
            </a:r>
            <a:endParaRPr lang="cs-CZ" sz="2400" dirty="0"/>
          </a:p>
          <a:p>
            <a:r>
              <a:rPr lang="cs-CZ" sz="2400" dirty="0">
                <a:hlinkClick r:id="rId3"/>
              </a:rPr>
              <a:t>http://www.</a:t>
            </a:r>
            <a:r>
              <a:rPr lang="cs-CZ" sz="2400" dirty="0" err="1">
                <a:hlinkClick r:id="rId3"/>
              </a:rPr>
              <a:t>youtube.com</a:t>
            </a:r>
            <a:r>
              <a:rPr lang="cs-CZ" sz="2400" dirty="0">
                <a:hlinkClick r:id="rId3"/>
              </a:rPr>
              <a:t>/</a:t>
            </a:r>
            <a:r>
              <a:rPr lang="cs-CZ" sz="2400" dirty="0" err="1">
                <a:hlinkClick r:id="rId3"/>
              </a:rPr>
              <a:t>watch</a:t>
            </a:r>
            <a:r>
              <a:rPr lang="cs-CZ" sz="2400" dirty="0">
                <a:hlinkClick r:id="rId3"/>
              </a:rPr>
              <a:t>?v=1rMx0Stua90</a:t>
            </a:r>
            <a:endParaRPr lang="cs-CZ" sz="2400" dirty="0"/>
          </a:p>
          <a:p>
            <a:endParaRPr lang="cs-CZ" sz="2400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blouky">
  <a:themeElements>
    <a:clrScheme name="Oblouky 5">
      <a:dk1>
        <a:srgbClr val="75878B"/>
      </a:dk1>
      <a:lt1>
        <a:srgbClr val="FFFFFF"/>
      </a:lt1>
      <a:dk2>
        <a:srgbClr val="260000"/>
      </a:dk2>
      <a:lt2>
        <a:srgbClr val="FFFFFF"/>
      </a:lt2>
      <a:accent1>
        <a:srgbClr val="0099CC"/>
      </a:accent1>
      <a:accent2>
        <a:srgbClr val="FF3300"/>
      </a:accent2>
      <a:accent3>
        <a:srgbClr val="ACAAAA"/>
      </a:accent3>
      <a:accent4>
        <a:srgbClr val="DADADA"/>
      </a:accent4>
      <a:accent5>
        <a:srgbClr val="AACAE2"/>
      </a:accent5>
      <a:accent6>
        <a:srgbClr val="E72D00"/>
      </a:accent6>
      <a:hlink>
        <a:srgbClr val="FFCC00"/>
      </a:hlink>
      <a:folHlink>
        <a:srgbClr val="CC0000"/>
      </a:folHlink>
    </a:clrScheme>
    <a:fontScheme name="Oblou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blouky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blouky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blouky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louky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74</TotalTime>
  <Words>215</Words>
  <Application>Microsoft Office PowerPoint</Application>
  <PresentationFormat>Předvádění na obrazovce (4:3)</PresentationFormat>
  <Paragraphs>105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Wingdings</vt:lpstr>
      <vt:lpstr>Arial Black</vt:lpstr>
      <vt:lpstr>Oblouky</vt:lpstr>
      <vt:lpstr>Snímek 1</vt:lpstr>
      <vt:lpstr>Kluci kočičí</vt:lpstr>
      <vt:lpstr>Jas se jmenovala kočičí teta?</vt:lpstr>
      <vt:lpstr>Řešení: MICKA</vt:lpstr>
      <vt:lpstr>1. – 3. sloka</vt:lpstr>
      <vt:lpstr>4. – 6.</vt:lpstr>
      <vt:lpstr>7. – 9. sloka</vt:lpstr>
      <vt:lpstr>10. – 11. sloka</vt:lpstr>
      <vt:lpstr>Či a či a čičičí</vt:lpstr>
      <vt:lpstr>Použité materiály: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Dum</cp:lastModifiedBy>
  <cp:revision>3</cp:revision>
  <cp:lastPrinted>1601-01-01T00:00:00Z</cp:lastPrinted>
  <dcterms:created xsi:type="dcterms:W3CDTF">1601-01-01T00:00:00Z</dcterms:created>
  <dcterms:modified xsi:type="dcterms:W3CDTF">2014-04-04T16:18:44Z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