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1"/>
  </p:sldMasterIdLst>
  <p:sldIdLst>
    <p:sldId id="265" r:id="rId2"/>
    <p:sldId id="256" r:id="rId3"/>
    <p:sldId id="257" r:id="rId4"/>
    <p:sldId id="258" r:id="rId5"/>
    <p:sldId id="261" r:id="rId6"/>
    <p:sldId id="262" r:id="rId7"/>
    <p:sldId id="259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20E520D6-E306-45C5-8A6E-4847DAAE536F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315FC050-F74E-4D31-BEC4-858E1E54F9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0F5CD3E-3C98-4A04-BE29-374103CC28C4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7DD56D3-D0C3-49C3-9125-F5CE3B5421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9E83CC39-0B0F-422A-832A-A79F9CC7D136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FCC96E73-3E56-463E-BE2B-3C52DF3E52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D3B7B66-C932-4BEA-95B2-40CCE0280C95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D1E4AE41-4B24-4BB8-9597-0484FE1037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75B3675-7340-40E5-B88D-0CDBAA36A2E1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CF3B81DE-88B8-4E79-97C8-6B61B1D28C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E7288FA-D2EE-4932-8260-AE2D7C8E1B03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3977CC-DB66-49AB-9BF1-D49B126A7E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542FDC7-8147-4583-B802-B95DE63836B7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3C9353D-5F04-4A09-8E84-0C4A8F11D2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467B76FA-E51E-4B77-8276-B235DC706AFB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EDF8BAE-8937-4E3E-9545-21E8750CA4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693033CF-8D72-4FD6-8891-EABEEDE9115F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29D9F722-2490-4F86-A796-544DC38563E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DF0C83-D949-4F5A-97D6-439C9DCD9159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F7BCB-8441-4A89-A13B-6F14D42D79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3F207FC-76BB-4273-8409-0DAD8629DA6B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64BC1ED-5B8B-459A-9FE8-BAB1DA591D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fld id="{9D6B6C8D-D38B-4D33-B70C-76B6A0AACDCA}" type="datetimeFigureOut">
              <a:rPr lang="cs-CZ" smtClean="0"/>
              <a:pPr>
                <a:defRPr/>
              </a:pPr>
              <a:t>4.4.2014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72B2D6DE-F5B5-4C7C-A98F-0AF90D61ED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p:transition>
    <p:pull dir="d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68871336"/>
              </p:ext>
            </p:extLst>
          </p:nvPr>
        </p:nvGraphicFramePr>
        <p:xfrm>
          <a:off x="2024618" y="2775756"/>
          <a:ext cx="6453964" cy="3776459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zsv01_indická filosofie_I.</a:t>
                      </a: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7966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rozvojem myšlení v Indii, historií, védským obdobím, shrnuje společné pojmy, znaky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indického myšlení.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Indická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Védské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období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6274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Seznámit </a:t>
                      </a:r>
                      <a:r>
                        <a:rPr lang="cs-CZ" sz="1100" dirty="0" smtClean="0">
                          <a:effectLst/>
                        </a:rPr>
                        <a:t>s historií indického myšlení a jednotlivými společnými charakteristickými znaky.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Árjové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védy, átman,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brahma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,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mókša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dharma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38158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Druh učebního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(výkladová)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marL="0" algn="l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Cílová skupina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190791">
                <a:tc>
                  <a:txBody>
                    <a:bodyPr/>
                    <a:lstStyle/>
                    <a:p>
                      <a:pPr marL="0" algn="l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Ověřeno</a:t>
                      </a: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25.11.2013,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SSV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9079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2024641" y="2357529"/>
            <a:ext cx="3592800" cy="422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</a:rPr>
              <a:t>INDICKÁ  FILOSOFIE I.</a:t>
            </a:r>
            <a:endParaRPr lang="cs-CZ" sz="2200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1412776"/>
            <a:ext cx="8103376" cy="422602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/>
              <a:t>Indická filosofie I.</a:t>
            </a:r>
            <a:br>
              <a:rPr lang="cs-CZ" sz="5400" b="1" dirty="0" smtClean="0"/>
            </a:br>
            <a:r>
              <a:rPr lang="cs-CZ" sz="5400" b="1" dirty="0" smtClean="0"/>
              <a:t>vznik,</a:t>
            </a:r>
            <a:br>
              <a:rPr lang="cs-CZ" sz="5400" b="1" dirty="0" smtClean="0"/>
            </a:br>
            <a:r>
              <a:rPr lang="cs-CZ" sz="5400" b="1" dirty="0" smtClean="0"/>
              <a:t>společné filosofické znaky</a:t>
            </a:r>
            <a:endParaRPr lang="cs-CZ" sz="5400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smtClean="0">
                <a:latin typeface="Arno Pro Smbd Subhead"/>
                <a:ea typeface="Aharoni"/>
                <a:cs typeface="Aharoni"/>
              </a:rPr>
              <a:t>Dějiny Indie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Tři až čtyři tisíciletí staré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Jedno z nejstarších známých svědectví o filosofii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Dobývání Indie asi 1900 př.n.l. -&gt; </a:t>
            </a:r>
            <a:r>
              <a:rPr lang="cs-CZ" i="1" dirty="0" err="1" smtClean="0">
                <a:latin typeface="Arno Pro Smbd Subhead" pitchFamily="18" charset="0"/>
              </a:rPr>
              <a:t>Árjové</a:t>
            </a:r>
            <a:endParaRPr lang="cs-CZ" i="1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Kultura původních obyvatel zůstala, ale filosofie se dochovala pouze árijská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Izolovaná civilizace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Védy – nejstarší spisy indoevropské skupiny jazyků</a:t>
            </a:r>
            <a:endParaRPr lang="cs-CZ" i="1" dirty="0">
              <a:latin typeface="Arno Pro Smbd Subhead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latin typeface="Arno Pro Smbd Subhead"/>
              </a:rPr>
              <a:t>Období védské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„Véd“ – náboženské, teologické vědění –  soubor všeho vědění o světě, člověku</a:t>
            </a:r>
            <a:endParaRPr lang="cs-CZ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védy – spisy, mnohem rozsáhlejší než bible; zapisovalo se vše, co bylo důležité</a:t>
            </a:r>
            <a:endParaRPr lang="cs-CZ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období:  </a:t>
            </a:r>
            <a:r>
              <a:rPr lang="cs-CZ" i="1" dirty="0" err="1" smtClean="0">
                <a:latin typeface="Arno Pro Smbd Subhead" pitchFamily="18" charset="0"/>
              </a:rPr>
              <a:t>starovédské</a:t>
            </a:r>
            <a:r>
              <a:rPr lang="cs-CZ" i="1" dirty="0" smtClean="0">
                <a:latin typeface="Arno Pro Smbd Subhead" pitchFamily="18" charset="0"/>
              </a:rPr>
              <a:t> (1500 – 1000 př.n.l.)</a:t>
            </a:r>
            <a:endParaRPr lang="cs-CZ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latin typeface="Arno Pro Smbd Subhead" pitchFamily="18" charset="0"/>
              </a:rPr>
              <a:t>                 obětní mystiky (1000 – 750 př.n.l.)</a:t>
            </a:r>
            <a:r>
              <a:rPr lang="cs-CZ" dirty="0" smtClean="0">
                <a:latin typeface="Arno Pro Smbd Subhead" pitchFamily="18" charset="0"/>
              </a:rPr>
              <a:t> </a:t>
            </a:r>
            <a:r>
              <a:rPr lang="cs-CZ" i="1" dirty="0" smtClean="0">
                <a:latin typeface="Arno Pro Smbd Subhead" pitchFamily="18" charset="0"/>
              </a:rPr>
              <a:t>                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latin typeface="Arno Pro Smbd Subhead" pitchFamily="18" charset="0"/>
              </a:rPr>
              <a:t>                 období upanišad (750 – 500 př.n.l.)</a:t>
            </a:r>
            <a:endParaRPr lang="cs-CZ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i="1" dirty="0">
              <a:latin typeface="Arno Pro Smbd Subhead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latin typeface="Arno Pro Smbd Subhead"/>
              </a:rPr>
              <a:t>Období védské</a:t>
            </a:r>
            <a:endParaRPr lang="cs-CZ" sz="5400" b="1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Období </a:t>
            </a:r>
            <a:r>
              <a:rPr lang="cs-CZ" i="1" dirty="0" err="1" smtClean="0">
                <a:latin typeface="Arno Pro Smbd Subhead" pitchFamily="18" charset="0"/>
              </a:rPr>
              <a:t>starovédské</a:t>
            </a:r>
            <a:r>
              <a:rPr lang="cs-CZ" i="1" dirty="0" smtClean="0">
                <a:latin typeface="Arno Pro Smbd Subhead" pitchFamily="18" charset="0"/>
              </a:rPr>
              <a:t> čili doba hymnů: přírodní jevy přisuzují bohům -&gt; hymny pro bohy</a:t>
            </a:r>
          </a:p>
          <a:p>
            <a:pPr marL="420624" lvl="4" indent="-384048">
              <a:buFont typeface="Wingdings 2"/>
              <a:buChar char=""/>
              <a:defRPr/>
            </a:pPr>
            <a:r>
              <a:rPr lang="cs-CZ" sz="3300" i="1" dirty="0" err="1" smtClean="0">
                <a:latin typeface="Arno Pro Smbd Subhead" pitchFamily="18" charset="0"/>
              </a:rPr>
              <a:t>Bráhmány</a:t>
            </a:r>
            <a:r>
              <a:rPr lang="cs-CZ" sz="3300" i="1" dirty="0" smtClean="0">
                <a:latin typeface="Arno Pro Smbd Subhead" pitchFamily="18" charset="0"/>
              </a:rPr>
              <a:t> = sborník rituálních textů, určený pouze  kněžím</a:t>
            </a:r>
            <a:endParaRPr lang="cs-CZ" sz="3300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None/>
              <a:defRPr/>
            </a:pPr>
            <a:endParaRPr lang="cs-CZ" i="1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Arno Pro Smbd Subhead" pitchFamily="18" charset="0"/>
              </a:rPr>
              <a:t>Období obětní mystiky: vzniká kastovní systém</a:t>
            </a:r>
          </a:p>
          <a:p>
            <a:pPr marL="550926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i="1" dirty="0" smtClean="0">
                <a:latin typeface="Arno Pro Smbd Subhead" pitchFamily="18" charset="0"/>
              </a:rPr>
              <a:t>Bráhmani = kněží (duchovenstvo)</a:t>
            </a:r>
            <a:endParaRPr lang="cs-CZ" dirty="0" smtClean="0">
              <a:latin typeface="Arno Pro Smbd Subhead" pitchFamily="18" charset="0"/>
            </a:endParaRPr>
          </a:p>
          <a:p>
            <a:pPr marL="550926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i="1" dirty="0" smtClean="0">
                <a:latin typeface="Arno Pro Smbd Subhead" pitchFamily="18" charset="0"/>
              </a:rPr>
              <a:t>Kšatrijové = vládci, králové, bojovníci (šlechta)</a:t>
            </a:r>
            <a:endParaRPr lang="cs-CZ" dirty="0" smtClean="0">
              <a:latin typeface="Arno Pro Smbd Subhead" pitchFamily="18" charset="0"/>
            </a:endParaRPr>
          </a:p>
          <a:p>
            <a:pPr marL="550926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i="1" dirty="0" err="1" smtClean="0">
                <a:latin typeface="Arno Pro Smbd Subhead" pitchFamily="18" charset="0"/>
              </a:rPr>
              <a:t>Vaišjové</a:t>
            </a:r>
            <a:r>
              <a:rPr lang="cs-CZ" i="1" dirty="0" smtClean="0">
                <a:latin typeface="Arno Pro Smbd Subhead" pitchFamily="18" charset="0"/>
              </a:rPr>
              <a:t> = svobodní lidé (obchodníci, řemeslníci, zemědělci )</a:t>
            </a:r>
            <a:endParaRPr lang="cs-CZ" dirty="0" smtClean="0">
              <a:latin typeface="Arno Pro Smbd Subhead" pitchFamily="18" charset="0"/>
            </a:endParaRPr>
          </a:p>
          <a:p>
            <a:pPr marL="550926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i="1" dirty="0" err="1" smtClean="0">
                <a:latin typeface="Arno Pro Smbd Subhead" pitchFamily="18" charset="0"/>
              </a:rPr>
              <a:t>Šúdrové</a:t>
            </a:r>
            <a:r>
              <a:rPr lang="cs-CZ" i="1" dirty="0" smtClean="0">
                <a:latin typeface="Arno Pro Smbd Subhead" pitchFamily="18" charset="0"/>
              </a:rPr>
              <a:t> = služebníci, dělníci, bezzemci</a:t>
            </a:r>
            <a:endParaRPr lang="cs-CZ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latin typeface="Arno Pro Smbd Subhead" pitchFamily="18" charset="0"/>
              </a:rPr>
              <a:t> + </a:t>
            </a:r>
            <a:r>
              <a:rPr lang="cs-CZ" i="1" dirty="0" err="1" smtClean="0">
                <a:latin typeface="Arno Pro Smbd Subhead" pitchFamily="18" charset="0"/>
              </a:rPr>
              <a:t>Párijové</a:t>
            </a:r>
            <a:r>
              <a:rPr lang="cs-CZ" i="1" dirty="0" smtClean="0">
                <a:latin typeface="Arno Pro Smbd Subhead" pitchFamily="18" charset="0"/>
              </a:rPr>
              <a:t> = nečistí (původní obyvatelé),podřadná práce</a:t>
            </a:r>
            <a:endParaRPr lang="cs-CZ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i="1" dirty="0">
              <a:latin typeface="Arno Pro Smbd Subhead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latin typeface="Arno Pro Smbd Subhead"/>
              </a:rPr>
              <a:t>Období védské</a:t>
            </a:r>
            <a:endParaRPr lang="cs-CZ" sz="5400" b="1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i="1" dirty="0" smtClean="0">
                <a:latin typeface="Arno Pro Smbd Subhead" pitchFamily="18" charset="0"/>
              </a:rPr>
              <a:t>Období upanišad – upanišady = filosofické texty ( „</a:t>
            </a:r>
            <a:r>
              <a:rPr lang="cs-CZ" sz="2400" i="1" dirty="0" err="1" smtClean="0">
                <a:latin typeface="Arno Pro Smbd Subhead" pitchFamily="18" charset="0"/>
              </a:rPr>
              <a:t>upa</a:t>
            </a:r>
            <a:r>
              <a:rPr lang="cs-CZ" sz="2400" i="1" dirty="0" smtClean="0">
                <a:latin typeface="Arno Pro Smbd Subhead" pitchFamily="18" charset="0"/>
              </a:rPr>
              <a:t>“ = blízko, „sad“ = sedět -&gt; „poblíž Mistra“ )- nauka pro úzký kruh zasvěcených.</a:t>
            </a:r>
            <a:endParaRPr lang="cs-CZ" sz="2400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i="1" dirty="0" smtClean="0">
                <a:latin typeface="Arno Pro Smbd Subhead" pitchFamily="18" charset="0"/>
              </a:rPr>
              <a:t>Hlavním tématem upanišad je spojení sama sebe (átman) s nejvyšším kosmickým principem (</a:t>
            </a:r>
            <a:r>
              <a:rPr lang="cs-CZ" sz="2400" i="1" dirty="0" err="1" smtClean="0">
                <a:latin typeface="Arno Pro Smbd Subhead" pitchFamily="18" charset="0"/>
              </a:rPr>
              <a:t>brahma</a:t>
            </a:r>
            <a:r>
              <a:rPr lang="cs-CZ" sz="2400" i="1" dirty="0" smtClean="0">
                <a:latin typeface="Arno Pro Smbd Subhead" pitchFamily="18" charset="0"/>
              </a:rPr>
              <a:t>), jak cestou meditace, tak cestou skutků.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i="1" dirty="0" smtClean="0">
                <a:latin typeface="Arno Pro Smbd Subhead" pitchFamily="18" charset="0"/>
              </a:rPr>
              <a:t>Vykládají tajemný význam védských hymnů, jejichž symbolismus je nezasvěcenému čtenáři zcela nepochopitelný. </a:t>
            </a:r>
            <a:endParaRPr lang="cs-CZ" sz="2400" dirty="0">
              <a:latin typeface="Arno Pro Smbd Subhead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atin typeface="Arno Pro Smbd Subhead"/>
              </a:rPr>
              <a:t>Společné názorové znaky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50863" indent="-514350">
              <a:buFont typeface="Verdana" pitchFamily="34" charset="0"/>
              <a:buAutoNum type="arabicPeriod"/>
            </a:pPr>
            <a:r>
              <a:rPr lang="cs-CZ" i="1" dirty="0" err="1" smtClean="0">
                <a:latin typeface="Arno Pro Smbd Subhead"/>
              </a:rPr>
              <a:t>Samsára</a:t>
            </a:r>
            <a:r>
              <a:rPr lang="cs-CZ" i="1" dirty="0" smtClean="0">
                <a:latin typeface="Arno Pro Smbd Subhead"/>
              </a:rPr>
              <a:t> (neustálé putování)</a:t>
            </a:r>
          </a:p>
          <a:p>
            <a:pPr marL="550863" indent="-514350">
              <a:buFont typeface="Verdana" pitchFamily="34" charset="0"/>
              <a:buAutoNum type="arabicPeriod"/>
            </a:pPr>
            <a:r>
              <a:rPr lang="cs-CZ" i="1" dirty="0" smtClean="0">
                <a:latin typeface="Arno Pro Smbd Subhead"/>
              </a:rPr>
              <a:t>Dharma (způsob bytí)</a:t>
            </a:r>
          </a:p>
          <a:p>
            <a:pPr marL="550863" indent="-514350">
              <a:buFont typeface="Verdana" pitchFamily="34" charset="0"/>
              <a:buAutoNum type="arabicPeriod"/>
            </a:pPr>
            <a:r>
              <a:rPr lang="cs-CZ" i="1" dirty="0" err="1" smtClean="0">
                <a:latin typeface="Arno Pro Smbd Subhead"/>
              </a:rPr>
              <a:t>Karman</a:t>
            </a:r>
            <a:r>
              <a:rPr lang="cs-CZ" i="1" dirty="0" smtClean="0">
                <a:latin typeface="Arno Pro Smbd Subhead"/>
              </a:rPr>
              <a:t> (příčiny a následky činů) </a:t>
            </a:r>
          </a:p>
          <a:p>
            <a:pPr marL="550863" indent="-514350">
              <a:buFont typeface="Verdana" pitchFamily="34" charset="0"/>
              <a:buAutoNum type="arabicPeriod"/>
            </a:pPr>
            <a:r>
              <a:rPr lang="cs-CZ" i="1" dirty="0" err="1" smtClean="0">
                <a:latin typeface="Arno Pro Smbd Subhead"/>
              </a:rPr>
              <a:t>Mókša</a:t>
            </a:r>
            <a:r>
              <a:rPr lang="cs-CZ" i="1" dirty="0" smtClean="0">
                <a:latin typeface="Arno Pro Smbd Subhead"/>
              </a:rPr>
              <a:t> (ukončení </a:t>
            </a:r>
            <a:r>
              <a:rPr lang="cs-CZ" i="1" dirty="0" err="1" smtClean="0">
                <a:latin typeface="Arno Pro Smbd Subhead"/>
              </a:rPr>
              <a:t>samsáry</a:t>
            </a:r>
            <a:r>
              <a:rPr lang="cs-CZ" i="1" dirty="0" smtClean="0">
                <a:latin typeface="Arno Pro Smbd Subhead"/>
              </a:rPr>
              <a:t> – koloběhu života, osvobození)</a:t>
            </a:r>
          </a:p>
          <a:p>
            <a:pPr marL="550863" indent="-514350">
              <a:buFont typeface="Verdana" pitchFamily="34" charset="0"/>
              <a:buAutoNum type="arabicPeriod"/>
            </a:pPr>
            <a:r>
              <a:rPr lang="cs-CZ" i="1" dirty="0" smtClean="0">
                <a:latin typeface="Arno Pro Smbd Subhead"/>
              </a:rPr>
              <a:t>Nirvána (vyvanutí z utrpení)</a:t>
            </a:r>
          </a:p>
          <a:p>
            <a:pPr marL="550863" indent="-514350">
              <a:buFont typeface="Verdana" pitchFamily="34" charset="0"/>
              <a:buAutoNum type="arabicPeriod"/>
            </a:pPr>
            <a:r>
              <a:rPr lang="cs-CZ" i="1" dirty="0" smtClean="0">
                <a:latin typeface="Arno Pro Smbd Subhead"/>
              </a:rPr>
              <a:t>Átman (nesmrtelné „ já“ )</a:t>
            </a:r>
          </a:p>
          <a:p>
            <a:pPr marL="550863" indent="-514350">
              <a:buFont typeface="Verdana" pitchFamily="34" charset="0"/>
              <a:buAutoNum type="arabicPeriod"/>
            </a:pPr>
            <a:r>
              <a:rPr lang="cs-CZ" i="1" dirty="0" err="1" smtClean="0">
                <a:latin typeface="Arno Pro Smbd Subhead"/>
              </a:rPr>
              <a:t>Brahma</a:t>
            </a:r>
            <a:r>
              <a:rPr lang="cs-CZ" i="1" dirty="0" smtClean="0">
                <a:latin typeface="Arno Pro Smbd Subhead"/>
              </a:rPr>
              <a:t> (duchovní princip, duše vesmíru)</a:t>
            </a:r>
          </a:p>
          <a:p>
            <a:pPr marL="550863" indent="-514350">
              <a:buFont typeface="Verdana" pitchFamily="34" charset="0"/>
              <a:buAutoNum type="arabicPeriod"/>
            </a:pPr>
            <a:endParaRPr lang="cs-CZ" i="1" dirty="0" smtClean="0">
              <a:latin typeface="Arno Pro Smbd Subhead"/>
            </a:endParaRPr>
          </a:p>
          <a:p>
            <a:pPr marL="550863" indent="-514350">
              <a:buFont typeface="Verdana" pitchFamily="34" charset="0"/>
              <a:buAutoNum type="arabicPeriod"/>
            </a:pPr>
            <a:endParaRPr lang="cs-CZ" i="1" dirty="0" smtClean="0">
              <a:latin typeface="Arno Pro Smbd Subhead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i="1" smtClean="0">
                <a:latin typeface="Arno Pro Smbd Subhead"/>
              </a:rPr>
              <a:t>Zdroje</a:t>
            </a:r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i="1" dirty="0" smtClean="0">
                <a:latin typeface="Arno Pro Smbd Subhead"/>
              </a:rPr>
              <a:t>Vlastní poznámky, výpisky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696</TotalTime>
  <Words>414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Snímek 1</vt:lpstr>
      <vt:lpstr>Indická filosofie I. vznik, společné filosofické znaky</vt:lpstr>
      <vt:lpstr>Dějiny Indie</vt:lpstr>
      <vt:lpstr>Období védské</vt:lpstr>
      <vt:lpstr>Období védské</vt:lpstr>
      <vt:lpstr>Období védské</vt:lpstr>
      <vt:lpstr>Společné názorové znaky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Indická filosofie</dc:title>
  <dc:creator>J.Beran a kol.</dc:creator>
  <cp:keywords>Védské období</cp:keywords>
  <cp:lastModifiedBy>pe</cp:lastModifiedBy>
  <cp:revision>106</cp:revision>
  <dcterms:created xsi:type="dcterms:W3CDTF">2011-09-19T18:30:03Z</dcterms:created>
  <dcterms:modified xsi:type="dcterms:W3CDTF">2014-04-04T16:03:38Z</dcterms:modified>
</cp:coreProperties>
</file>