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1"/>
  </p:notesMasterIdLst>
  <p:sldIdLst>
    <p:sldId id="267" r:id="rId2"/>
    <p:sldId id="268" r:id="rId3"/>
    <p:sldId id="256" r:id="rId4"/>
    <p:sldId id="257" r:id="rId5"/>
    <p:sldId id="258" r:id="rId6"/>
    <p:sldId id="266" r:id="rId7"/>
    <p:sldId id="260" r:id="rId8"/>
    <p:sldId id="261" r:id="rId9"/>
    <p:sldId id="265" r:id="rId10"/>
    <p:sldId id="262" r:id="rId11"/>
    <p:sldId id="263" r:id="rId12"/>
    <p:sldId id="264" r:id="rId13"/>
    <p:sldId id="270" r:id="rId14"/>
    <p:sldId id="269" r:id="rId15"/>
    <p:sldId id="271" r:id="rId16"/>
    <p:sldId id="272" r:id="rId17"/>
    <p:sldId id="273" r:id="rId18"/>
    <p:sldId id="274" r:id="rId19"/>
    <p:sldId id="259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VY_32_INOVACE_16_Vodní nádrže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Základní škola Hnátnice, okres Ústí nad Orlicí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Petra Koutná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 SADY: Vlastivěda pro 4. a 5. </a:t>
          </a:r>
          <a:r>
            <a:rPr lang="cs-CZ" sz="2000" smtClean="0"/>
            <a:t>ročník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 CZ.1.07/1.4.00/21.1871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4865AC3F-78E2-43BA-A56B-7C465B8FCF11}">
      <dgm:prSet custT="1"/>
      <dgm:spPr/>
      <dgm:t>
        <a:bodyPr/>
        <a:lstStyle/>
        <a:p>
          <a:pPr algn="l"/>
          <a:r>
            <a:rPr lang="cs-CZ" sz="2000" dirty="0" smtClean="0"/>
            <a:t>DATUM</a:t>
          </a:r>
          <a:r>
            <a:rPr lang="cs-CZ" sz="2000" smtClean="0"/>
            <a:t>: 11.2.2012</a:t>
          </a:r>
          <a:endParaRPr lang="cs-CZ" sz="2000" dirty="0"/>
        </a:p>
      </dgm:t>
    </dgm:pt>
    <dgm:pt modelId="{D9035F3F-40E4-44D2-BDEC-8BFACF13ACB4}" type="parTrans" cxnId="{806DB313-5FE6-4929-A678-3696BD1EC39C}">
      <dgm:prSet/>
      <dgm:spPr/>
      <dgm:t>
        <a:bodyPr/>
        <a:lstStyle/>
        <a:p>
          <a:endParaRPr lang="cs-CZ"/>
        </a:p>
      </dgm:t>
    </dgm:pt>
    <dgm:pt modelId="{AC1B04CB-5FFB-4765-BAA6-3C73B9929367}" type="sibTrans" cxnId="{806DB313-5FE6-4929-A678-3696BD1EC39C}">
      <dgm:prSet/>
      <dgm:spPr/>
      <dgm:t>
        <a:bodyPr/>
        <a:lstStyle/>
        <a:p>
          <a:endParaRPr lang="cs-CZ"/>
        </a:p>
      </dgm:t>
    </dgm:pt>
    <dgm:pt modelId="{D05761FA-3C71-4DD0-9183-7C99EBE53F4B}">
      <dgm:prSet custT="1"/>
      <dgm:spPr/>
      <dgm:t>
        <a:bodyPr/>
        <a:lstStyle/>
        <a:p>
          <a:endParaRPr lang="cs-CZ" sz="2000" dirty="0" smtClean="0"/>
        </a:p>
      </dgm:t>
    </dgm:pt>
    <dgm:pt modelId="{AA976F31-B6C2-4F44-AD16-210581F8F750}" type="parTrans" cxnId="{3DD2F2A8-BCEF-4848-BF56-5E4CA7EBE4B6}">
      <dgm:prSet/>
      <dgm:spPr/>
      <dgm:t>
        <a:bodyPr/>
        <a:lstStyle/>
        <a:p>
          <a:endParaRPr lang="cs-CZ"/>
        </a:p>
      </dgm:t>
    </dgm:pt>
    <dgm:pt modelId="{DDDC18D6-5FB0-4A25-8B72-BE62E0EE92EA}" type="sibTrans" cxnId="{3DD2F2A8-BCEF-4848-BF56-5E4CA7EBE4B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E2699407-A48D-4333-A645-7FA48F1FE3B7}" type="pres">
      <dgm:prSet presAssocID="{4865AC3F-78E2-43BA-A56B-7C465B8FCF11}" presName="vertSpace2" presStyleLbl="node1" presStyleIdx="0" presStyleCnt="7"/>
      <dgm:spPr/>
      <dgm:t>
        <a:bodyPr/>
        <a:lstStyle/>
        <a:p>
          <a:endParaRPr lang="cs-CZ"/>
        </a:p>
      </dgm:t>
    </dgm:pt>
    <dgm:pt modelId="{D5EA2712-68D0-4098-BDE6-B295C6AB6119}" type="pres">
      <dgm:prSet presAssocID="{4865AC3F-78E2-43BA-A56B-7C465B8FCF11}" presName="circle2" presStyleLbl="node1" presStyleIdx="1" presStyleCnt="7"/>
      <dgm:spPr/>
      <dgm:t>
        <a:bodyPr/>
        <a:lstStyle/>
        <a:p>
          <a:endParaRPr lang="cs-CZ"/>
        </a:p>
      </dgm:t>
    </dgm:pt>
    <dgm:pt modelId="{54F8D70D-FB57-4298-A600-D8F61B2A354A}" type="pres">
      <dgm:prSet presAssocID="{4865AC3F-78E2-43BA-A56B-7C465B8FCF11}" presName="rect2" presStyleLbl="alignAcc1" presStyleIdx="1" presStyleCnt="7"/>
      <dgm:spPr/>
      <dgm:t>
        <a:bodyPr/>
        <a:lstStyle/>
        <a:p>
          <a:endParaRPr lang="cs-CZ"/>
        </a:p>
      </dgm:t>
    </dgm:pt>
    <dgm:pt modelId="{C616B022-AA0C-4D3B-BDBF-093D86622E86}" type="pres">
      <dgm:prSet presAssocID="{D1B46980-6531-4606-95E6-44980827E919}" presName="vertSpace3" presStyleLbl="node1" presStyleIdx="1" presStyleCnt="7"/>
      <dgm:spPr/>
      <dgm:t>
        <a:bodyPr/>
        <a:lstStyle/>
        <a:p>
          <a:endParaRPr lang="cs-CZ"/>
        </a:p>
      </dgm:t>
    </dgm:pt>
    <dgm:pt modelId="{69684AB7-5B8D-45A5-BC2F-6AF80EB883EF}" type="pres">
      <dgm:prSet presAssocID="{D1B46980-6531-4606-95E6-44980827E919}" presName="circle3" presStyleLbl="node1" presStyleIdx="2" presStyleCnt="7" custLinFactNeighborX="-715" custLinFactNeighborY="-953"/>
      <dgm:spPr/>
      <dgm:t>
        <a:bodyPr/>
        <a:lstStyle/>
        <a:p>
          <a:endParaRPr lang="cs-CZ"/>
        </a:p>
      </dgm:t>
    </dgm:pt>
    <dgm:pt modelId="{004736B2-18D3-4D6D-AA18-DF3F81E9E312}" type="pres">
      <dgm:prSet presAssocID="{D1B46980-6531-4606-95E6-44980827E919}" presName="rect3" presStyleLbl="alignAcc1" presStyleIdx="2" presStyleCnt="7"/>
      <dgm:spPr/>
      <dgm:t>
        <a:bodyPr/>
        <a:lstStyle/>
        <a:p>
          <a:endParaRPr lang="cs-CZ"/>
        </a:p>
      </dgm:t>
    </dgm:pt>
    <dgm:pt modelId="{9CCAD005-8609-4003-9C1F-3AFC293FB9F9}" type="pres">
      <dgm:prSet presAssocID="{B651F6E3-6281-48DB-9319-2AEAFDAE7572}" presName="vertSpace4" presStyleLbl="node1" presStyleIdx="2" presStyleCnt="7"/>
      <dgm:spPr/>
      <dgm:t>
        <a:bodyPr/>
        <a:lstStyle/>
        <a:p>
          <a:endParaRPr lang="cs-CZ"/>
        </a:p>
      </dgm:t>
    </dgm:pt>
    <dgm:pt modelId="{0C4087F0-2DA9-4805-A823-C8C5404FEF67}" type="pres">
      <dgm:prSet presAssocID="{B651F6E3-6281-48DB-9319-2AEAFDAE7572}" presName="circle4" presStyleLbl="node1" presStyleIdx="3" presStyleCnt="7"/>
      <dgm:spPr/>
      <dgm:t>
        <a:bodyPr/>
        <a:lstStyle/>
        <a:p>
          <a:endParaRPr lang="cs-CZ"/>
        </a:p>
      </dgm:t>
    </dgm:pt>
    <dgm:pt modelId="{7145B55B-1B24-4B93-A1D4-B8021E4AC78C}" type="pres">
      <dgm:prSet presAssocID="{B651F6E3-6281-48DB-9319-2AEAFDAE7572}" presName="rect4" presStyleLbl="alignAcc1" presStyleIdx="3" presStyleCnt="7"/>
      <dgm:spPr/>
      <dgm:t>
        <a:bodyPr/>
        <a:lstStyle/>
        <a:p>
          <a:endParaRPr lang="cs-CZ"/>
        </a:p>
      </dgm:t>
    </dgm:pt>
    <dgm:pt modelId="{6919BCDB-3A39-4371-A415-42187620F612}" type="pres">
      <dgm:prSet presAssocID="{D8197B8C-B260-4A16-BDF4-0947B075E274}" presName="vertSpace5" presStyleLbl="node1" presStyleIdx="3" presStyleCnt="7"/>
      <dgm:spPr/>
      <dgm:t>
        <a:bodyPr/>
        <a:lstStyle/>
        <a:p>
          <a:endParaRPr lang="cs-CZ"/>
        </a:p>
      </dgm:t>
    </dgm:pt>
    <dgm:pt modelId="{19974A4C-782A-40F8-BDC1-A903A52CB5DC}" type="pres">
      <dgm:prSet presAssocID="{D8197B8C-B260-4A16-BDF4-0947B075E274}" presName="circle5" presStyleLbl="node1" presStyleIdx="4" presStyleCnt="7"/>
      <dgm:spPr/>
      <dgm:t>
        <a:bodyPr/>
        <a:lstStyle/>
        <a:p>
          <a:endParaRPr lang="cs-CZ"/>
        </a:p>
      </dgm:t>
    </dgm:pt>
    <dgm:pt modelId="{0F7944D4-5DCA-4B9E-A896-D52854246E44}" type="pres">
      <dgm:prSet presAssocID="{D8197B8C-B260-4A16-BDF4-0947B075E274}" presName="rect5" presStyleLbl="alignAcc1" presStyleIdx="4" presStyleCnt="7"/>
      <dgm:spPr/>
      <dgm:t>
        <a:bodyPr/>
        <a:lstStyle/>
        <a:p>
          <a:endParaRPr lang="cs-CZ"/>
        </a:p>
      </dgm:t>
    </dgm:pt>
    <dgm:pt modelId="{DFC55A8B-2DFD-41AE-A307-96A1D2E66396}" type="pres">
      <dgm:prSet presAssocID="{4C35D32F-0EAB-4CD7-82EE-45574DC2A586}" presName="vertSpace6" presStyleLbl="node1" presStyleIdx="4" presStyleCnt="7"/>
      <dgm:spPr/>
      <dgm:t>
        <a:bodyPr/>
        <a:lstStyle/>
        <a:p>
          <a:endParaRPr lang="cs-CZ"/>
        </a:p>
      </dgm:t>
    </dgm:pt>
    <dgm:pt modelId="{EB210E99-FECE-49F2-86FD-20F903E541DE}" type="pres">
      <dgm:prSet presAssocID="{4C35D32F-0EAB-4CD7-82EE-45574DC2A586}" presName="circle6" presStyleLbl="node1" presStyleIdx="5" presStyleCnt="7"/>
      <dgm:spPr/>
      <dgm:t>
        <a:bodyPr/>
        <a:lstStyle/>
        <a:p>
          <a:endParaRPr lang="cs-CZ"/>
        </a:p>
      </dgm:t>
    </dgm:pt>
    <dgm:pt modelId="{2463512F-938D-4E07-9D5C-7B2E99ABD39E}" type="pres">
      <dgm:prSet presAssocID="{4C35D32F-0EAB-4CD7-82EE-45574DC2A586}" presName="rect6" presStyleLbl="alignAcc1" presStyleIdx="5" presStyleCnt="7"/>
      <dgm:spPr/>
      <dgm:t>
        <a:bodyPr/>
        <a:lstStyle/>
        <a:p>
          <a:endParaRPr lang="cs-CZ"/>
        </a:p>
      </dgm:t>
    </dgm:pt>
    <dgm:pt modelId="{59FE3E3B-A92F-4A98-9A20-76394874AFA6}" type="pres">
      <dgm:prSet presAssocID="{D05761FA-3C71-4DD0-9183-7C99EBE53F4B}" presName="vertSpace7" presStyleLbl="node1" presStyleIdx="5" presStyleCnt="7"/>
      <dgm:spPr/>
      <dgm:t>
        <a:bodyPr/>
        <a:lstStyle/>
        <a:p>
          <a:endParaRPr lang="cs-CZ"/>
        </a:p>
      </dgm:t>
    </dgm:pt>
    <dgm:pt modelId="{8EB502EF-CA4F-4140-AFB6-D26D41E73615}" type="pres">
      <dgm:prSet presAssocID="{D05761FA-3C71-4DD0-9183-7C99EBE53F4B}" presName="circle7" presStyleLbl="node1" presStyleIdx="6" presStyleCnt="7"/>
      <dgm:spPr/>
      <dgm:t>
        <a:bodyPr/>
        <a:lstStyle/>
        <a:p>
          <a:endParaRPr lang="cs-CZ"/>
        </a:p>
      </dgm:t>
    </dgm:pt>
    <dgm:pt modelId="{6204D4B4-078C-4ACF-B823-77A728483A32}" type="pres">
      <dgm:prSet presAssocID="{D05761FA-3C71-4DD0-9183-7C99EBE53F4B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C425D1D-3DF2-408E-A4F8-250CA94A450A}" type="pres">
      <dgm:prSet presAssocID="{4865AC3F-78E2-43BA-A56B-7C465B8FCF11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DFEC33-8C2A-49C6-B23B-FA3577B1DCE9}" type="pres">
      <dgm:prSet presAssocID="{D1B46980-6531-4606-95E6-44980827E919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A198DD-41D2-4313-8B5B-1CF1BCF383FB}" type="pres">
      <dgm:prSet presAssocID="{B651F6E3-6281-48DB-9319-2AEAFDAE7572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0D1B75-263C-4468-B985-565C95B9422B}" type="pres">
      <dgm:prSet presAssocID="{D8197B8C-B260-4A16-BDF4-0947B075E274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2C1AC3-4F1B-47BC-9A88-D00EAE61D85A}" type="pres">
      <dgm:prSet presAssocID="{4C35D32F-0EAB-4CD7-82EE-45574DC2A586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3526C68-77CF-4757-B0E2-EC80EC09B19D}" type="pres">
      <dgm:prSet presAssocID="{D05761FA-3C71-4DD0-9183-7C99EBE53F4B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DBDA881-015B-414D-852E-1D4FF8270D82}" type="presOf" srcId="{B651F6E3-6281-48DB-9319-2AEAFDAE7572}" destId="{7145B55B-1B24-4B93-A1D4-B8021E4AC78C}" srcOrd="0" destOrd="0" presId="urn:microsoft.com/office/officeart/2005/8/layout/target3"/>
    <dgm:cxn modelId="{BA7287FC-1B66-4E21-BE64-2B68DEDD23FC}" type="presOf" srcId="{D1D4F407-5343-4D3F-B5B9-D407B03CAEB4}" destId="{AED2198E-93D5-4001-81B4-73124B309672}" srcOrd="1" destOrd="0" presId="urn:microsoft.com/office/officeart/2005/8/layout/target3"/>
    <dgm:cxn modelId="{E2D6E651-1A7B-418B-9963-F35CA4DE4754}" type="presOf" srcId="{D8197B8C-B260-4A16-BDF4-0947B075E274}" destId="{0F7944D4-5DCA-4B9E-A896-D52854246E44}" srcOrd="0" destOrd="0" presId="urn:microsoft.com/office/officeart/2005/8/layout/target3"/>
    <dgm:cxn modelId="{7BC66EC3-EBD6-4F3A-99ED-9D25F66FFA51}" srcId="{757F3AB3-0718-4624-B441-E567A8F0AB56}" destId="{B651F6E3-6281-48DB-9319-2AEAFDAE7572}" srcOrd="3" destOrd="0" parTransId="{A571E265-742E-411A-ABCF-E39FDBC7528A}" sibTransId="{E33260FE-399D-481C-B2D6-3B35DD16DC84}"/>
    <dgm:cxn modelId="{65309903-BFBF-4146-807A-A577AA93529F}" type="presOf" srcId="{D1B46980-6531-4606-95E6-44980827E919}" destId="{004736B2-18D3-4D6D-AA18-DF3F81E9E312}" srcOrd="0" destOrd="0" presId="urn:microsoft.com/office/officeart/2005/8/layout/target3"/>
    <dgm:cxn modelId="{168B4D38-9C18-44C4-BC0C-22B4A50DBDA3}" type="presOf" srcId="{4865AC3F-78E2-43BA-A56B-7C465B8FCF11}" destId="{FC425D1D-3DF2-408E-A4F8-250CA94A450A}" srcOrd="1" destOrd="0" presId="urn:microsoft.com/office/officeart/2005/8/layout/target3"/>
    <dgm:cxn modelId="{BE3E959E-C44B-463F-8D32-9009C74563BD}" type="presOf" srcId="{4C35D32F-0EAB-4CD7-82EE-45574DC2A586}" destId="{A02C1AC3-4F1B-47BC-9A88-D00EAE61D85A}" srcOrd="1" destOrd="0" presId="urn:microsoft.com/office/officeart/2005/8/layout/target3"/>
    <dgm:cxn modelId="{EDF6FE6B-9DBE-4D7B-B8FD-7098875B4EED}" srcId="{757F3AB3-0718-4624-B441-E567A8F0AB56}" destId="{D8197B8C-B260-4A16-BDF4-0947B075E274}" srcOrd="4" destOrd="0" parTransId="{51C5993D-B262-45E6-B66E-76BC9D6D883D}" sibTransId="{1AEC7F05-E0FE-459C-BD47-224AC9D7BEE4}"/>
    <dgm:cxn modelId="{576A7EFA-C224-4931-9752-85D108A36A9E}" type="presOf" srcId="{4865AC3F-78E2-43BA-A56B-7C465B8FCF11}" destId="{54F8D70D-FB57-4298-A600-D8F61B2A354A}" srcOrd="0" destOrd="0" presId="urn:microsoft.com/office/officeart/2005/8/layout/target3"/>
    <dgm:cxn modelId="{8F3BEB3D-61ED-4C7C-8FE2-88D491E6AB1D}" type="presOf" srcId="{D1D4F407-5343-4D3F-B5B9-D407B03CAEB4}" destId="{D005CE8C-CC26-4C3E-AC11-E15060ECD759}" srcOrd="0" destOrd="0" presId="urn:microsoft.com/office/officeart/2005/8/layout/target3"/>
    <dgm:cxn modelId="{C526688C-8065-41EA-B746-BE6538FD21F9}" type="presOf" srcId="{D05761FA-3C71-4DD0-9183-7C99EBE53F4B}" destId="{6204D4B4-078C-4ACF-B823-77A728483A3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2" destOrd="0" parTransId="{4F7B2CF5-A270-4D61-A510-1C1C5A4DCD3B}" sibTransId="{CFF69701-2866-4EF5-BFB5-F3F9B72EB817}"/>
    <dgm:cxn modelId="{9C3DC5E4-F773-4C32-A877-76100229DF71}" type="presOf" srcId="{D8197B8C-B260-4A16-BDF4-0947B075E274}" destId="{5C0D1B75-263C-4468-B985-565C95B9422B}" srcOrd="1" destOrd="0" presId="urn:microsoft.com/office/officeart/2005/8/layout/target3"/>
    <dgm:cxn modelId="{99EDC132-6018-41AF-ACC4-4C8189107CEC}" type="presOf" srcId="{757F3AB3-0718-4624-B441-E567A8F0AB56}" destId="{333A1088-737F-45CB-B68E-254E46348037}" srcOrd="0" destOrd="0" presId="urn:microsoft.com/office/officeart/2005/8/layout/target3"/>
    <dgm:cxn modelId="{3DD2F2A8-BCEF-4848-BF56-5E4CA7EBE4B6}" srcId="{757F3AB3-0718-4624-B441-E567A8F0AB56}" destId="{D05761FA-3C71-4DD0-9183-7C99EBE53F4B}" srcOrd="6" destOrd="0" parTransId="{AA976F31-B6C2-4F44-AD16-210581F8F750}" sibTransId="{DDDC18D6-5FB0-4A25-8B72-BE62E0EE92EA}"/>
    <dgm:cxn modelId="{1C8C2902-4072-4C49-8002-50F2A341780E}" type="presOf" srcId="{D05761FA-3C71-4DD0-9183-7C99EBE53F4B}" destId="{23526C68-77CF-4757-B0E2-EC80EC09B19D}" srcOrd="1" destOrd="0" presId="urn:microsoft.com/office/officeart/2005/8/layout/target3"/>
    <dgm:cxn modelId="{7B5C4C5C-9543-4529-B8CC-48F94305C43B}" type="presOf" srcId="{D1B46980-6531-4606-95E6-44980827E919}" destId="{2CDFEC33-8C2A-49C6-B23B-FA3577B1DCE9}" srcOrd="1" destOrd="0" presId="urn:microsoft.com/office/officeart/2005/8/layout/target3"/>
    <dgm:cxn modelId="{9E9A8D7D-25FB-44F2-AF1B-82642E6A0348}" type="presOf" srcId="{B651F6E3-6281-48DB-9319-2AEAFDAE7572}" destId="{70A198DD-41D2-4313-8B5B-1CF1BCF383FB}" srcOrd="1" destOrd="0" presId="urn:microsoft.com/office/officeart/2005/8/layout/target3"/>
    <dgm:cxn modelId="{AE57FF24-E025-476A-BE57-D107ACAD68A6}" type="presOf" srcId="{4C35D32F-0EAB-4CD7-82EE-45574DC2A586}" destId="{2463512F-938D-4E07-9D5C-7B2E99ABD39E}" srcOrd="0" destOrd="0" presId="urn:microsoft.com/office/officeart/2005/8/layout/target3"/>
    <dgm:cxn modelId="{806DB313-5FE6-4929-A678-3696BD1EC39C}" srcId="{757F3AB3-0718-4624-B441-E567A8F0AB56}" destId="{4865AC3F-78E2-43BA-A56B-7C465B8FCF11}" srcOrd="1" destOrd="0" parTransId="{D9035F3F-40E4-44D2-BDEC-8BFACF13ACB4}" sibTransId="{AC1B04CB-5FFB-4765-BAA6-3C73B9929367}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DBBD04DC-859A-4357-92BD-596DD267989A}" type="presParOf" srcId="{333A1088-737F-45CB-B68E-254E46348037}" destId="{F5ABB229-8D3B-4694-996A-96F23CF14429}" srcOrd="0" destOrd="0" presId="urn:microsoft.com/office/officeart/2005/8/layout/target3"/>
    <dgm:cxn modelId="{818AD13A-7A63-42CF-9A98-F71576450295}" type="presParOf" srcId="{333A1088-737F-45CB-B68E-254E46348037}" destId="{F41139FD-01EE-4571-8B17-4FB00FC51163}" srcOrd="1" destOrd="0" presId="urn:microsoft.com/office/officeart/2005/8/layout/target3"/>
    <dgm:cxn modelId="{F87EAF96-FAF8-4374-810A-1141542511E7}" type="presParOf" srcId="{333A1088-737F-45CB-B68E-254E46348037}" destId="{D005CE8C-CC26-4C3E-AC11-E15060ECD759}" srcOrd="2" destOrd="0" presId="urn:microsoft.com/office/officeart/2005/8/layout/target3"/>
    <dgm:cxn modelId="{705293D7-1D44-47BB-A71C-8109B976B2D5}" type="presParOf" srcId="{333A1088-737F-45CB-B68E-254E46348037}" destId="{E2699407-A48D-4333-A645-7FA48F1FE3B7}" srcOrd="3" destOrd="0" presId="urn:microsoft.com/office/officeart/2005/8/layout/target3"/>
    <dgm:cxn modelId="{9D559583-C4DF-45FD-BF97-7ADAC3CAA3AB}" type="presParOf" srcId="{333A1088-737F-45CB-B68E-254E46348037}" destId="{D5EA2712-68D0-4098-BDE6-B295C6AB6119}" srcOrd="4" destOrd="0" presId="urn:microsoft.com/office/officeart/2005/8/layout/target3"/>
    <dgm:cxn modelId="{0207221E-50DF-4AA7-957D-33AAB39319D8}" type="presParOf" srcId="{333A1088-737F-45CB-B68E-254E46348037}" destId="{54F8D70D-FB57-4298-A600-D8F61B2A354A}" srcOrd="5" destOrd="0" presId="urn:microsoft.com/office/officeart/2005/8/layout/target3"/>
    <dgm:cxn modelId="{F97B0E66-DAFF-4505-8C67-5CF3746BFCF2}" type="presParOf" srcId="{333A1088-737F-45CB-B68E-254E46348037}" destId="{C616B022-AA0C-4D3B-BDBF-093D86622E86}" srcOrd="6" destOrd="0" presId="urn:microsoft.com/office/officeart/2005/8/layout/target3"/>
    <dgm:cxn modelId="{F7FAC5B8-63A2-404C-B0A6-2CEA86239FF3}" type="presParOf" srcId="{333A1088-737F-45CB-B68E-254E46348037}" destId="{69684AB7-5B8D-45A5-BC2F-6AF80EB883EF}" srcOrd="7" destOrd="0" presId="urn:microsoft.com/office/officeart/2005/8/layout/target3"/>
    <dgm:cxn modelId="{6373C758-B8B1-45C5-93CE-70E7D3FCEEDE}" type="presParOf" srcId="{333A1088-737F-45CB-B68E-254E46348037}" destId="{004736B2-18D3-4D6D-AA18-DF3F81E9E312}" srcOrd="8" destOrd="0" presId="urn:microsoft.com/office/officeart/2005/8/layout/target3"/>
    <dgm:cxn modelId="{D446267E-826E-4009-96A0-33B9DAD3966A}" type="presParOf" srcId="{333A1088-737F-45CB-B68E-254E46348037}" destId="{9CCAD005-8609-4003-9C1F-3AFC293FB9F9}" srcOrd="9" destOrd="0" presId="urn:microsoft.com/office/officeart/2005/8/layout/target3"/>
    <dgm:cxn modelId="{65288386-19F0-4D31-9084-E69A691C361F}" type="presParOf" srcId="{333A1088-737F-45CB-B68E-254E46348037}" destId="{0C4087F0-2DA9-4805-A823-C8C5404FEF67}" srcOrd="10" destOrd="0" presId="urn:microsoft.com/office/officeart/2005/8/layout/target3"/>
    <dgm:cxn modelId="{82C52870-B94A-41F1-8E36-087611BED3D2}" type="presParOf" srcId="{333A1088-737F-45CB-B68E-254E46348037}" destId="{7145B55B-1B24-4B93-A1D4-B8021E4AC78C}" srcOrd="11" destOrd="0" presId="urn:microsoft.com/office/officeart/2005/8/layout/target3"/>
    <dgm:cxn modelId="{8455C002-595F-401C-8BA0-B236AC1D6E70}" type="presParOf" srcId="{333A1088-737F-45CB-B68E-254E46348037}" destId="{6919BCDB-3A39-4371-A415-42187620F612}" srcOrd="12" destOrd="0" presId="urn:microsoft.com/office/officeart/2005/8/layout/target3"/>
    <dgm:cxn modelId="{1E596AD9-8691-4ACF-91B8-2699DAF8EC13}" type="presParOf" srcId="{333A1088-737F-45CB-B68E-254E46348037}" destId="{19974A4C-782A-40F8-BDC1-A903A52CB5DC}" srcOrd="13" destOrd="0" presId="urn:microsoft.com/office/officeart/2005/8/layout/target3"/>
    <dgm:cxn modelId="{90031295-A624-43D1-B642-9750841F9243}" type="presParOf" srcId="{333A1088-737F-45CB-B68E-254E46348037}" destId="{0F7944D4-5DCA-4B9E-A896-D52854246E44}" srcOrd="14" destOrd="0" presId="urn:microsoft.com/office/officeart/2005/8/layout/target3"/>
    <dgm:cxn modelId="{A45B1FCA-ED81-4A02-8F8E-B1F3B295885F}" type="presParOf" srcId="{333A1088-737F-45CB-B68E-254E46348037}" destId="{DFC55A8B-2DFD-41AE-A307-96A1D2E66396}" srcOrd="15" destOrd="0" presId="urn:microsoft.com/office/officeart/2005/8/layout/target3"/>
    <dgm:cxn modelId="{70F6BF01-CF51-468A-A34E-F69B2429F495}" type="presParOf" srcId="{333A1088-737F-45CB-B68E-254E46348037}" destId="{EB210E99-FECE-49F2-86FD-20F903E541DE}" srcOrd="16" destOrd="0" presId="urn:microsoft.com/office/officeart/2005/8/layout/target3"/>
    <dgm:cxn modelId="{A7C45DF1-B33F-4950-A4B3-7B37C635158E}" type="presParOf" srcId="{333A1088-737F-45CB-B68E-254E46348037}" destId="{2463512F-938D-4E07-9D5C-7B2E99ABD39E}" srcOrd="17" destOrd="0" presId="urn:microsoft.com/office/officeart/2005/8/layout/target3"/>
    <dgm:cxn modelId="{2ADA2605-263A-42CB-B790-48483342606F}" type="presParOf" srcId="{333A1088-737F-45CB-B68E-254E46348037}" destId="{59FE3E3B-A92F-4A98-9A20-76394874AFA6}" srcOrd="18" destOrd="0" presId="urn:microsoft.com/office/officeart/2005/8/layout/target3"/>
    <dgm:cxn modelId="{EEB5CE0C-BA6E-4062-B7AE-77F378DFE7C7}" type="presParOf" srcId="{333A1088-737F-45CB-B68E-254E46348037}" destId="{8EB502EF-CA4F-4140-AFB6-D26D41E73615}" srcOrd="19" destOrd="0" presId="urn:microsoft.com/office/officeart/2005/8/layout/target3"/>
    <dgm:cxn modelId="{FB4B795D-5C93-4A0F-9EB9-C070F7BEF924}" type="presParOf" srcId="{333A1088-737F-45CB-B68E-254E46348037}" destId="{6204D4B4-078C-4ACF-B823-77A728483A32}" srcOrd="20" destOrd="0" presId="urn:microsoft.com/office/officeart/2005/8/layout/target3"/>
    <dgm:cxn modelId="{AA4CABCE-D9F4-43B6-8E53-93546D89782B}" type="presParOf" srcId="{333A1088-737F-45CB-B68E-254E46348037}" destId="{AED2198E-93D5-4001-81B4-73124B309672}" srcOrd="21" destOrd="0" presId="urn:microsoft.com/office/officeart/2005/8/layout/target3"/>
    <dgm:cxn modelId="{28134AFD-3748-4E9A-8F37-29495CAEDA9E}" type="presParOf" srcId="{333A1088-737F-45CB-B68E-254E46348037}" destId="{FC425D1D-3DF2-408E-A4F8-250CA94A450A}" srcOrd="22" destOrd="0" presId="urn:microsoft.com/office/officeart/2005/8/layout/target3"/>
    <dgm:cxn modelId="{01CB0A99-A608-4B4D-ABB7-D609836991BF}" type="presParOf" srcId="{333A1088-737F-45CB-B68E-254E46348037}" destId="{2CDFEC33-8C2A-49C6-B23B-FA3577B1DCE9}" srcOrd="23" destOrd="0" presId="urn:microsoft.com/office/officeart/2005/8/layout/target3"/>
    <dgm:cxn modelId="{33247EB4-E1CE-470E-A35D-538F98BB25BB}" type="presParOf" srcId="{333A1088-737F-45CB-B68E-254E46348037}" destId="{70A198DD-41D2-4313-8B5B-1CF1BCF383FB}" srcOrd="24" destOrd="0" presId="urn:microsoft.com/office/officeart/2005/8/layout/target3"/>
    <dgm:cxn modelId="{8685EC77-47B5-4C45-91DA-8292A38B202F}" type="presParOf" srcId="{333A1088-737F-45CB-B68E-254E46348037}" destId="{5C0D1B75-263C-4468-B985-565C95B9422B}" srcOrd="25" destOrd="0" presId="urn:microsoft.com/office/officeart/2005/8/layout/target3"/>
    <dgm:cxn modelId="{8CEF0DBD-9CE7-4D82-A97D-4677B1515C4A}" type="presParOf" srcId="{333A1088-737F-45CB-B68E-254E46348037}" destId="{A02C1AC3-4F1B-47BC-9A88-D00EAE61D85A}" srcOrd="26" destOrd="0" presId="urn:microsoft.com/office/officeart/2005/8/layout/target3"/>
    <dgm:cxn modelId="{0AD82099-84C8-46E1-AF94-582B83ACF010}" type="presParOf" srcId="{333A1088-737F-45CB-B68E-254E46348037}" destId="{23526C68-77CF-4757-B0E2-EC80EC09B19D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979762" cy="29797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dk2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50800" dist="25400" dir="5400000" rotWithShape="0">
            <a:srgbClr val="000000">
              <a:alpha val="55000"/>
            </a:srgbClr>
          </a:outerShdw>
        </a:effectLst>
        <a:scene3d>
          <a:camera prst="orthographicFront">
            <a:rot lat="0" lon="0" rev="0"/>
          </a:camera>
          <a:lightRig rig="brightRoom" dir="tl">
            <a:rot lat="0" lon="0" rev="3600000"/>
          </a:lightRig>
        </a:scene3d>
        <a:sp3d contourW="31750" prstMaterial="flat">
          <a:bevelT w="127000" h="254000" prst="angle"/>
          <a:contourClr>
            <a:schemeClr val="dk2">
              <a:hueOff val="0"/>
              <a:satOff val="0"/>
              <a:lumOff val="0"/>
              <a:alphaOff val="0"/>
              <a:shade val="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71905" y="0"/>
          <a:ext cx="7367103" cy="2979762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4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Základní škola Hnátnice, okres Ústí nad Orlicí</a:t>
          </a:r>
          <a:endParaRPr lang="cs-CZ" sz="2000" kern="1200" dirty="0"/>
        </a:p>
      </dsp:txBody>
      <dsp:txXfrm>
        <a:off x="1471905" y="0"/>
        <a:ext cx="7367103" cy="297975"/>
      </dsp:txXfrm>
    </dsp:sp>
    <dsp:sp modelId="{D5EA2712-68D0-4098-BDE6-B295C6AB6119}">
      <dsp:nvSpPr>
        <dsp:cNvPr id="0" name=""/>
        <dsp:cNvSpPr/>
      </dsp:nvSpPr>
      <dsp:spPr>
        <a:xfrm>
          <a:off x="223481" y="297975"/>
          <a:ext cx="2532798" cy="253279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dk2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50800" dist="25400" dir="5400000" rotWithShape="0">
            <a:srgbClr val="000000">
              <a:alpha val="55000"/>
            </a:srgbClr>
          </a:outerShdw>
        </a:effectLst>
        <a:scene3d>
          <a:camera prst="orthographicFront">
            <a:rot lat="0" lon="0" rev="0"/>
          </a:camera>
          <a:lightRig rig="brightRoom" dir="tl">
            <a:rot lat="0" lon="0" rev="3600000"/>
          </a:lightRig>
        </a:scene3d>
        <a:sp3d contourW="31750" prstMaterial="flat">
          <a:bevelT w="127000" h="254000" prst="angle"/>
          <a:contourClr>
            <a:schemeClr val="dk2">
              <a:hueOff val="0"/>
              <a:satOff val="0"/>
              <a:lumOff val="0"/>
              <a:alphaOff val="0"/>
              <a:shade val="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4F8D70D-FB57-4298-A600-D8F61B2A354A}">
      <dsp:nvSpPr>
        <dsp:cNvPr id="0" name=""/>
        <dsp:cNvSpPr/>
      </dsp:nvSpPr>
      <dsp:spPr>
        <a:xfrm>
          <a:off x="1489881" y="297975"/>
          <a:ext cx="7367103" cy="2532798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4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DATUM</a:t>
          </a:r>
          <a:r>
            <a:rPr lang="cs-CZ" sz="2000" kern="1200" smtClean="0"/>
            <a:t>: 11.2.2012</a:t>
          </a:r>
          <a:endParaRPr lang="cs-CZ" sz="2000" kern="1200" dirty="0"/>
        </a:p>
      </dsp:txBody>
      <dsp:txXfrm>
        <a:off x="1489881" y="297975"/>
        <a:ext cx="7367103" cy="297975"/>
      </dsp:txXfrm>
    </dsp:sp>
    <dsp:sp modelId="{69684AB7-5B8D-45A5-BC2F-6AF80EB883EF}">
      <dsp:nvSpPr>
        <dsp:cNvPr id="0" name=""/>
        <dsp:cNvSpPr/>
      </dsp:nvSpPr>
      <dsp:spPr>
        <a:xfrm>
          <a:off x="432050" y="576073"/>
          <a:ext cx="2085834" cy="20858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dk2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50800" dist="25400" dir="5400000" rotWithShape="0">
            <a:srgbClr val="000000">
              <a:alpha val="55000"/>
            </a:srgbClr>
          </a:outerShdw>
        </a:effectLst>
        <a:scene3d>
          <a:camera prst="orthographicFront">
            <a:rot lat="0" lon="0" rev="0"/>
          </a:camera>
          <a:lightRig rig="brightRoom" dir="tl">
            <a:rot lat="0" lon="0" rev="3600000"/>
          </a:lightRig>
        </a:scene3d>
        <a:sp3d contourW="31750" prstMaterial="flat">
          <a:bevelT w="127000" h="254000" prst="angle"/>
          <a:contourClr>
            <a:schemeClr val="dk2">
              <a:hueOff val="0"/>
              <a:satOff val="0"/>
              <a:lumOff val="0"/>
              <a:alphaOff val="0"/>
              <a:shade val="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4736B2-18D3-4D6D-AA18-DF3F81E9E312}">
      <dsp:nvSpPr>
        <dsp:cNvPr id="0" name=""/>
        <dsp:cNvSpPr/>
      </dsp:nvSpPr>
      <dsp:spPr>
        <a:xfrm>
          <a:off x="1489881" y="595951"/>
          <a:ext cx="7367103" cy="2085834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4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Petra Koutná</a:t>
          </a:r>
          <a:endParaRPr lang="cs-CZ" sz="2000" kern="1200" dirty="0"/>
        </a:p>
      </dsp:txBody>
      <dsp:txXfrm>
        <a:off x="1489881" y="595951"/>
        <a:ext cx="7367103" cy="297975"/>
      </dsp:txXfrm>
    </dsp:sp>
    <dsp:sp modelId="{0C4087F0-2DA9-4805-A823-C8C5404FEF67}">
      <dsp:nvSpPr>
        <dsp:cNvPr id="0" name=""/>
        <dsp:cNvSpPr/>
      </dsp:nvSpPr>
      <dsp:spPr>
        <a:xfrm>
          <a:off x="670445" y="893927"/>
          <a:ext cx="1638870" cy="163887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dk2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50800" dist="25400" dir="5400000" rotWithShape="0">
            <a:srgbClr val="000000">
              <a:alpha val="55000"/>
            </a:srgbClr>
          </a:outerShdw>
        </a:effectLst>
        <a:scene3d>
          <a:camera prst="orthographicFront">
            <a:rot lat="0" lon="0" rev="0"/>
          </a:camera>
          <a:lightRig rig="brightRoom" dir="tl">
            <a:rot lat="0" lon="0" rev="3600000"/>
          </a:lightRig>
        </a:scene3d>
        <a:sp3d contourW="31750" prstMaterial="flat">
          <a:bevelT w="127000" h="254000" prst="angle"/>
          <a:contourClr>
            <a:schemeClr val="dk2">
              <a:hueOff val="0"/>
              <a:satOff val="0"/>
              <a:lumOff val="0"/>
              <a:alphaOff val="0"/>
              <a:shade val="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145B55B-1B24-4B93-A1D4-B8021E4AC78C}">
      <dsp:nvSpPr>
        <dsp:cNvPr id="0" name=""/>
        <dsp:cNvSpPr/>
      </dsp:nvSpPr>
      <dsp:spPr>
        <a:xfrm>
          <a:off x="1489881" y="893927"/>
          <a:ext cx="7367103" cy="163887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4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VY_32_INOVACE_16_Vodní nádrže</a:t>
          </a:r>
          <a:endParaRPr lang="cs-CZ" sz="2000" kern="1200" dirty="0"/>
        </a:p>
      </dsp:txBody>
      <dsp:txXfrm>
        <a:off x="1489881" y="893927"/>
        <a:ext cx="7367103" cy="297978"/>
      </dsp:txXfrm>
    </dsp:sp>
    <dsp:sp modelId="{19974A4C-782A-40F8-BDC1-A903A52CB5DC}">
      <dsp:nvSpPr>
        <dsp:cNvPr id="0" name=""/>
        <dsp:cNvSpPr/>
      </dsp:nvSpPr>
      <dsp:spPr>
        <a:xfrm>
          <a:off x="893929" y="1191906"/>
          <a:ext cx="1191903" cy="119190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dk2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50800" dist="25400" dir="5400000" rotWithShape="0">
            <a:srgbClr val="000000">
              <a:alpha val="55000"/>
            </a:srgbClr>
          </a:outerShdw>
        </a:effectLst>
        <a:scene3d>
          <a:camera prst="orthographicFront">
            <a:rot lat="0" lon="0" rev="0"/>
          </a:camera>
          <a:lightRig rig="brightRoom" dir="tl">
            <a:rot lat="0" lon="0" rev="3600000"/>
          </a:lightRig>
        </a:scene3d>
        <a:sp3d contourW="31750" prstMaterial="flat">
          <a:bevelT w="127000" h="254000" prst="angle"/>
          <a:contourClr>
            <a:schemeClr val="dk2">
              <a:hueOff val="0"/>
              <a:satOff val="0"/>
              <a:lumOff val="0"/>
              <a:alphaOff val="0"/>
              <a:shade val="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F7944D4-5DCA-4B9E-A896-D52854246E44}">
      <dsp:nvSpPr>
        <dsp:cNvPr id="0" name=""/>
        <dsp:cNvSpPr/>
      </dsp:nvSpPr>
      <dsp:spPr>
        <a:xfrm>
          <a:off x="1489881" y="1191906"/>
          <a:ext cx="7367103" cy="1191903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4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 SADY: Vlastivěda pro 4. a 5. </a:t>
          </a:r>
          <a:r>
            <a:rPr lang="cs-CZ" sz="2000" kern="1200" smtClean="0"/>
            <a:t>ročník</a:t>
          </a:r>
          <a:endParaRPr lang="cs-CZ" sz="2000" kern="1200" dirty="0"/>
        </a:p>
      </dsp:txBody>
      <dsp:txXfrm>
        <a:off x="1489881" y="1191906"/>
        <a:ext cx="7367103" cy="297975"/>
      </dsp:txXfrm>
    </dsp:sp>
    <dsp:sp modelId="{EB210E99-FECE-49F2-86FD-20F903E541DE}">
      <dsp:nvSpPr>
        <dsp:cNvPr id="0" name=""/>
        <dsp:cNvSpPr/>
      </dsp:nvSpPr>
      <dsp:spPr>
        <a:xfrm>
          <a:off x="1117411" y="1489881"/>
          <a:ext cx="744939" cy="7449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dk2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50800" dist="25400" dir="5400000" rotWithShape="0">
            <a:srgbClr val="000000">
              <a:alpha val="55000"/>
            </a:srgbClr>
          </a:outerShdw>
        </a:effectLst>
        <a:scene3d>
          <a:camera prst="orthographicFront">
            <a:rot lat="0" lon="0" rev="0"/>
          </a:camera>
          <a:lightRig rig="brightRoom" dir="tl">
            <a:rot lat="0" lon="0" rev="3600000"/>
          </a:lightRig>
        </a:scene3d>
        <a:sp3d contourW="31750" prstMaterial="flat">
          <a:bevelT w="127000" h="254000" prst="angle"/>
          <a:contourClr>
            <a:schemeClr val="dk2">
              <a:hueOff val="0"/>
              <a:satOff val="0"/>
              <a:lumOff val="0"/>
              <a:alphaOff val="0"/>
              <a:shade val="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463512F-938D-4E07-9D5C-7B2E99ABD39E}">
      <dsp:nvSpPr>
        <dsp:cNvPr id="0" name=""/>
        <dsp:cNvSpPr/>
      </dsp:nvSpPr>
      <dsp:spPr>
        <a:xfrm>
          <a:off x="1489881" y="1489881"/>
          <a:ext cx="7367103" cy="744939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4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 CZ.1.07/1.4.00/21.1871</a:t>
          </a:r>
          <a:endParaRPr lang="cs-CZ" sz="2000" kern="1200" dirty="0"/>
        </a:p>
      </dsp:txBody>
      <dsp:txXfrm>
        <a:off x="1489881" y="1489881"/>
        <a:ext cx="7367103" cy="297975"/>
      </dsp:txXfrm>
    </dsp:sp>
    <dsp:sp modelId="{8EB502EF-CA4F-4140-AFB6-D26D41E73615}">
      <dsp:nvSpPr>
        <dsp:cNvPr id="0" name=""/>
        <dsp:cNvSpPr/>
      </dsp:nvSpPr>
      <dsp:spPr>
        <a:xfrm>
          <a:off x="1340893" y="1787857"/>
          <a:ext cx="297975" cy="29797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dk2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50800" dist="25400" dir="5400000" rotWithShape="0">
            <a:srgbClr val="000000">
              <a:alpha val="55000"/>
            </a:srgbClr>
          </a:outerShdw>
        </a:effectLst>
        <a:scene3d>
          <a:camera prst="orthographicFront">
            <a:rot lat="0" lon="0" rev="0"/>
          </a:camera>
          <a:lightRig rig="brightRoom" dir="tl">
            <a:rot lat="0" lon="0" rev="3600000"/>
          </a:lightRig>
        </a:scene3d>
        <a:sp3d contourW="31750" prstMaterial="flat">
          <a:bevelT w="127000" h="254000" prst="angle"/>
          <a:contourClr>
            <a:schemeClr val="dk2">
              <a:hueOff val="0"/>
              <a:satOff val="0"/>
              <a:lumOff val="0"/>
              <a:alphaOff val="0"/>
              <a:shade val="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204D4B4-078C-4ACF-B823-77A728483A32}">
      <dsp:nvSpPr>
        <dsp:cNvPr id="0" name=""/>
        <dsp:cNvSpPr/>
      </dsp:nvSpPr>
      <dsp:spPr>
        <a:xfrm>
          <a:off x="1489881" y="1787857"/>
          <a:ext cx="7367103" cy="297975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4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</dsp:txBody>
      <dsp:txXfrm>
        <a:off x="1489881" y="1787857"/>
        <a:ext cx="7367103" cy="2979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819E8F-67C1-46F0-8338-4E76D505B80A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AE0125-B473-4567-A42A-DC726313C7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021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406020"/>
            <a:ext cx="6172199" cy="2251579"/>
          </a:xfrm>
        </p:spPr>
        <p:txBody>
          <a:bodyPr lIns="0" rIns="0" anchor="t">
            <a:noAutofit/>
          </a:bodyPr>
          <a:lstStyle>
            <a:lvl1pPr>
              <a:defRPr sz="6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905864"/>
            <a:ext cx="6172200" cy="1123336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BA610-5628-46D8-931C-4F54D65B2111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EF9D8F6-16AD-4A70-AC0F-D4B8443596A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456432" y="1545336"/>
            <a:ext cx="4224528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0BBA610-5628-46D8-931C-4F54D65B2111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EF9D8F6-16AD-4A70-AC0F-D4B8443596A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1472184"/>
            <a:ext cx="6172200" cy="2130552"/>
          </a:xfrm>
        </p:spPr>
        <p:txBody>
          <a:bodyPr anchor="t">
            <a:noAutofit/>
          </a:bodyPr>
          <a:lstStyle>
            <a:lvl1pPr algn="l">
              <a:defRPr sz="4800" b="1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3886200"/>
            <a:ext cx="6172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BA610-5628-46D8-931C-4F54D65B2111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EF9D8F6-16AD-4A70-AC0F-D4B8443596A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6325" cy="1066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6998" y="1915859"/>
            <a:ext cx="3646966" cy="288142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754" y="1915881"/>
            <a:ext cx="3639311" cy="288139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BA610-5628-46D8-931C-4F54D65B2111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EF9D8F6-16AD-4A70-AC0F-D4B8443596A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5734" cy="1066799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916113"/>
            <a:ext cx="3638550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860676"/>
            <a:ext cx="3638550" cy="28828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2625" y="1916113"/>
            <a:ext cx="3660775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2626" y="2860676"/>
            <a:ext cx="3651250" cy="28829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BA610-5628-46D8-931C-4F54D65B2111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EF9D8F6-16AD-4A70-AC0F-D4B8443596A0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162800" y="1551543"/>
            <a:ext cx="1828800" cy="365125"/>
          </a:xfrm>
        </p:spPr>
        <p:txBody>
          <a:bodyPr/>
          <a:lstStyle/>
          <a:p>
            <a:fld id="{F0BBA610-5628-46D8-931C-4F54D65B2111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EF9D8F6-16AD-4A70-AC0F-D4B8443596A0}" type="slidenum">
              <a:rPr lang="cs-CZ" smtClean="0"/>
              <a:t>‹#›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BA610-5628-46D8-931C-4F54D65B2111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9D8F6-16AD-4A70-AC0F-D4B8443596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450" y="1920876"/>
            <a:ext cx="3654425" cy="288924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6425"/>
            <a:ext cx="3629025" cy="1041400"/>
          </a:xfrm>
        </p:spPr>
        <p:txBody>
          <a:bodyPr anchor="t">
            <a:normAutofit/>
          </a:bodyPr>
          <a:lstStyle>
            <a:lvl1pPr algn="l">
              <a:defRPr sz="18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920875"/>
            <a:ext cx="3629025" cy="181292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BA610-5628-46D8-931C-4F54D65B2111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EF9D8F6-16AD-4A70-AC0F-D4B8443596A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0074"/>
            <a:ext cx="2074862" cy="1981201"/>
          </a:xfrm>
          <a:ln>
            <a:noFill/>
          </a:ln>
        </p:spPr>
        <p:txBody>
          <a:bodyPr anchor="t">
            <a:normAutofit/>
          </a:bodyPr>
          <a:lstStyle>
            <a:lvl1pPr algn="l">
              <a:defRPr sz="1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63862" y="1650999"/>
            <a:ext cx="5627687" cy="42207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63862" y="614363"/>
            <a:ext cx="3741738" cy="90963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BA610-5628-46D8-931C-4F54D65B2111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EF9D8F6-16AD-4A70-AC0F-D4B8443596A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0" y="1554480"/>
            <a:ext cx="4222308" cy="388620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BA610-5628-46D8-931C-4F54D65B2111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9D8F6-16AD-4A70-AC0F-D4B8443596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9848" y="1554480"/>
            <a:ext cx="2075688" cy="3886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6432" y="1554480"/>
            <a:ext cx="4224528" cy="3886200"/>
          </a:xfrm>
        </p:spPr>
        <p:txBody>
          <a:bodyPr vert="eaVer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BA610-5628-46D8-931C-4F54D65B2111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9D8F6-16AD-4A70-AC0F-D4B8443596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1554480"/>
            <a:ext cx="2073348" cy="197946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54400" y="1547036"/>
            <a:ext cx="4222308" cy="38862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189468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BBA610-5628-46D8-931C-4F54D65B2111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9848" y="6356350"/>
            <a:ext cx="5102352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59752" y="6356350"/>
            <a:ext cx="113768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F9D8F6-16AD-4A70-AC0F-D4B8443596A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1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Lakevyrnwysummer.jpg" TargetMode="External"/><Relationship Id="rId3" Type="http://schemas.openxmlformats.org/officeDocument/2006/relationships/hyperlink" Target="http://cs.wikipedia.org/wiki/Soubor:Prokopsk%C3%A9_jez%C3%ADrko.jpg" TargetMode="External"/><Relationship Id="rId7" Type="http://schemas.openxmlformats.org/officeDocument/2006/relationships/hyperlink" Target="http://cs.wikipedia.org/wiki/Soubor:M%C3%A1chovo_jezero.JPG" TargetMode="External"/><Relationship Id="rId2" Type="http://schemas.openxmlformats.org/officeDocument/2006/relationships/hyperlink" Target="http://cs.wikipedia.org/wiki/Soubor:Hamersk%C3%BD_rybn%C3%ADk2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051027_Rybolov_Jesenice_0143.JPG" TargetMode="External"/><Relationship Id="rId11" Type="http://schemas.openxmlformats.org/officeDocument/2006/relationships/hyperlink" Target="http://cs.wikipedia.org/wiki/Soubor:Pastvinska_prehrada.JPG" TargetMode="External"/><Relationship Id="rId5" Type="http://schemas.openxmlformats.org/officeDocument/2006/relationships/hyperlink" Target="http://cs.wikipedia.org/wiki/Soubor:Rybn%C3%ADk_Ro%C5%BEmberk_zabran%C3%BD_z_oblasti_reten%C4%8Dn%C3%ADho_prostoru.jpg" TargetMode="External"/><Relationship Id="rId10" Type="http://schemas.openxmlformats.org/officeDocument/2006/relationships/hyperlink" Target="http://cs.wikipedia.org/wiki/Soubor:Lipno2.jpg" TargetMode="External"/><Relationship Id="rId4" Type="http://schemas.openxmlformats.org/officeDocument/2006/relationships/hyperlink" Target="http://cs.wikipedia.org/wiki/Soubor:Jordan_Pond_in_Tabor_CZ.JPG" TargetMode="External"/><Relationship Id="rId9" Type="http://schemas.openxmlformats.org/officeDocument/2006/relationships/hyperlink" Target="http://cs.wikipedia.org/wiki/Soubor:Orlik-prehradni_hraz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08853212"/>
              </p:ext>
            </p:extLst>
          </p:nvPr>
        </p:nvGraphicFramePr>
        <p:xfrm>
          <a:off x="179512" y="476672"/>
          <a:ext cx="8856984" cy="2979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0743" y="4293096"/>
            <a:ext cx="6078537" cy="1481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2656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99592" y="980728"/>
            <a:ext cx="72008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/>
              <a:t>ANOTACE:</a:t>
            </a:r>
          </a:p>
          <a:p>
            <a:r>
              <a:rPr lang="cs-CZ" sz="2000" dirty="0" smtClean="0"/>
              <a:t>Žáci zde zjišťují  význam vodních nádrží. Učí se poznávat rozdíly mezi jezerem, rybníkem, přehradou. Ukazují si  známé vodní nádrže naší republiky. Pracují s mapou ČR.</a:t>
            </a:r>
          </a:p>
          <a:p>
            <a:r>
              <a:rPr lang="cs-CZ" sz="2000" dirty="0" smtClean="0"/>
              <a:t>Na konci prezentace žáky čekají kontrolní otázky z vyloženého učiva zpracované </a:t>
            </a:r>
            <a:r>
              <a:rPr lang="cs-CZ" sz="2000" smtClean="0"/>
              <a:t>hravou formou.</a:t>
            </a: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316218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VODNÍ  NÁDRŽE  ČR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34663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51520" y="0"/>
            <a:ext cx="8496944" cy="1124744"/>
          </a:xfrm>
        </p:spPr>
        <p:txBody>
          <a:bodyPr/>
          <a:lstStyle/>
          <a:p>
            <a:pPr algn="ctr"/>
            <a:r>
              <a:rPr lang="cs-CZ" sz="6600" dirty="0" smtClean="0"/>
              <a:t>J E Z E R A</a:t>
            </a:r>
            <a:endParaRPr lang="cs-CZ" sz="66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251520" y="1124744"/>
            <a:ext cx="8496944" cy="5328592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Jezera jsou přirozeně vzniklé vodní nádrže.</a:t>
            </a:r>
          </a:p>
          <a:p>
            <a:endParaRPr lang="cs-CZ" sz="3600" b="1" dirty="0"/>
          </a:p>
          <a:p>
            <a:endParaRPr lang="cs-CZ" sz="2800" dirty="0" smtClean="0"/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Jezera jsou </a:t>
            </a:r>
            <a:r>
              <a:rPr lang="cs-CZ" sz="2800" dirty="0"/>
              <a:t>napájena povrchovou, srážkovou popř. podzemní </a:t>
            </a:r>
            <a:r>
              <a:rPr lang="cs-CZ" sz="2800" dirty="0" smtClean="0"/>
              <a:t>vodou.</a:t>
            </a:r>
            <a:endParaRPr lang="cs-CZ" sz="28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844824"/>
            <a:ext cx="4680520" cy="3510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88073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16632"/>
            <a:ext cx="1999109" cy="2665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Čárový popisek 2 (bez ohraničení) 5"/>
          <p:cNvSpPr/>
          <p:nvPr/>
        </p:nvSpPr>
        <p:spPr>
          <a:xfrm>
            <a:off x="251520" y="369250"/>
            <a:ext cx="3384376" cy="1187542"/>
          </a:xfrm>
          <a:prstGeom prst="callout2">
            <a:avLst>
              <a:gd name="adj1" fmla="val 48860"/>
              <a:gd name="adj2" fmla="val 101936"/>
              <a:gd name="adj3" fmla="val 10476"/>
              <a:gd name="adj4" fmla="val 137815"/>
              <a:gd name="adj5" fmla="val 4690"/>
              <a:gd name="adj6" fmla="val 19691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u="sng" dirty="0" smtClean="0"/>
              <a:t>Černé jezero </a:t>
            </a:r>
            <a:r>
              <a:rPr lang="cs-CZ" dirty="0" smtClean="0"/>
              <a:t>na Šumavě. </a:t>
            </a:r>
          </a:p>
          <a:p>
            <a:pPr algn="ctr"/>
            <a:r>
              <a:rPr lang="cs-CZ" dirty="0" smtClean="0"/>
              <a:t>Ledovcové jezero , zároveň největší jezero v ČR.</a:t>
            </a:r>
            <a:endParaRPr lang="cs-CZ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1429" y="4365103"/>
            <a:ext cx="3377952" cy="22505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Čárový popisek 2 (bez ohraničení) 6"/>
          <p:cNvSpPr/>
          <p:nvPr/>
        </p:nvSpPr>
        <p:spPr>
          <a:xfrm>
            <a:off x="248989" y="5024696"/>
            <a:ext cx="3096344" cy="1584176"/>
          </a:xfrm>
          <a:prstGeom prst="callout2">
            <a:avLst>
              <a:gd name="adj1" fmla="val 61045"/>
              <a:gd name="adj2" fmla="val 99409"/>
              <a:gd name="adj3" fmla="val 30970"/>
              <a:gd name="adj4" fmla="val 124427"/>
              <a:gd name="adj5" fmla="val 33310"/>
              <a:gd name="adj6" fmla="val 1671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u="sng" dirty="0" smtClean="0"/>
              <a:t>Jezírko</a:t>
            </a:r>
            <a:r>
              <a:rPr lang="cs-CZ" dirty="0" smtClean="0"/>
              <a:t> u Prahy.</a:t>
            </a:r>
          </a:p>
          <a:p>
            <a:pPr algn="ctr"/>
            <a:r>
              <a:rPr lang="cs-CZ" dirty="0" smtClean="0"/>
              <a:t>Je bezodtoké i </a:t>
            </a:r>
            <a:r>
              <a:rPr lang="cs-CZ" dirty="0" err="1" smtClean="0"/>
              <a:t>bezpřítoké</a:t>
            </a:r>
            <a:r>
              <a:rPr lang="cs-CZ" dirty="0" smtClean="0"/>
              <a:t> -vzniklo v roce ve vytěženém lomu na vápenec.</a:t>
            </a:r>
          </a:p>
          <a:p>
            <a:pPr algn="ctr"/>
            <a:r>
              <a:rPr lang="cs-CZ" dirty="0" smtClean="0"/>
              <a:t>Je napájeno a odváděno podzemní vodou.</a:t>
            </a:r>
            <a:endParaRPr lang="cs-CZ" dirty="0"/>
          </a:p>
        </p:txBody>
      </p:sp>
      <p:sp>
        <p:nvSpPr>
          <p:cNvPr id="8" name="Čárový popisek 2 (bez ohraničení) 7"/>
          <p:cNvSpPr/>
          <p:nvPr/>
        </p:nvSpPr>
        <p:spPr>
          <a:xfrm>
            <a:off x="1619672" y="2204864"/>
            <a:ext cx="4896544" cy="1944216"/>
          </a:xfrm>
          <a:prstGeom prst="callout2">
            <a:avLst>
              <a:gd name="adj1" fmla="val 44963"/>
              <a:gd name="adj2" fmla="val 478"/>
              <a:gd name="adj3" fmla="val 46836"/>
              <a:gd name="adj4" fmla="val 452"/>
              <a:gd name="adj5" fmla="val 48839"/>
              <a:gd name="adj6" fmla="val -34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Většina jezer má svůj přítok a odtok (průtočná).</a:t>
            </a:r>
          </a:p>
          <a:p>
            <a:pPr algn="ctr"/>
            <a:r>
              <a:rPr lang="cs-CZ" sz="2800" dirty="0" smtClean="0"/>
              <a:t>Mohou být jezera bezodtoková nebo </a:t>
            </a:r>
            <a:r>
              <a:rPr lang="cs-CZ" sz="2800" dirty="0" err="1" smtClean="0"/>
              <a:t>bezpřítoková</a:t>
            </a:r>
            <a:r>
              <a:rPr lang="cs-CZ" sz="2800" dirty="0" smtClean="0"/>
              <a:t>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063252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619672" y="1340768"/>
            <a:ext cx="5251161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/>
              <a:t>Další známá jezera v ČR:</a:t>
            </a:r>
          </a:p>
          <a:p>
            <a:endParaRPr lang="cs-CZ" sz="4000" dirty="0" smtClean="0"/>
          </a:p>
          <a:p>
            <a:r>
              <a:rPr lang="cs-CZ" sz="3200" dirty="0" smtClean="0"/>
              <a:t>Černé jezero</a:t>
            </a:r>
          </a:p>
          <a:p>
            <a:r>
              <a:rPr lang="cs-CZ" sz="3200" dirty="0" smtClean="0"/>
              <a:t>Čertovo</a:t>
            </a:r>
            <a:r>
              <a:rPr lang="cs-CZ" sz="3200" dirty="0"/>
              <a:t> </a:t>
            </a:r>
            <a:r>
              <a:rPr lang="cs-CZ" sz="3200" dirty="0" smtClean="0"/>
              <a:t>jezero</a:t>
            </a:r>
          </a:p>
          <a:p>
            <a:r>
              <a:rPr lang="cs-CZ" sz="3200" dirty="0" smtClean="0"/>
              <a:t> Plešné jezero </a:t>
            </a:r>
          </a:p>
          <a:p>
            <a:r>
              <a:rPr lang="cs-CZ" sz="3200" dirty="0"/>
              <a:t> (</a:t>
            </a:r>
            <a:r>
              <a:rPr lang="cs-CZ" sz="3200" dirty="0" smtClean="0"/>
              <a:t>všechna 3 na Šumavě)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97681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848872" cy="1296144"/>
          </a:xfrm>
        </p:spPr>
        <p:txBody>
          <a:bodyPr/>
          <a:lstStyle/>
          <a:p>
            <a:pPr algn="ctr"/>
            <a:r>
              <a:rPr lang="cs-CZ" sz="6600" dirty="0" smtClean="0"/>
              <a:t>R Y B N Í K Y</a:t>
            </a:r>
            <a:endParaRPr lang="cs-CZ" sz="66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79512" y="1412776"/>
            <a:ext cx="8784976" cy="5256584"/>
          </a:xfrm>
        </p:spPr>
        <p:txBody>
          <a:bodyPr>
            <a:normAutofit/>
          </a:bodyPr>
          <a:lstStyle/>
          <a:p>
            <a:r>
              <a:rPr lang="cs-CZ" sz="3600" dirty="0" smtClean="0"/>
              <a:t>Rybníky jsou uměle vytvořené vodní nádrže.</a:t>
            </a:r>
          </a:p>
          <a:p>
            <a:endParaRPr lang="cs-CZ" sz="3600" dirty="0" smtClean="0"/>
          </a:p>
          <a:p>
            <a:endParaRPr lang="cs-CZ" sz="3600" dirty="0"/>
          </a:p>
          <a:p>
            <a:endParaRPr lang="cs-CZ" sz="3600" dirty="0" smtClean="0"/>
          </a:p>
          <a:p>
            <a:endParaRPr lang="cs-CZ" sz="3600" dirty="0" smtClean="0"/>
          </a:p>
          <a:p>
            <a:endParaRPr lang="cs-CZ" sz="3600" dirty="0"/>
          </a:p>
          <a:p>
            <a:endParaRPr lang="cs-CZ" sz="3600" dirty="0"/>
          </a:p>
          <a:p>
            <a:r>
              <a:rPr lang="cs-CZ" sz="2600" dirty="0" smtClean="0"/>
              <a:t>Člověk je vybudoval za účelem odvodnění zamokřených území. </a:t>
            </a:r>
            <a:endParaRPr lang="cs-CZ" sz="26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60848"/>
            <a:ext cx="4770107" cy="3577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3574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7627" y="1412776"/>
            <a:ext cx="6781072" cy="1746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Čárový popisek 2 (bez ohraničení) 3"/>
          <p:cNvSpPr/>
          <p:nvPr/>
        </p:nvSpPr>
        <p:spPr>
          <a:xfrm>
            <a:off x="179512" y="188640"/>
            <a:ext cx="3744416" cy="936104"/>
          </a:xfrm>
          <a:prstGeom prst="callout2">
            <a:avLst>
              <a:gd name="adj1" fmla="val 49465"/>
              <a:gd name="adj2" fmla="val 100815"/>
              <a:gd name="adj3" fmla="val 49338"/>
              <a:gd name="adj4" fmla="val 140131"/>
              <a:gd name="adj5" fmla="val 126095"/>
              <a:gd name="adj6" fmla="val 15409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Jihočeský rybník Rožmberk je největší v ČR.</a:t>
            </a:r>
            <a:endParaRPr lang="cs-CZ" sz="24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108" y="4329100"/>
            <a:ext cx="3257939" cy="2443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09" y="4329100"/>
            <a:ext cx="3137925" cy="2353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Čárový popisek 2 (bez ohraničení) 4"/>
          <p:cNvSpPr/>
          <p:nvPr/>
        </p:nvSpPr>
        <p:spPr>
          <a:xfrm>
            <a:off x="107504" y="3429000"/>
            <a:ext cx="3384376" cy="810090"/>
          </a:xfrm>
          <a:prstGeom prst="callout2">
            <a:avLst>
              <a:gd name="adj1" fmla="val 50169"/>
              <a:gd name="adj2" fmla="val 101123"/>
              <a:gd name="adj3" fmla="val 48860"/>
              <a:gd name="adj4" fmla="val 112103"/>
              <a:gd name="adj5" fmla="val 227995"/>
              <a:gd name="adj6" fmla="val 9711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Slouží často i k rekreaci.</a:t>
            </a:r>
          </a:p>
          <a:p>
            <a:pPr algn="ctr"/>
            <a:r>
              <a:rPr lang="cs-CZ" sz="2000" dirty="0" smtClean="0"/>
              <a:t>Například Máchovo jezero.</a:t>
            </a:r>
            <a:endParaRPr lang="cs-CZ" sz="2000" dirty="0"/>
          </a:p>
        </p:txBody>
      </p:sp>
      <p:sp>
        <p:nvSpPr>
          <p:cNvPr id="6" name="Čárový popisek 2 (bez ohraničení) 5"/>
          <p:cNvSpPr/>
          <p:nvPr/>
        </p:nvSpPr>
        <p:spPr>
          <a:xfrm>
            <a:off x="5556108" y="3429000"/>
            <a:ext cx="3336372" cy="720080"/>
          </a:xfrm>
          <a:prstGeom prst="callout2">
            <a:avLst>
              <a:gd name="adj1" fmla="val 54097"/>
              <a:gd name="adj2" fmla="val -478"/>
              <a:gd name="adj3" fmla="val 54096"/>
              <a:gd name="adj4" fmla="val -23710"/>
              <a:gd name="adj5" fmla="val 261741"/>
              <a:gd name="adj6" fmla="val -250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Často slouží k chovu ryb.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720924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75656" y="1412776"/>
            <a:ext cx="597666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/>
              <a:t>Největší rybníky v největším počtu leží v ČR na Třeboňsku.</a:t>
            </a:r>
          </a:p>
          <a:p>
            <a:endParaRPr lang="cs-CZ" sz="4000" dirty="0" smtClean="0"/>
          </a:p>
          <a:p>
            <a:r>
              <a:rPr lang="cs-CZ" sz="3200" dirty="0" smtClean="0"/>
              <a:t>Například Rožmberk, Svět, </a:t>
            </a:r>
            <a:r>
              <a:rPr lang="cs-CZ" sz="3200" dirty="0" err="1" smtClean="0"/>
              <a:t>Švarcenberk</a:t>
            </a:r>
            <a:r>
              <a:rPr lang="cs-CZ" sz="3200" dirty="0" smtClean="0"/>
              <a:t> a další.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7450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136904" cy="1440160"/>
          </a:xfrm>
        </p:spPr>
        <p:txBody>
          <a:bodyPr/>
          <a:lstStyle/>
          <a:p>
            <a:pPr algn="ctr"/>
            <a:r>
              <a:rPr lang="cs-CZ" sz="6600" dirty="0" smtClean="0"/>
              <a:t>P Ř E H R A D Y</a:t>
            </a:r>
            <a:endParaRPr lang="cs-CZ" sz="66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7504" y="1484784"/>
            <a:ext cx="8856984" cy="5184576"/>
          </a:xfrm>
        </p:spPr>
        <p:txBody>
          <a:bodyPr>
            <a:normAutofit/>
          </a:bodyPr>
          <a:lstStyle/>
          <a:p>
            <a:r>
              <a:rPr lang="cs-CZ" sz="3600" dirty="0" smtClean="0"/>
              <a:t>Přehrady jsou uměle vytvořené vodní nádrže v údolí řeky.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endParaRPr lang="cs-CZ" dirty="0" smtClean="0"/>
          </a:p>
          <a:p>
            <a:r>
              <a:rPr lang="cs-CZ" sz="2600" dirty="0" smtClean="0"/>
              <a:t>Vznikly většinou vybudováním hráze, která přehradila vodní tok.</a:t>
            </a:r>
            <a:endParaRPr lang="cs-CZ" sz="26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567782"/>
            <a:ext cx="5112568" cy="3425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0828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Čárový popisek 2 (bez ohraničení) 3"/>
          <p:cNvSpPr/>
          <p:nvPr/>
        </p:nvSpPr>
        <p:spPr>
          <a:xfrm>
            <a:off x="4534683" y="170938"/>
            <a:ext cx="4464496" cy="864096"/>
          </a:xfrm>
          <a:prstGeom prst="callout2">
            <a:avLst>
              <a:gd name="adj1" fmla="val 24205"/>
              <a:gd name="adj2" fmla="val -735"/>
              <a:gd name="adj3" fmla="val 24205"/>
              <a:gd name="adj4" fmla="val -14928"/>
              <a:gd name="adj5" fmla="val 95045"/>
              <a:gd name="adj6" fmla="val -2781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Přehrady pomáhají regulovat množství vody v řece, tím zabraňují záplavám.</a:t>
            </a:r>
          </a:p>
          <a:p>
            <a:pPr algn="ctr"/>
            <a:r>
              <a:rPr lang="cs-CZ" b="1" u="sng" dirty="0" smtClean="0"/>
              <a:t>Pastvinská přehrada </a:t>
            </a:r>
            <a:r>
              <a:rPr lang="cs-CZ" dirty="0" smtClean="0"/>
              <a:t>na Divoké Orlici</a:t>
            </a:r>
            <a:endParaRPr lang="cs-CZ" dirty="0"/>
          </a:p>
        </p:txBody>
      </p:sp>
      <p:sp>
        <p:nvSpPr>
          <p:cNvPr id="5" name="Čárový popisek 2 (bez ohraničení) 4"/>
          <p:cNvSpPr/>
          <p:nvPr/>
        </p:nvSpPr>
        <p:spPr>
          <a:xfrm>
            <a:off x="179512" y="2850527"/>
            <a:ext cx="2952328" cy="1156946"/>
          </a:xfrm>
          <a:prstGeom prst="callout2">
            <a:avLst>
              <a:gd name="adj1" fmla="val 52275"/>
              <a:gd name="adj2" fmla="val 101187"/>
              <a:gd name="adj3" fmla="val 50975"/>
              <a:gd name="adj4" fmla="val 115843"/>
              <a:gd name="adj5" fmla="val -34605"/>
              <a:gd name="adj6" fmla="val 12096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Voda slouží někdy i jako zásobárna pitné vody.</a:t>
            </a:r>
          </a:p>
          <a:p>
            <a:pPr algn="ctr"/>
            <a:r>
              <a:rPr lang="cs-CZ" dirty="0" smtClean="0"/>
              <a:t>Vodní nádrž Švihov (největší takováto ve střední Evropě.</a:t>
            </a:r>
            <a:endParaRPr lang="cs-CZ" dirty="0"/>
          </a:p>
        </p:txBody>
      </p:sp>
      <p:sp>
        <p:nvSpPr>
          <p:cNvPr id="6" name="Čárový popisek 2 (bez ohraničení) 5"/>
          <p:cNvSpPr/>
          <p:nvPr/>
        </p:nvSpPr>
        <p:spPr>
          <a:xfrm>
            <a:off x="5724128" y="5373216"/>
            <a:ext cx="2952328" cy="1368152"/>
          </a:xfrm>
          <a:prstGeom prst="callout2">
            <a:avLst>
              <a:gd name="adj1" fmla="val 73570"/>
              <a:gd name="adj2" fmla="val -670"/>
              <a:gd name="adj3" fmla="val 71934"/>
              <a:gd name="adj4" fmla="val -28162"/>
              <a:gd name="adj5" fmla="val -5322"/>
              <a:gd name="adj6" fmla="val -5752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Vodní energie je využívána ke tvorbě elektrické energie.</a:t>
            </a:r>
          </a:p>
          <a:p>
            <a:pPr algn="ctr"/>
            <a:r>
              <a:rPr lang="cs-CZ" dirty="0" smtClean="0"/>
              <a:t>Vodní nádrž </a:t>
            </a:r>
            <a:r>
              <a:rPr lang="cs-CZ" u="sng" dirty="0" smtClean="0"/>
              <a:t>Orlík</a:t>
            </a:r>
            <a:r>
              <a:rPr lang="cs-CZ" dirty="0" smtClean="0"/>
              <a:t> na řece Vltavě.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653136"/>
            <a:ext cx="2873896" cy="2155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8336" y="3356992"/>
            <a:ext cx="2873896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4036"/>
            <a:ext cx="3096344" cy="1921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5496" y="1176341"/>
            <a:ext cx="2232248" cy="1674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Čárový popisek 2 (bez ohraničení) 6"/>
          <p:cNvSpPr/>
          <p:nvPr/>
        </p:nvSpPr>
        <p:spPr>
          <a:xfrm>
            <a:off x="6766931" y="1628800"/>
            <a:ext cx="2232248" cy="1296144"/>
          </a:xfrm>
          <a:prstGeom prst="callout2">
            <a:avLst>
              <a:gd name="adj1" fmla="val 79116"/>
              <a:gd name="adj2" fmla="val -732"/>
              <a:gd name="adj3" fmla="val 79116"/>
              <a:gd name="adj4" fmla="val -14978"/>
              <a:gd name="adj5" fmla="val 124137"/>
              <a:gd name="adj6" fmla="val -1457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Největší přehrada v ČR </a:t>
            </a:r>
            <a:r>
              <a:rPr lang="cs-CZ" b="1" u="sng" dirty="0" smtClean="0"/>
              <a:t>Lipno </a:t>
            </a:r>
            <a:r>
              <a:rPr lang="cs-CZ" dirty="0" smtClean="0"/>
              <a:t>slouží i k rekreaci a chovu ryb.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6039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331640" y="764704"/>
            <a:ext cx="648072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b="1" dirty="0" smtClean="0"/>
              <a:t>Další  známé přehrady v ČR:</a:t>
            </a:r>
          </a:p>
          <a:p>
            <a:endParaRPr lang="cs-CZ" sz="4400" b="1" dirty="0" smtClean="0"/>
          </a:p>
          <a:p>
            <a:r>
              <a:rPr lang="cs-CZ" sz="3600" dirty="0" smtClean="0"/>
              <a:t>Slapy (na Vltavě)</a:t>
            </a:r>
          </a:p>
          <a:p>
            <a:r>
              <a:rPr lang="cs-CZ" sz="3600" dirty="0" smtClean="0"/>
              <a:t>Dalešice (na Jihlavě)</a:t>
            </a:r>
          </a:p>
          <a:p>
            <a:r>
              <a:rPr lang="cs-CZ" sz="3600" dirty="0" smtClean="0"/>
              <a:t>Vranov (na Dyji)</a:t>
            </a:r>
          </a:p>
          <a:p>
            <a:r>
              <a:rPr lang="cs-CZ" sz="3600" dirty="0" smtClean="0"/>
              <a:t>Brněnská přehrada (na Svratce)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983942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Administrator\Local Settings\Temporary Internet Files\Content.IE5\0KGPD5HB\MC900432471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878" y="476672"/>
            <a:ext cx="2448272" cy="291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3044150" y="2348880"/>
            <a:ext cx="5632306" cy="3456384"/>
          </a:xfrm>
          <a:prstGeom prst="wedgeEllipseCallout">
            <a:avLst>
              <a:gd name="adj1" fmla="val -46320"/>
              <a:gd name="adj2" fmla="val -60197"/>
            </a:avLst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Pojď si se mnou zalovit!</a:t>
            </a:r>
          </a:p>
          <a:p>
            <a:pPr algn="ctr"/>
            <a:r>
              <a:rPr lang="cs-CZ" sz="2800" dirty="0" smtClean="0"/>
              <a:t>Vybírej správné odpovědi na otázky. Pokud vybereš správně, ulovíš hodnou rybku, pokud ne – rozzlobenou rybku.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228327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tor\Local Settings\Temporary Internet Files\Content.IE5\ECDK5JFI\MC9003398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428569"/>
            <a:ext cx="1368152" cy="1252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Administrator\Local Settings\Temporary Internet Files\Content.IE5\0490F8HP\MC90032006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664" y="3452540"/>
            <a:ext cx="1310570" cy="91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4896544" cy="720080"/>
          </a:xfrm>
        </p:spPr>
        <p:txBody>
          <a:bodyPr>
            <a:noAutofit/>
          </a:bodyPr>
          <a:lstStyle/>
          <a:p>
            <a:r>
              <a:rPr lang="cs-CZ" sz="3600" b="1" dirty="0" smtClean="0"/>
              <a:t>Jezera  jsou:</a:t>
            </a:r>
            <a:endParaRPr lang="cs-CZ" sz="3600" b="1" dirty="0"/>
          </a:p>
        </p:txBody>
      </p:sp>
      <p:sp>
        <p:nvSpPr>
          <p:cNvPr id="3" name="Vývojový diagram: děrná páska 2"/>
          <p:cNvSpPr/>
          <p:nvPr/>
        </p:nvSpPr>
        <p:spPr>
          <a:xfrm>
            <a:off x="755576" y="1772816"/>
            <a:ext cx="4824536" cy="1152128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/>
              <a:t>přirozeně vzniklé vodní nádrže</a:t>
            </a:r>
          </a:p>
        </p:txBody>
      </p:sp>
      <p:sp>
        <p:nvSpPr>
          <p:cNvPr id="4" name="Vývojový diagram: děrná páska 3"/>
          <p:cNvSpPr/>
          <p:nvPr/>
        </p:nvSpPr>
        <p:spPr>
          <a:xfrm>
            <a:off x="740225" y="4700405"/>
            <a:ext cx="4824536" cy="1152128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/>
              <a:t>uměle vytvořené vodní nádrže</a:t>
            </a:r>
          </a:p>
        </p:txBody>
      </p:sp>
      <p:sp>
        <p:nvSpPr>
          <p:cNvPr id="5" name="Vývojový diagram: děrná páska 4"/>
          <p:cNvSpPr/>
          <p:nvPr/>
        </p:nvSpPr>
        <p:spPr>
          <a:xfrm>
            <a:off x="3261708" y="3212976"/>
            <a:ext cx="4817887" cy="1152128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/>
              <a:t>uměle vytvořené vodní nádrže v údolí </a:t>
            </a:r>
            <a:r>
              <a:rPr lang="cs-CZ" sz="2400" b="1" dirty="0" smtClean="0"/>
              <a:t>řeky</a:t>
            </a:r>
            <a:endParaRPr lang="cs-CZ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1302" y="4823571"/>
            <a:ext cx="1311473" cy="905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2860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tor\Local Settings\Temporary Internet Files\Content.IE5\ECDK5JFI\MC9003398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3820" y="5106842"/>
            <a:ext cx="1368152" cy="1252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Administrator\Local Settings\Temporary Internet Files\Content.IE5\0490F8HP\MC90032006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664" y="3452540"/>
            <a:ext cx="1310570" cy="91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1" y="332656"/>
            <a:ext cx="7632849" cy="720080"/>
          </a:xfrm>
        </p:spPr>
        <p:txBody>
          <a:bodyPr>
            <a:noAutofit/>
          </a:bodyPr>
          <a:lstStyle/>
          <a:p>
            <a:r>
              <a:rPr lang="cs-CZ" sz="3600" b="1" dirty="0" smtClean="0"/>
              <a:t>Velká rybníkářská oblast je:</a:t>
            </a:r>
            <a:endParaRPr lang="cs-CZ" sz="3600" b="1" dirty="0"/>
          </a:p>
        </p:txBody>
      </p:sp>
      <p:sp>
        <p:nvSpPr>
          <p:cNvPr id="3" name="Vývojový diagram: děrná páska 2"/>
          <p:cNvSpPr/>
          <p:nvPr/>
        </p:nvSpPr>
        <p:spPr>
          <a:xfrm>
            <a:off x="734288" y="5157192"/>
            <a:ext cx="4824536" cy="1152128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/>
              <a:t>n</a:t>
            </a:r>
            <a:r>
              <a:rPr lang="cs-CZ" sz="2400" b="1" dirty="0" smtClean="0"/>
              <a:t>a Třeboňsku</a:t>
            </a:r>
            <a:endParaRPr lang="cs-CZ" sz="2400" b="1" dirty="0"/>
          </a:p>
        </p:txBody>
      </p:sp>
      <p:sp>
        <p:nvSpPr>
          <p:cNvPr id="4" name="Vývojový diagram: děrná páska 3"/>
          <p:cNvSpPr/>
          <p:nvPr/>
        </p:nvSpPr>
        <p:spPr>
          <a:xfrm>
            <a:off x="734288" y="1916832"/>
            <a:ext cx="4824536" cy="1152128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/>
              <a:t>k</a:t>
            </a:r>
            <a:r>
              <a:rPr lang="cs-CZ" sz="2400" b="1" dirty="0" smtClean="0"/>
              <a:t>olem řeky Labe</a:t>
            </a:r>
            <a:endParaRPr lang="cs-CZ" sz="2400" b="1" dirty="0"/>
          </a:p>
        </p:txBody>
      </p:sp>
      <p:sp>
        <p:nvSpPr>
          <p:cNvPr id="5" name="Vývojový diagram: děrná páska 4"/>
          <p:cNvSpPr/>
          <p:nvPr/>
        </p:nvSpPr>
        <p:spPr>
          <a:xfrm>
            <a:off x="3261708" y="3212976"/>
            <a:ext cx="4817887" cy="1152128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v Krušných horách</a:t>
            </a:r>
            <a:endParaRPr lang="cs-CZ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935899"/>
            <a:ext cx="1311473" cy="905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2557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tor\Local Settings\Temporary Internet Files\Content.IE5\ECDK5JFI\MC9003398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018610"/>
            <a:ext cx="1368152" cy="1252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Administrator\Local Settings\Temporary Internet Files\Content.IE5\0490F8HP\MC90032006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6261" y="4820187"/>
            <a:ext cx="1310570" cy="91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064896" cy="720080"/>
          </a:xfrm>
        </p:spPr>
        <p:txBody>
          <a:bodyPr>
            <a:noAutofit/>
          </a:bodyPr>
          <a:lstStyle/>
          <a:p>
            <a:r>
              <a:rPr lang="cs-CZ" sz="3600" b="1" dirty="0" smtClean="0"/>
              <a:t>Jako zásobárna pitné vody často slouží:</a:t>
            </a:r>
            <a:endParaRPr lang="cs-CZ" sz="3600" b="1" dirty="0"/>
          </a:p>
        </p:txBody>
      </p:sp>
      <p:sp>
        <p:nvSpPr>
          <p:cNvPr id="3" name="Vývojový diagram: děrná páska 2"/>
          <p:cNvSpPr/>
          <p:nvPr/>
        </p:nvSpPr>
        <p:spPr>
          <a:xfrm>
            <a:off x="3275856" y="3068960"/>
            <a:ext cx="4824536" cy="1152128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přehrady</a:t>
            </a:r>
            <a:endParaRPr lang="cs-CZ" sz="3200" b="1" dirty="0"/>
          </a:p>
        </p:txBody>
      </p:sp>
      <p:sp>
        <p:nvSpPr>
          <p:cNvPr id="4" name="Vývojový diagram: děrná páska 3"/>
          <p:cNvSpPr/>
          <p:nvPr/>
        </p:nvSpPr>
        <p:spPr>
          <a:xfrm>
            <a:off x="740225" y="4700405"/>
            <a:ext cx="4824536" cy="1152128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řeky</a:t>
            </a:r>
            <a:endParaRPr lang="cs-CZ" sz="3200" b="1" dirty="0"/>
          </a:p>
        </p:txBody>
      </p:sp>
      <p:sp>
        <p:nvSpPr>
          <p:cNvPr id="5" name="Vývojový diagram: děrná páska 4"/>
          <p:cNvSpPr/>
          <p:nvPr/>
        </p:nvSpPr>
        <p:spPr>
          <a:xfrm>
            <a:off x="746874" y="1556792"/>
            <a:ext cx="4817887" cy="1152128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rybníky</a:t>
            </a:r>
            <a:endParaRPr lang="cs-CZ" sz="3200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679958"/>
            <a:ext cx="1311473" cy="905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2557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tor\Local Settings\Temporary Internet Files\Content.IE5\ECDK5JFI\MC9003398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8387" y="4807749"/>
            <a:ext cx="1368152" cy="1252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Administrator\Local Settings\Temporary Internet Files\Content.IE5\0490F8HP\MC90032006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664" y="3452540"/>
            <a:ext cx="1310570" cy="91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496944" cy="720080"/>
          </a:xfrm>
        </p:spPr>
        <p:txBody>
          <a:bodyPr>
            <a:noAutofit/>
          </a:bodyPr>
          <a:lstStyle/>
          <a:p>
            <a:r>
              <a:rPr lang="cs-CZ" sz="3600" b="1" dirty="0" smtClean="0"/>
              <a:t>Občas se musely zatopit zbytky vesnic při budování:</a:t>
            </a:r>
            <a:endParaRPr lang="cs-CZ" sz="3600" b="1" dirty="0"/>
          </a:p>
        </p:txBody>
      </p:sp>
      <p:sp>
        <p:nvSpPr>
          <p:cNvPr id="3" name="Vývojový diagram: děrná páska 2"/>
          <p:cNvSpPr/>
          <p:nvPr/>
        </p:nvSpPr>
        <p:spPr>
          <a:xfrm>
            <a:off x="735495" y="4807749"/>
            <a:ext cx="4824536" cy="1152128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přehrad</a:t>
            </a:r>
            <a:endParaRPr lang="cs-CZ" sz="3200" b="1" dirty="0"/>
          </a:p>
        </p:txBody>
      </p:sp>
      <p:sp>
        <p:nvSpPr>
          <p:cNvPr id="4" name="Vývojový diagram: děrná páska 3"/>
          <p:cNvSpPr/>
          <p:nvPr/>
        </p:nvSpPr>
        <p:spPr>
          <a:xfrm>
            <a:off x="735495" y="1700808"/>
            <a:ext cx="4824536" cy="1152128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jezer</a:t>
            </a:r>
            <a:endParaRPr lang="cs-CZ" sz="3200" b="1" dirty="0"/>
          </a:p>
        </p:txBody>
      </p:sp>
      <p:sp>
        <p:nvSpPr>
          <p:cNvPr id="5" name="Vývojový diagram: děrná páska 4"/>
          <p:cNvSpPr/>
          <p:nvPr/>
        </p:nvSpPr>
        <p:spPr>
          <a:xfrm>
            <a:off x="3261708" y="3212976"/>
            <a:ext cx="4817887" cy="1152128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rybníků</a:t>
            </a:r>
            <a:endParaRPr lang="cs-CZ" sz="3200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5204" y="1717964"/>
            <a:ext cx="1311473" cy="905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2557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tor\Local Settings\Temporary Internet Files\Content.IE5\ECDK5JFI\MC9003398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428569"/>
            <a:ext cx="1368152" cy="1252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Administrator\Local Settings\Temporary Internet Files\Content.IE5\0490F8HP\MC90032006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664" y="3452540"/>
            <a:ext cx="1310570" cy="91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7632848" cy="720080"/>
          </a:xfrm>
        </p:spPr>
        <p:txBody>
          <a:bodyPr>
            <a:noAutofit/>
          </a:bodyPr>
          <a:lstStyle/>
          <a:p>
            <a:r>
              <a:rPr lang="cs-CZ" sz="3600" b="1" dirty="0" smtClean="0"/>
              <a:t>Rybníky se budovaly nejčastěji:</a:t>
            </a:r>
            <a:endParaRPr lang="cs-CZ" sz="3600" b="1" dirty="0"/>
          </a:p>
        </p:txBody>
      </p:sp>
      <p:sp>
        <p:nvSpPr>
          <p:cNvPr id="3" name="Vývojový diagram: děrná páska 2"/>
          <p:cNvSpPr/>
          <p:nvPr/>
        </p:nvSpPr>
        <p:spPr>
          <a:xfrm>
            <a:off x="755576" y="1772816"/>
            <a:ext cx="4824536" cy="1152128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/>
              <a:t>za účelem odvodnění zamokřených území</a:t>
            </a:r>
          </a:p>
        </p:txBody>
      </p:sp>
      <p:sp>
        <p:nvSpPr>
          <p:cNvPr id="4" name="Vývojový diagram: děrná páska 3"/>
          <p:cNvSpPr/>
          <p:nvPr/>
        </p:nvSpPr>
        <p:spPr>
          <a:xfrm>
            <a:off x="740225" y="4700405"/>
            <a:ext cx="4824536" cy="1152128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/>
              <a:t>j</a:t>
            </a:r>
            <a:r>
              <a:rPr lang="cs-CZ" sz="2400" b="1" dirty="0" smtClean="0"/>
              <a:t>en  tak</a:t>
            </a:r>
            <a:endParaRPr lang="cs-CZ" sz="2400" b="1" dirty="0"/>
          </a:p>
        </p:txBody>
      </p:sp>
      <p:sp>
        <p:nvSpPr>
          <p:cNvPr id="5" name="Vývojový diagram: děrná páska 4"/>
          <p:cNvSpPr/>
          <p:nvPr/>
        </p:nvSpPr>
        <p:spPr>
          <a:xfrm>
            <a:off x="3261708" y="3212976"/>
            <a:ext cx="4817887" cy="1152128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/>
              <a:t>p</a:t>
            </a:r>
            <a:r>
              <a:rPr lang="cs-CZ" sz="2400" b="1" dirty="0" smtClean="0"/>
              <a:t>ro rekreační účely</a:t>
            </a:r>
            <a:endParaRPr lang="cs-CZ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1302" y="4823571"/>
            <a:ext cx="1311473" cy="905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2557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3528" y="260648"/>
            <a:ext cx="849694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http://cs.wikipedia.org/wiki/Soubor:Hamersk%C3%BD_rybn%C3%ADk2.jpg</a:t>
            </a:r>
            <a:endParaRPr lang="cs-CZ" dirty="0" smtClean="0"/>
          </a:p>
          <a:p>
            <a:r>
              <a:rPr lang="cs-CZ" dirty="0" smtClean="0"/>
              <a:t>http://cs.wikipedia.org/wiki/Soubor:%C4%8Cern%C3%A9_jezero_zab%C3%ADran%C3%A9_z_karov%C3%A9_st%C4%9Bny.JPG</a:t>
            </a:r>
          </a:p>
          <a:p>
            <a:r>
              <a:rPr lang="cs-CZ" dirty="0" smtClean="0">
                <a:hlinkClick r:id="rId3"/>
              </a:rPr>
              <a:t>http://cs.wikipedia.org/wiki/Soubor:Prokopsk%C3%A9_jez%C3%ADrko.jpg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http://cs.wikipedia.org/wiki/Soubor:Jordan_Pond_in_Tabor_CZ.JPG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http://cs.wikipedia.org/wiki/Soubor:Rybn%C3%ADk_Ro%C5%BEmberk_zabran%C3%BD_z_oblasti_reten%C4%8Dn%C3%ADho_prostoru.jpg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http://cs.wikipedia.org/wiki/Soubor:051027_Rybolov_Jesenice_0143.JPG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http://cs.wikipedia.org/wiki/Soubor:M%C3%A1chovo_jezero.JPG</a:t>
            </a:r>
            <a:endParaRPr lang="cs-CZ" dirty="0" smtClean="0"/>
          </a:p>
          <a:p>
            <a:r>
              <a:rPr lang="cs-CZ" dirty="0" smtClean="0">
                <a:hlinkClick r:id="rId8"/>
              </a:rPr>
              <a:t>http://cs.wikipedia.org/wiki/Soubor:Lakevyrnwysummer.jpg</a:t>
            </a:r>
            <a:endParaRPr lang="cs-CZ" dirty="0" smtClean="0"/>
          </a:p>
          <a:p>
            <a:r>
              <a:rPr lang="cs-CZ" dirty="0" smtClean="0">
                <a:hlinkClick r:id="rId9"/>
              </a:rPr>
              <a:t>http://cs.wikipedia.org/wiki/Soubor:Orlik-prehradni_hraz.jpg</a:t>
            </a:r>
            <a:endParaRPr lang="cs-CZ" dirty="0" smtClean="0"/>
          </a:p>
          <a:p>
            <a:r>
              <a:rPr lang="cs-CZ" dirty="0" smtClean="0">
                <a:hlinkClick r:id="rId10"/>
              </a:rPr>
              <a:t>http://cs.wikipedia.org/wiki/Soubor:Lipno2.jpg</a:t>
            </a:r>
            <a:endParaRPr lang="cs-CZ" dirty="0" smtClean="0"/>
          </a:p>
          <a:p>
            <a:r>
              <a:rPr lang="cs-CZ" dirty="0" smtClean="0">
                <a:hlinkClick r:id="rId11"/>
              </a:rPr>
              <a:t>http://cs.wikipedia.org/wiki/Soubor:Pastvinska_prehrada.JPG</a:t>
            </a:r>
            <a:endParaRPr lang="cs-CZ" dirty="0" smtClean="0"/>
          </a:p>
          <a:p>
            <a:r>
              <a:rPr lang="cs-CZ" dirty="0" smtClean="0"/>
              <a:t>http://cs.wikipedia.org/wiki/Soubor:Pod_hr%C3%A1z%C3%AD_VD_%C5%BDelivka_-_%C5%A0vihov.jpg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7512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adeshow">
  <a:themeElements>
    <a:clrScheme name="Tradeshow">
      <a:dk1>
        <a:srgbClr val="3F3F3F"/>
      </a:dk1>
      <a:lt1>
        <a:srgbClr val="FFFFFF"/>
      </a:lt1>
      <a:dk2>
        <a:srgbClr val="7DAFC3"/>
      </a:dk2>
      <a:lt2>
        <a:srgbClr val="E5E4DF"/>
      </a:lt2>
      <a:accent1>
        <a:srgbClr val="7C959A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79A4"/>
      </a:hlink>
      <a:folHlink>
        <a:srgbClr val="595959"/>
      </a:folHlink>
    </a:clrScheme>
    <a:fontScheme name="Tradeshow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宋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adeshow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300000"/>
              </a:schemeClr>
            </a:gs>
            <a:gs pos="35000">
              <a:schemeClr val="phClr">
                <a:tint val="45000"/>
                <a:satMod val="300000"/>
              </a:schemeClr>
            </a:gs>
            <a:gs pos="69000">
              <a:schemeClr val="phClr">
                <a:tint val="45000"/>
                <a:satMod val="350000"/>
              </a:schemeClr>
            </a:gs>
            <a:gs pos="100000">
              <a:schemeClr val="phClr">
                <a:tint val="60000"/>
                <a:satMod val="350000"/>
              </a:schemeClr>
            </a:gs>
          </a:gsLst>
          <a:path path="circle">
            <a:fillToRect l="50000" t="50000" r="100000" b="100000"/>
          </a:path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38475" cap="flat" cmpd="sng" algn="ctr">
          <a:solidFill>
            <a:schemeClr val="phClr"/>
          </a:solidFill>
          <a:prstDash val="solid"/>
        </a:ln>
        <a:ln w="548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4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angle"/>
            <a:contourClr>
              <a:schemeClr val="phClr">
                <a:shade val="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TC101859861[[fn=Veletrh]]</Template>
  <TotalTime>185</TotalTime>
  <Words>511</Words>
  <Application>Microsoft Office PowerPoint</Application>
  <PresentationFormat>Předvádění na obrazovce (4:3)</PresentationFormat>
  <Paragraphs>110</Paragraphs>
  <Slides>19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Tradeshow</vt:lpstr>
      <vt:lpstr>Prezentace aplikace PowerPoint</vt:lpstr>
      <vt:lpstr>Prezentace aplikace PowerPoint</vt:lpstr>
      <vt:lpstr>VODNÍ  NÁDRŽE  ČR</vt:lpstr>
      <vt:lpstr>J E Z E R A</vt:lpstr>
      <vt:lpstr>Prezentace aplikace PowerPoint</vt:lpstr>
      <vt:lpstr>Prezentace aplikace PowerPoint</vt:lpstr>
      <vt:lpstr>R Y B N Í K Y</vt:lpstr>
      <vt:lpstr>Prezentace aplikace PowerPoint</vt:lpstr>
      <vt:lpstr>Prezentace aplikace PowerPoint</vt:lpstr>
      <vt:lpstr>P Ř E H R A D Y</vt:lpstr>
      <vt:lpstr>Prezentace aplikace PowerPoint</vt:lpstr>
      <vt:lpstr>Prezentace aplikace PowerPoint</vt:lpstr>
      <vt:lpstr>Prezentace aplikace PowerPoint</vt:lpstr>
      <vt:lpstr>Jezera  jsou:</vt:lpstr>
      <vt:lpstr>Velká rybníkářská oblast je:</vt:lpstr>
      <vt:lpstr>Jako zásobárna pitné vody často slouží:</vt:lpstr>
      <vt:lpstr>Občas se musely zatopit zbytky vesnic při budování:</vt:lpstr>
      <vt:lpstr>Rybníky se budovaly nejčastěji: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VODNÍ  NÁDRŽE  ČR</dc:title>
  <dc:creator>a</dc:creator>
  <cp:lastModifiedBy>1SLC</cp:lastModifiedBy>
  <cp:revision>17</cp:revision>
  <dcterms:created xsi:type="dcterms:W3CDTF">2012-02-11T17:32:12Z</dcterms:created>
  <dcterms:modified xsi:type="dcterms:W3CDTF">2012-03-12T15:50:14Z</dcterms:modified>
</cp:coreProperties>
</file>