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9" r:id="rId3"/>
    <p:sldId id="266" r:id="rId4"/>
    <p:sldId id="267" r:id="rId5"/>
    <p:sldId id="256" r:id="rId6"/>
    <p:sldId id="257" r:id="rId7"/>
    <p:sldId id="258" r:id="rId8"/>
    <p:sldId id="259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31E18BD-D624-4AAA-809B-9829DBB0EBEE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75ABC87-4DD4-4762-991E-8A0150D48B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2880670"/>
              </p:ext>
            </p:extLst>
          </p:nvPr>
        </p:nvGraphicFramePr>
        <p:xfrm>
          <a:off x="2006468" y="2420885"/>
          <a:ext cx="6453964" cy="403245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98255"/>
                <a:gridCol w="4755709"/>
              </a:tblGrid>
              <a:tr h="43008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Označení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VY_32_INOVACE_mix2_zsv02</a:t>
                      </a: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Soubor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 zsv02_indická filosofie_</a:t>
                      </a:r>
                      <a:r>
                        <a:rPr lang="cs-CZ" sz="1100" dirty="0" err="1" smtClean="0">
                          <a:effectLst/>
                        </a:rPr>
                        <a:t>II.pptx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Beran, Mgr. Marie Kohoutová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58844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 seznamuje s výkladem společných filosofických znaků indického myšlení.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Základy společenských</a:t>
                      </a:r>
                      <a:r>
                        <a:rPr lang="cs-CZ" sz="1100" baseline="0" dirty="0" smtClean="0">
                          <a:effectLst/>
                        </a:rPr>
                        <a:t> věd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Tematická</a:t>
                      </a:r>
                      <a:r>
                        <a:rPr lang="cs-CZ" sz="1100" kern="1200" baseline="0" dirty="0" smtClean="0">
                          <a:effectLst/>
                        </a:rPr>
                        <a:t>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Indická filosofie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Systém kruhu utrpení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6974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Očekávané výstupy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 Seznámit s se základními pojmy indického </a:t>
                      </a:r>
                      <a:r>
                        <a:rPr lang="cs-CZ" sz="1100" smtClean="0">
                          <a:effectLst/>
                        </a:rPr>
                        <a:t>pojetí života.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Karman,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mókša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nirvána,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brahma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átman,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samsára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dharma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39141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Cílová skupina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2208" marR="62208" marT="0" marB="0"/>
                </a:tc>
              </a:tr>
              <a:tr h="19570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Ověřeno</a:t>
                      </a: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25.11.2013,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SSV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</a:tr>
              <a:tr h="195706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Zdroje uvedeny na konci dokumentu.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1" name="TextovéPole 2"/>
          <p:cNvSpPr txBox="1">
            <a:spLocks noChangeArrowheads="1"/>
          </p:cNvSpPr>
          <p:nvPr/>
        </p:nvSpPr>
        <p:spPr bwMode="auto">
          <a:xfrm>
            <a:off x="2024641" y="1988840"/>
            <a:ext cx="3592800" cy="42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2945" tIns="41473" rIns="82945" bIns="41473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</a:rPr>
              <a:t>INDICKÁ FILOSOFIE </a:t>
            </a:r>
            <a:r>
              <a:rPr lang="cs-CZ" sz="2200" dirty="0">
                <a:solidFill>
                  <a:srgbClr val="000000"/>
                </a:solidFill>
                <a:latin typeface="Times New Roman" pitchFamily="18" charset="0"/>
              </a:rPr>
              <a:t>II</a:t>
            </a: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5759450" cy="1258570"/>
          </a:xfrm>
          <a:prstGeom prst="rect">
            <a:avLst/>
          </a:prstGeo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9064" y="1412776"/>
            <a:ext cx="8103376" cy="4226024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dirty="0" smtClean="0"/>
              <a:t>Indická filosofie II.</a:t>
            </a:r>
            <a:br>
              <a:rPr lang="cs-CZ" sz="5400" b="1" dirty="0" smtClean="0"/>
            </a:br>
            <a:r>
              <a:rPr lang="cs-CZ" sz="5400" b="1" dirty="0" smtClean="0"/>
              <a:t>společné filosofické znaky</a:t>
            </a:r>
            <a:endParaRPr lang="cs-CZ" sz="5400" b="1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1" dirty="0" err="1" smtClean="0">
                <a:latin typeface="Arno Pro Smbd Subhead"/>
              </a:rPr>
              <a:t>Samsára</a:t>
            </a:r>
            <a:endParaRPr lang="cs-CZ" sz="5400" b="1" i="1" dirty="0" smtClean="0">
              <a:latin typeface="Arno Pro Smbd Subhead"/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smtClean="0">
                <a:latin typeface="Arno Pro Smbd Subhead"/>
              </a:rPr>
              <a:t>Koncept znovuzrozování ve východních náboženstvích</a:t>
            </a:r>
          </a:p>
          <a:p>
            <a:r>
              <a:rPr lang="cs-CZ" i="1" smtClean="0">
                <a:latin typeface="Arno Pro Smbd Subhead"/>
              </a:rPr>
              <a:t>Koloběh nových životů – strastiplný -&gt; únik z něho je možný poznáním pravé skutečnosti </a:t>
            </a:r>
          </a:p>
          <a:p>
            <a:r>
              <a:rPr lang="cs-CZ" i="1" smtClean="0">
                <a:latin typeface="Arno Pro Smbd Subhead"/>
              </a:rPr>
              <a:t>-&gt;  stav vysvobození – mókša nebo nirvána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1" dirty="0" smtClean="0">
                <a:latin typeface="Arno Pro Smbd Subhead"/>
              </a:rPr>
              <a:t>Dharma (</a:t>
            </a:r>
            <a:r>
              <a:rPr lang="cs-CZ" sz="6000" b="1" i="1" dirty="0" smtClean="0">
                <a:latin typeface="Arno Pro Smbd Subhead"/>
              </a:rPr>
              <a:t>způsob</a:t>
            </a:r>
            <a:r>
              <a:rPr lang="cs-CZ" sz="5400" b="1" i="1" dirty="0" smtClean="0">
                <a:latin typeface="Arno Pro Smbd Subhead"/>
              </a:rPr>
              <a:t> bytí</a:t>
            </a:r>
            <a:r>
              <a:rPr lang="cs-CZ" sz="5400" i="1" dirty="0" smtClean="0">
                <a:latin typeface="Arno Pro Smbd Subhead"/>
              </a:rPr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Individuální </a:t>
            </a:r>
            <a:r>
              <a:rPr lang="cs-CZ" b="1" i="1" dirty="0" smtClean="0">
                <a:latin typeface="Arno Pro Smbd Subhead" pitchFamily="18" charset="0"/>
              </a:rPr>
              <a:t>vnitřní zákon</a:t>
            </a:r>
            <a:r>
              <a:rPr lang="cs-CZ" i="1" dirty="0" smtClean="0">
                <a:latin typeface="Arno Pro Smbd Subhead" pitchFamily="18" charset="0"/>
              </a:rPr>
              <a:t>, který musí být následován, jestliže individuální život má být v souladu s přírodními zákony a univerzální podstatou bytí.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Dharma jako nauka - zákon nebo cesta. Jedná se: 1. o cestu k univerzální pravdě, 2. o univerzální pravdu samotnou a 3. způsob života, vedoucí k minimální akumulaci karmy.</a:t>
            </a:r>
            <a:endParaRPr lang="cs-CZ" dirty="0" smtClean="0">
              <a:latin typeface="Arno Pro Smbd Subhead" pitchFamily="18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Dharma jako jevy - dharma je odvozeno ze slovního kořene </a:t>
            </a:r>
            <a:r>
              <a:rPr lang="cs-CZ" i="1" dirty="0" err="1" smtClean="0">
                <a:latin typeface="Arno Pro Smbd Subhead" pitchFamily="18" charset="0"/>
              </a:rPr>
              <a:t>dhar</a:t>
            </a:r>
            <a:r>
              <a:rPr lang="cs-CZ" i="1" dirty="0" smtClean="0">
                <a:latin typeface="Arno Pro Smbd Subhead" pitchFamily="18" charset="0"/>
              </a:rPr>
              <a:t> (nést) a označuje v buddhismu jevy nesoucí skutečnost. Nauka o dharmách je pokusem odvodit poslední principy všeho existujícího.</a:t>
            </a:r>
            <a:endParaRPr lang="cs-CZ" i="1" dirty="0">
              <a:latin typeface="Arno Pro Smbd Subhead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i="1" dirty="0" err="1" smtClean="0">
                <a:latin typeface="Arno Pro Smbd Subhead"/>
              </a:rPr>
              <a:t>Karman</a:t>
            </a:r>
            <a:endParaRPr lang="cs-CZ" sz="5400" i="1" dirty="0" smtClean="0">
              <a:latin typeface="Arno Pro Smbd Subhead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Zákon příčiny a následku činů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Zákon karmy je neoddělitelnou součástí indické filosofie.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 </a:t>
            </a:r>
            <a:r>
              <a:rPr lang="cs-CZ" i="1" dirty="0" err="1" smtClean="0">
                <a:latin typeface="Arno Pro Smbd Subhead" pitchFamily="18" charset="0"/>
              </a:rPr>
              <a:t>Karman</a:t>
            </a:r>
            <a:r>
              <a:rPr lang="cs-CZ" i="1" dirty="0" smtClean="0">
                <a:latin typeface="Arno Pro Smbd Subhead" pitchFamily="18" charset="0"/>
              </a:rPr>
              <a:t> = filosofický koncept, podle kterého je lidský život pouze článkem v řetězci životů a štěstí. V životě závisí na skutcích vykonaných v předešlém bytí (reinkarnace) a současném (kauzalita). Každý čin, slovo a myšlenka – pozitivní či negativní – zanechává otisky v mysli. Protože způsob prožívání světa je určován obsahem naší mysli, negativní otisky nevyhnutelně vedou k budoucímu utrpení a pozitivní otisky vedou ke štěstí a spokojenosti.</a:t>
            </a:r>
            <a:endParaRPr lang="cs-CZ" i="1" dirty="0">
              <a:latin typeface="Arno Pro Smbd Subhead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i="1" smtClean="0">
                <a:latin typeface="Arno Pro Smbd Subhead"/>
              </a:rPr>
              <a:t>Mókša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= ukončení </a:t>
            </a:r>
            <a:r>
              <a:rPr lang="cs-CZ" i="1" dirty="0" err="1" smtClean="0">
                <a:latin typeface="Arno Pro Smbd Subhead" pitchFamily="18" charset="0"/>
              </a:rPr>
              <a:t>samsáry</a:t>
            </a:r>
            <a:r>
              <a:rPr lang="cs-CZ" i="1" dirty="0" smtClean="0">
                <a:latin typeface="Arno Pro Smbd Subhead" pitchFamily="18" charset="0"/>
              </a:rPr>
              <a:t> (koloběhu života)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V hinduismu, podobné buddhistické nirváně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Dosažení </a:t>
            </a:r>
            <a:r>
              <a:rPr lang="cs-CZ" i="1" dirty="0" err="1" smtClean="0">
                <a:latin typeface="Arno Pro Smbd Subhead" pitchFamily="18" charset="0"/>
              </a:rPr>
              <a:t>mókši</a:t>
            </a:r>
            <a:r>
              <a:rPr lang="cs-CZ" i="1" dirty="0" smtClean="0">
                <a:latin typeface="Arno Pro Smbd Subhead" pitchFamily="18" charset="0"/>
              </a:rPr>
              <a:t> různými způsoby:</a:t>
            </a:r>
          </a:p>
          <a:p>
            <a:pPr marL="550926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i="1" dirty="0" err="1" smtClean="0">
                <a:latin typeface="Arno Pro Smbd Subhead" pitchFamily="18" charset="0"/>
              </a:rPr>
              <a:t>Obětnický</a:t>
            </a:r>
            <a:r>
              <a:rPr lang="cs-CZ" i="1" dirty="0" smtClean="0">
                <a:latin typeface="Arno Pro Smbd Subhead" pitchFamily="18" charset="0"/>
              </a:rPr>
              <a:t> čin (obětovat majetek, děti)</a:t>
            </a:r>
          </a:p>
          <a:p>
            <a:pPr marL="550926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i="1" dirty="0" smtClean="0">
                <a:latin typeface="Arno Pro Smbd Subhead" pitchFamily="18" charset="0"/>
              </a:rPr>
              <a:t>Správné chování</a:t>
            </a:r>
          </a:p>
          <a:p>
            <a:pPr marL="550926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i="1" dirty="0" smtClean="0">
                <a:latin typeface="Arno Pro Smbd Subhead" pitchFamily="18" charset="0"/>
              </a:rPr>
              <a:t>Spojení </a:t>
            </a:r>
            <a:r>
              <a:rPr lang="cs-CZ" i="1" dirty="0" err="1" smtClean="0">
                <a:latin typeface="Arno Pro Smbd Subhead" pitchFamily="18" charset="0"/>
              </a:rPr>
              <a:t>brahma</a:t>
            </a:r>
            <a:r>
              <a:rPr lang="cs-CZ" i="1" dirty="0" smtClean="0">
                <a:latin typeface="Arno Pro Smbd Subhead" pitchFamily="18" charset="0"/>
              </a:rPr>
              <a:t> s átman</a:t>
            </a:r>
          </a:p>
          <a:p>
            <a:pPr marL="550926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i="1" dirty="0" err="1" smtClean="0">
                <a:latin typeface="Arno Pro Smbd Subhead" pitchFamily="18" charset="0"/>
              </a:rPr>
              <a:t>Váránasí</a:t>
            </a:r>
            <a:r>
              <a:rPr lang="cs-CZ" i="1" dirty="0" smtClean="0">
                <a:latin typeface="Arno Pro Smbd Subhead" pitchFamily="18" charset="0"/>
              </a:rPr>
              <a:t> na břehu řeky Gangy – svaté město pro hinduisty – skonání na tomto místě je zárukou dosažení </a:t>
            </a:r>
            <a:r>
              <a:rPr lang="cs-CZ" i="1" dirty="0" err="1" smtClean="0">
                <a:latin typeface="Arno Pro Smbd Subhead" pitchFamily="18" charset="0"/>
              </a:rPr>
              <a:t>mókši</a:t>
            </a:r>
            <a:endParaRPr lang="cs-CZ" i="1" dirty="0" smtClean="0">
              <a:latin typeface="Arno Pro Smbd Subhead" pitchFamily="18" charset="0"/>
            </a:endParaRPr>
          </a:p>
          <a:p>
            <a:pPr marL="550926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cs-CZ" i="1" dirty="0" smtClean="0">
              <a:latin typeface="Arno Pro Smbd Subhead" pitchFamily="18" charset="0"/>
            </a:endParaRPr>
          </a:p>
          <a:p>
            <a:pPr marL="550926" indent="-514350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cs-CZ" dirty="0">
              <a:latin typeface="Arno Pro Smbd Subhead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i="1" smtClean="0">
                <a:latin typeface="Arno Pro Smbd Subhead"/>
              </a:rPr>
              <a:t>Nirvána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Buddha používá toto slovo ve smyslu ustání nesprávných skutečností: Zničení žádosti, nenávisti a zaslepení se nazývá vyhasnutí (nirvána). Vyhasnutí je pro vysvobozenou bytost cestou do nestvořeného.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 Jsou tři vlastnosti nestvořeného: Není v něm vznikání. Není zanikání. Nejsou v něm proměny existujícího.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i="1" dirty="0" smtClean="0">
                <a:latin typeface="Arno Pro Smbd Subhead" pitchFamily="18" charset="0"/>
              </a:rPr>
              <a:t>Nirvány (vyvanutí) je možné dosáhnout cílevědomou praxí, kterou Buddha formuloval jako ušlechtilou osmidílnou stezku. </a:t>
            </a:r>
            <a:endParaRPr lang="cs-CZ" dirty="0" smtClean="0">
              <a:latin typeface="Arno Pro Smbd Subhead" pitchFamily="18" charset="0"/>
            </a:endParaRP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i="1" smtClean="0">
                <a:latin typeface="Arno Pro Smbd Subhead"/>
              </a:rPr>
              <a:t>Brahma, átman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u="sng" dirty="0" err="1" smtClean="0">
                <a:latin typeface="Arno Pro Smbd Subhead"/>
              </a:rPr>
              <a:t>Brahma</a:t>
            </a:r>
            <a:r>
              <a:rPr lang="cs-CZ" i="1" dirty="0" smtClean="0">
                <a:latin typeface="Arno Pro Smbd Subhead"/>
              </a:rPr>
              <a:t> – jakási esence, podstata vesmíru i obětního rituálu, prazáklad světa, jádro vesmíru; to, na čem vše stojí, kde vše začíná i končí </a:t>
            </a:r>
          </a:p>
          <a:p>
            <a:r>
              <a:rPr lang="cs-CZ" i="1" u="sng" dirty="0" smtClean="0">
                <a:latin typeface="Arno Pro Smbd Subhead"/>
              </a:rPr>
              <a:t>Átman</a:t>
            </a:r>
            <a:r>
              <a:rPr lang="cs-CZ" i="1" dirty="0" smtClean="0">
                <a:latin typeface="Arno Pro Smbd Subhead"/>
              </a:rPr>
              <a:t> – vlastní já, lidské myšlení, jádro duše</a:t>
            </a:r>
          </a:p>
          <a:p>
            <a:r>
              <a:rPr lang="cs-CZ" i="1" dirty="0" smtClean="0">
                <a:latin typeface="Arno Pro Smbd Subhead"/>
              </a:rPr>
              <a:t> Átman a </a:t>
            </a:r>
            <a:r>
              <a:rPr lang="cs-CZ" i="1" dirty="0" err="1" smtClean="0">
                <a:latin typeface="Arno Pro Smbd Subhead"/>
              </a:rPr>
              <a:t>brahma</a:t>
            </a:r>
            <a:r>
              <a:rPr lang="cs-CZ" i="1" dirty="0" smtClean="0">
                <a:latin typeface="Arno Pro Smbd Subhead"/>
              </a:rPr>
              <a:t> jsou spolu svázané</a:t>
            </a:r>
          </a:p>
          <a:p>
            <a:r>
              <a:rPr lang="cs-CZ" i="1" dirty="0" smtClean="0">
                <a:latin typeface="Arno Pro Smbd Subhead"/>
              </a:rPr>
              <a:t>Cíl </a:t>
            </a:r>
            <a:r>
              <a:rPr lang="cs-CZ" i="1" smtClean="0">
                <a:latin typeface="Arno Pro Smbd Subhead"/>
              </a:rPr>
              <a:t>žití </a:t>
            </a:r>
            <a:r>
              <a:rPr lang="cs-CZ" i="1" smtClean="0">
                <a:latin typeface="Arno Pro Smbd Subhead"/>
              </a:rPr>
              <a:t>- splynutí </a:t>
            </a:r>
            <a:r>
              <a:rPr lang="cs-CZ" i="1" dirty="0" smtClean="0">
                <a:latin typeface="Arno Pro Smbd Subhead"/>
              </a:rPr>
              <a:t>átman s </a:t>
            </a:r>
            <a:r>
              <a:rPr lang="cs-CZ" i="1" dirty="0" err="1" smtClean="0">
                <a:latin typeface="Arno Pro Smbd Subhead"/>
              </a:rPr>
              <a:t>brahma</a:t>
            </a:r>
            <a:endParaRPr lang="cs-CZ" dirty="0" smtClean="0">
              <a:latin typeface="Arno Pro Smbd Subhead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i="1" smtClean="0">
                <a:latin typeface="Arno Pro Smbd Subhead"/>
              </a:rPr>
              <a:t>Zdroje</a:t>
            </a:r>
          </a:p>
        </p:txBody>
      </p:sp>
      <p:sp>
        <p:nvSpPr>
          <p:cNvPr id="430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i="1" dirty="0" smtClean="0">
                <a:latin typeface="Arno Pro Smbd Subhead"/>
              </a:rPr>
              <a:t>Vlastní poznámky</a:t>
            </a:r>
            <a:r>
              <a:rPr lang="cs-CZ" sz="2400" i="1" smtClean="0">
                <a:latin typeface="Arno Pro Smbd Subhead"/>
              </a:rPr>
              <a:t>, výpisky</a:t>
            </a:r>
            <a:endParaRPr lang="cs-CZ" sz="2400" i="1" dirty="0" smtClean="0">
              <a:latin typeface="Arno Pro Smbd Subhead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121</TotalTime>
  <Words>208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Lití písma</vt:lpstr>
      <vt:lpstr>Snímek 1</vt:lpstr>
      <vt:lpstr>Indická filosofie II. společné filosofické znaky</vt:lpstr>
      <vt:lpstr>Samsára</vt:lpstr>
      <vt:lpstr>Dharma (způsob bytí)</vt:lpstr>
      <vt:lpstr>Karman</vt:lpstr>
      <vt:lpstr>Mókša</vt:lpstr>
      <vt:lpstr>Nirvána</vt:lpstr>
      <vt:lpstr>Brahma, átman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Indická filosofie</dc:title>
  <dc:creator>J.Beran a kol.</dc:creator>
  <cp:keywords>Systém utrpení</cp:keywords>
  <cp:lastModifiedBy>Dum</cp:lastModifiedBy>
  <cp:revision>35</cp:revision>
  <dcterms:created xsi:type="dcterms:W3CDTF">2013-03-17T09:04:45Z</dcterms:created>
  <dcterms:modified xsi:type="dcterms:W3CDTF">2014-04-04T16:23:54Z</dcterms:modified>
</cp:coreProperties>
</file>