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63" r:id="rId2"/>
    <p:sldId id="279" r:id="rId3"/>
    <p:sldId id="267" r:id="rId4"/>
    <p:sldId id="268" r:id="rId5"/>
    <p:sldId id="269" r:id="rId6"/>
    <p:sldId id="270" r:id="rId7"/>
    <p:sldId id="256" r:id="rId8"/>
    <p:sldId id="257" r:id="rId9"/>
    <p:sldId id="271" r:id="rId10"/>
    <p:sldId id="272" r:id="rId11"/>
    <p:sldId id="265" r:id="rId12"/>
    <p:sldId id="273" r:id="rId13"/>
    <p:sldId id="274" r:id="rId14"/>
    <p:sldId id="275" r:id="rId15"/>
    <p:sldId id="276" r:id="rId16"/>
    <p:sldId id="277" r:id="rId17"/>
    <p:sldId id="278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FF0000"/>
    <a:srgbClr val="CC0066"/>
    <a:srgbClr val="A50021"/>
    <a:srgbClr val="FF0066"/>
    <a:srgbClr val="FF505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B9D1379B-3923-4427-A93E-D5B72E4FA0BF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C3E92116-E3DE-45DF-9ED8-0D18C1C9AB8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D1379B-3923-4427-A93E-D5B72E4FA0BF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E92116-E3DE-45DF-9ED8-0D18C1C9AB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B9D1379B-3923-4427-A93E-D5B72E4FA0BF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C3E92116-E3DE-45DF-9ED8-0D18C1C9AB8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D1379B-3923-4427-A93E-D5B72E4FA0BF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C3E92116-E3DE-45DF-9ED8-0D18C1C9AB8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D1379B-3923-4427-A93E-D5B72E4FA0BF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C3E92116-E3DE-45DF-9ED8-0D18C1C9AB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D1379B-3923-4427-A93E-D5B72E4FA0BF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E92116-E3DE-45DF-9ED8-0D18C1C9AB8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D1379B-3923-4427-A93E-D5B72E4FA0BF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E92116-E3DE-45DF-9ED8-0D18C1C9AB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B9D1379B-3923-4427-A93E-D5B72E4FA0BF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C3E92116-E3DE-45DF-9ED8-0D18C1C9AB8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B9D1379B-3923-4427-A93E-D5B72E4FA0BF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C3E92116-E3DE-45DF-9ED8-0D18C1C9AB8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D1379B-3923-4427-A93E-D5B72E4FA0BF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E92116-E3DE-45DF-9ED8-0D18C1C9AB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D1379B-3923-4427-A93E-D5B72E4FA0BF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E92116-E3DE-45DF-9ED8-0D18C1C9AB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B9D1379B-3923-4427-A93E-D5B72E4FA0BF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C3E92116-E3DE-45DF-9ED8-0D18C1C9AB8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&#352;iva" TargetMode="External"/><Relationship Id="rId2" Type="http://schemas.openxmlformats.org/officeDocument/2006/relationships/hyperlink" Target="http://cs.wikipedia.org/wiki/Brahm&#225;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Mah&#225;v&#237;ra" TargetMode="External"/><Relationship Id="rId5" Type="http://schemas.openxmlformats.org/officeDocument/2006/relationships/hyperlink" Target="http://cs.wikipedia.org/wiki/K&#225;l&#237;" TargetMode="External"/><Relationship Id="rId4" Type="http://schemas.openxmlformats.org/officeDocument/2006/relationships/hyperlink" Target="http://cs.wikipedia.org/wiki/Vi&#353;nu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4542402"/>
              </p:ext>
            </p:extLst>
          </p:nvPr>
        </p:nvGraphicFramePr>
        <p:xfrm>
          <a:off x="2024618" y="2204863"/>
          <a:ext cx="6453964" cy="4381885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698255"/>
                <a:gridCol w="4755709"/>
              </a:tblGrid>
              <a:tr h="44544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effectLst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CZ.1.07/1.5.00/34.0950</a:t>
                      </a:r>
                      <a:endParaRPr lang="cs-CZ" sz="105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endParaRPr kumimoji="0" lang="cs-CZ" sz="11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710" marR="54710" marT="0" marB="0"/>
                </a:tc>
              </a:tr>
              <a:tr h="20269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effectLst/>
                        </a:rPr>
                        <a:t>Označení materiálu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VY_32_INOVACE_mix2_zsv03</a:t>
                      </a:r>
                      <a:endParaRPr lang="cs-CZ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20269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effectLst/>
                        </a:rPr>
                        <a:t>Soubor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 zsv03_indická </a:t>
                      </a:r>
                      <a:r>
                        <a:rPr lang="cs-CZ" sz="1100" dirty="0" smtClean="0">
                          <a:effectLst/>
                        </a:rPr>
                        <a:t>filosofie_</a:t>
                      </a:r>
                      <a:r>
                        <a:rPr lang="cs-CZ" sz="1100" dirty="0" err="1" smtClean="0">
                          <a:effectLst/>
                        </a:rPr>
                        <a:t>III.pptx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20269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effectLst/>
                        </a:rPr>
                        <a:t>Název školy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Gymnázium </a:t>
                      </a:r>
                      <a:r>
                        <a:rPr kumimoji="0" lang="cs-CZ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Kladno</a:t>
                      </a:r>
                      <a:endParaRPr kumimoji="0" lang="cs-CZ" sz="11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710" marR="54710" marT="0" marB="0"/>
                </a:tc>
              </a:tr>
              <a:tr h="20269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Mgr.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Jiří </a:t>
                      </a:r>
                      <a:r>
                        <a:rPr kumimoji="0" lang="cs-CZ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Beran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, Mgr. Marie Kohoutová</a:t>
                      </a:r>
                      <a:endParaRPr kumimoji="0" lang="cs-CZ" sz="11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710" marR="54710" marT="0" marB="0"/>
                </a:tc>
              </a:tr>
              <a:tr h="60945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effectLst/>
                        </a:rPr>
                        <a:t>Anotace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kumimoji="0" lang="cs-CZ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Prezentace seznamuje s myšlením a představiteli hinduismu a </a:t>
                      </a:r>
                      <a:r>
                        <a:rPr kumimoji="0" lang="cs-CZ" sz="11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džinismu</a:t>
                      </a:r>
                      <a:r>
                        <a:rPr kumimoji="0" lang="cs-CZ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kumimoji="0" lang="cs-CZ" sz="11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710" marR="54710" marT="0" marB="0"/>
                </a:tc>
              </a:tr>
              <a:tr h="20269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Předmět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Základy společenských</a:t>
                      </a:r>
                      <a:r>
                        <a:rPr lang="cs-CZ" sz="1100" baseline="0" dirty="0" smtClean="0">
                          <a:effectLst/>
                        </a:rPr>
                        <a:t> věd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20269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effectLst/>
                        </a:rPr>
                        <a:t>Tematická</a:t>
                      </a:r>
                      <a:r>
                        <a:rPr lang="cs-CZ" sz="1100" kern="1200" baseline="0" dirty="0" smtClean="0">
                          <a:effectLst/>
                        </a:rPr>
                        <a:t> oblast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Indická filosofie</a:t>
                      </a:r>
                      <a:endParaRPr lang="cs-CZ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710" marR="54710" marT="0" marB="0"/>
                </a:tc>
              </a:tr>
              <a:tr h="20269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Téma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Hinduismus,</a:t>
                      </a:r>
                      <a:r>
                        <a:rPr lang="cs-CZ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1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Džinismus</a:t>
                      </a:r>
                      <a:endParaRPr lang="cs-CZ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710" marR="54710" marT="0" marB="0"/>
                </a:tc>
              </a:tr>
              <a:tr h="48652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Očekávané výstupy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Seznámit </a:t>
                      </a:r>
                      <a:r>
                        <a:rPr lang="cs-CZ" sz="1100" dirty="0" smtClean="0">
                          <a:effectLst/>
                        </a:rPr>
                        <a:t>se</a:t>
                      </a:r>
                      <a:r>
                        <a:rPr lang="cs-CZ" sz="1100" baseline="0" dirty="0" smtClean="0">
                          <a:effectLst/>
                        </a:rPr>
                        <a:t> základy myšlení, představiteli hinduismu a </a:t>
                      </a:r>
                      <a:r>
                        <a:rPr lang="cs-CZ" sz="1100" baseline="0" dirty="0" err="1" smtClean="0">
                          <a:effectLst/>
                        </a:rPr>
                        <a:t>džinismu</a:t>
                      </a:r>
                      <a:r>
                        <a:rPr lang="cs-CZ" sz="1100" baseline="0" dirty="0" smtClean="0">
                          <a:effectLst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20269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effectLst/>
                        </a:rPr>
                        <a:t>Klíčová slova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Hinduismus, </a:t>
                      </a:r>
                      <a:r>
                        <a:rPr lang="cs-CZ" sz="11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brahma</a:t>
                      </a: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Šiva,</a:t>
                      </a:r>
                      <a:r>
                        <a:rPr lang="cs-CZ" sz="11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džinismus</a:t>
                      </a: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cs-CZ" sz="11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Mahávíra</a:t>
                      </a:r>
                      <a:endParaRPr lang="cs-CZ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710" marR="54710" marT="0" marB="0"/>
                </a:tc>
              </a:tr>
              <a:tr h="40539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Druh učebního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prezentace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20269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kumimoji="0"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Cílová skupina</a:t>
                      </a:r>
                      <a:endParaRPr kumimoji="0" lang="cs-CZ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208" marR="62208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vyšší stupeň osmiletého gymnázia, čtyřleté gymnázium</a:t>
                      </a:r>
                    </a:p>
                  </a:txBody>
                  <a:tcPr marL="62208" marR="62208" marT="0" marB="0"/>
                </a:tc>
              </a:tr>
              <a:tr h="20269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kumimoji="0" lang="cs-CZ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Ověřeno</a:t>
                      </a:r>
                    </a:p>
                  </a:txBody>
                  <a:tcPr marL="62208" marR="62208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25.11.2014,</a:t>
                      </a:r>
                      <a:r>
                        <a:rPr lang="cs-CZ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SSV</a:t>
                      </a:r>
                      <a:endParaRPr lang="cs-CZ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endParaRPr lang="cs-CZ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208" marR="62208" marT="0" marB="0"/>
                </a:tc>
              </a:tr>
              <a:tr h="202695">
                <a:tc gridSpan="2"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Zdroje uvedeny na konci dokumentu.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051" name="TextovéPole 2"/>
          <p:cNvSpPr txBox="1">
            <a:spLocks noChangeArrowheads="1"/>
          </p:cNvSpPr>
          <p:nvPr/>
        </p:nvSpPr>
        <p:spPr bwMode="auto">
          <a:xfrm>
            <a:off x="2024641" y="1772816"/>
            <a:ext cx="3592800" cy="42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2945" tIns="41473" rIns="82945" bIns="41473">
            <a:spAutoFit/>
          </a:bodyPr>
          <a:lstStyle/>
          <a:p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</a:rPr>
              <a:t>INDICKÁ FILOSOFIE III</a:t>
            </a:r>
            <a:endParaRPr lang="cs-CZ" sz="22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404664"/>
            <a:ext cx="5759450" cy="1258570"/>
          </a:xfrm>
          <a:prstGeom prst="rect">
            <a:avLst/>
          </a:prstGeom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29064" y="1412776"/>
            <a:ext cx="8103376" cy="4226024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5400" b="1" dirty="0" smtClean="0"/>
              <a:t>Indická filosofie III.</a:t>
            </a:r>
            <a:br>
              <a:rPr lang="cs-CZ" sz="5400" b="1" dirty="0" smtClean="0"/>
            </a:br>
            <a:r>
              <a:rPr lang="cs-CZ" sz="5400" b="1" dirty="0" smtClean="0"/>
              <a:t>Hinduismus</a:t>
            </a:r>
            <a:br>
              <a:rPr lang="cs-CZ" sz="5400" b="1" dirty="0" smtClean="0"/>
            </a:br>
            <a:r>
              <a:rPr lang="cs-CZ" sz="5400" b="1" smtClean="0"/>
              <a:t>Džinismus</a:t>
            </a:r>
            <a:endParaRPr lang="cs-CZ" sz="5400" b="1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b="1" i="1" dirty="0" smtClean="0">
                <a:latin typeface="Calibri" pitchFamily="34" charset="0"/>
                <a:cs typeface="Calibri" pitchFamily="34" charset="0"/>
              </a:rPr>
              <a:t>Dělení indické filosofie</a:t>
            </a:r>
          </a:p>
        </p:txBody>
      </p:sp>
      <p:sp>
        <p:nvSpPr>
          <p:cNvPr id="2560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50863" indent="-514350">
              <a:buFont typeface="Wingdings 2" pitchFamily="18" charset="2"/>
              <a:buNone/>
            </a:pPr>
            <a:r>
              <a:rPr lang="cs-CZ" i="1" dirty="0" smtClean="0">
                <a:latin typeface="Calibri" pitchFamily="34" charset="0"/>
                <a:cs typeface="Calibri" pitchFamily="34" charset="0"/>
              </a:rPr>
              <a:t>1. Pravověrné (ortodoxní) školy</a:t>
            </a:r>
          </a:p>
          <a:p>
            <a:pPr marL="550863" indent="-514350">
              <a:buFont typeface="Wingdings 2" pitchFamily="18" charset="2"/>
              <a:buNone/>
            </a:pPr>
            <a:r>
              <a:rPr lang="cs-CZ" i="1" dirty="0" smtClean="0">
                <a:latin typeface="Calibri" pitchFamily="34" charset="0"/>
                <a:cs typeface="Calibri" pitchFamily="34" charset="0"/>
              </a:rPr>
              <a:t> - </a:t>
            </a:r>
            <a:r>
              <a:rPr lang="cs-CZ" i="1" dirty="0" err="1" smtClean="0">
                <a:latin typeface="Calibri" pitchFamily="34" charset="0"/>
                <a:cs typeface="Calibri" pitchFamily="34" charset="0"/>
              </a:rPr>
              <a:t>Njája</a:t>
            </a:r>
            <a:r>
              <a:rPr lang="cs-CZ" i="1" dirty="0" smtClean="0">
                <a:latin typeface="Calibri" pitchFamily="34" charset="0"/>
                <a:cs typeface="Calibri" pitchFamily="34" charset="0"/>
              </a:rPr>
              <a:t>, </a:t>
            </a:r>
            <a:r>
              <a:rPr lang="cs-CZ" i="1" dirty="0" err="1" smtClean="0">
                <a:latin typeface="Calibri" pitchFamily="34" charset="0"/>
                <a:cs typeface="Calibri" pitchFamily="34" charset="0"/>
              </a:rPr>
              <a:t>Vaišéšika</a:t>
            </a:r>
            <a:r>
              <a:rPr lang="cs-CZ" i="1" dirty="0" smtClean="0">
                <a:latin typeface="Calibri" pitchFamily="34" charset="0"/>
                <a:cs typeface="Calibri" pitchFamily="34" charset="0"/>
              </a:rPr>
              <a:t>, </a:t>
            </a:r>
            <a:r>
              <a:rPr lang="cs-CZ" i="1" dirty="0" err="1" smtClean="0">
                <a:latin typeface="Calibri" pitchFamily="34" charset="0"/>
                <a:cs typeface="Calibri" pitchFamily="34" charset="0"/>
              </a:rPr>
              <a:t>Sánkhja</a:t>
            </a:r>
            <a:r>
              <a:rPr lang="cs-CZ" i="1" dirty="0" smtClean="0">
                <a:latin typeface="Calibri" pitchFamily="34" charset="0"/>
                <a:cs typeface="Calibri" pitchFamily="34" charset="0"/>
              </a:rPr>
              <a:t>, Jóga</a:t>
            </a:r>
          </a:p>
          <a:p>
            <a:pPr marL="550863" indent="-514350">
              <a:buFont typeface="Wingdings 2" pitchFamily="18" charset="2"/>
              <a:buNone/>
            </a:pPr>
            <a:r>
              <a:rPr lang="cs-CZ" i="1" dirty="0" smtClean="0">
                <a:latin typeface="Calibri" pitchFamily="34" charset="0"/>
                <a:cs typeface="Calibri" pitchFamily="34" charset="0"/>
              </a:rPr>
              <a:t>2. Jinověrné (neortodoxní) školy</a:t>
            </a:r>
          </a:p>
          <a:p>
            <a:pPr marL="550863" indent="-514350">
              <a:buFont typeface="Wingdings 2" pitchFamily="18" charset="2"/>
              <a:buNone/>
            </a:pPr>
            <a:r>
              <a:rPr lang="cs-CZ" i="1" dirty="0" smtClean="0">
                <a:latin typeface="Calibri" pitchFamily="34" charset="0"/>
                <a:cs typeface="Calibri" pitchFamily="34" charset="0"/>
              </a:rPr>
              <a:t> - </a:t>
            </a:r>
            <a:r>
              <a:rPr lang="cs-CZ" i="1" dirty="0" err="1" smtClean="0">
                <a:latin typeface="Calibri" pitchFamily="34" charset="0"/>
                <a:cs typeface="Calibri" pitchFamily="34" charset="0"/>
              </a:rPr>
              <a:t>Čárváka</a:t>
            </a:r>
            <a:r>
              <a:rPr lang="cs-CZ" i="1" dirty="0" smtClean="0">
                <a:latin typeface="Calibri" pitchFamily="34" charset="0"/>
                <a:cs typeface="Calibri" pitchFamily="34" charset="0"/>
              </a:rPr>
              <a:t>, </a:t>
            </a:r>
            <a:r>
              <a:rPr lang="cs-CZ" i="1" dirty="0" err="1" smtClean="0">
                <a:latin typeface="Calibri" pitchFamily="34" charset="0"/>
                <a:cs typeface="Calibri" pitchFamily="34" charset="0"/>
              </a:rPr>
              <a:t>Džinismus</a:t>
            </a:r>
            <a:r>
              <a:rPr lang="cs-CZ" i="1" dirty="0" smtClean="0">
                <a:latin typeface="Calibri" pitchFamily="34" charset="0"/>
                <a:cs typeface="Calibri" pitchFamily="34" charset="0"/>
              </a:rPr>
              <a:t>, Buddhismus</a:t>
            </a:r>
          </a:p>
          <a:p>
            <a:pPr marL="550863" indent="-514350">
              <a:buFont typeface="Wingdings 2" pitchFamily="18" charset="2"/>
              <a:buNone/>
            </a:pPr>
            <a:r>
              <a:rPr lang="cs-CZ" i="1" dirty="0" smtClean="0">
                <a:latin typeface="Calibri" pitchFamily="34" charset="0"/>
                <a:cs typeface="Calibri" pitchFamily="34" charset="0"/>
              </a:rPr>
              <a:t>3. Politicky orientovaná filosofie</a:t>
            </a:r>
          </a:p>
          <a:p>
            <a:pPr marL="550863" indent="-514350">
              <a:buFont typeface="Wingdings 2" pitchFamily="18" charset="2"/>
              <a:buNone/>
            </a:pPr>
            <a:endParaRPr lang="cs-CZ" i="1" dirty="0" smtClean="0">
              <a:latin typeface="Arno Pro Smbd Subhead"/>
            </a:endParaRPr>
          </a:p>
          <a:p>
            <a:pPr marL="550863" indent="-514350">
              <a:buFont typeface="Wingdings 2" pitchFamily="18" charset="2"/>
              <a:buNone/>
            </a:pPr>
            <a:endParaRPr lang="cs-CZ" i="1" dirty="0" smtClean="0">
              <a:latin typeface="Arno Pro Smbd Subhead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b="1" i="1" dirty="0" smtClean="0">
                <a:latin typeface="Calibri" pitchFamily="34" charset="0"/>
                <a:cs typeface="Calibri" pitchFamily="34" charset="0"/>
              </a:rPr>
              <a:t>Hinduismus</a:t>
            </a:r>
          </a:p>
        </p:txBody>
      </p:sp>
      <p:sp>
        <p:nvSpPr>
          <p:cNvPr id="2662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smtClean="0">
                <a:latin typeface="Calibri" pitchFamily="34" charset="0"/>
                <a:cs typeface="Calibri" pitchFamily="34" charset="0"/>
              </a:rPr>
              <a:t>= označení pro velké množství náboženských a filosofických směrů, zvyklostí a tradic</a:t>
            </a:r>
          </a:p>
          <a:p>
            <a:r>
              <a:rPr lang="cs-CZ" i="1" dirty="0" smtClean="0">
                <a:latin typeface="Calibri" pitchFamily="34" charset="0"/>
                <a:cs typeface="Calibri" pitchFamily="34" charset="0"/>
              </a:rPr>
              <a:t>Jedna miliarda vyznavačů</a:t>
            </a:r>
          </a:p>
          <a:p>
            <a:r>
              <a:rPr lang="cs-CZ" i="1" dirty="0" smtClean="0">
                <a:latin typeface="Calibri" pitchFamily="34" charset="0"/>
                <a:cs typeface="Calibri" pitchFamily="34" charset="0"/>
              </a:rPr>
              <a:t>Uznávání védských tradic</a:t>
            </a:r>
          </a:p>
          <a:p>
            <a:r>
              <a:rPr lang="cs-CZ" i="1" dirty="0" smtClean="0">
                <a:latin typeface="Calibri" pitchFamily="34" charset="0"/>
                <a:cs typeface="Calibri" pitchFamily="34" charset="0"/>
              </a:rPr>
              <a:t>Hinduismus není možno považovat za náboženství v evropském smyslu, nýbrž je to dharma (způsob bytí)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i="1" dirty="0" smtClean="0">
                <a:latin typeface="Calibri" pitchFamily="34" charset="0"/>
                <a:cs typeface="Calibri" pitchFamily="34" charset="0"/>
              </a:rPr>
              <a:t>Základní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 náboženské představy</a:t>
            </a:r>
            <a:r>
              <a:rPr lang="cs-CZ" i="1" dirty="0" smtClean="0">
                <a:latin typeface="Arno Pro Smbd Subhead" pitchFamily="18" charset="0"/>
              </a:rPr>
              <a:t/>
            </a:r>
            <a:br>
              <a:rPr lang="cs-CZ" i="1" dirty="0" smtClean="0">
                <a:latin typeface="Arno Pro Smbd Subhead" pitchFamily="18" charset="0"/>
              </a:rPr>
            </a:br>
            <a:r>
              <a:rPr lang="cs-CZ" i="1" dirty="0" smtClean="0">
                <a:latin typeface="Arno Pro Smbd Subhead" pitchFamily="18" charset="0"/>
              </a:rPr>
              <a:t> - </a:t>
            </a:r>
            <a:r>
              <a:rPr lang="cs-CZ" i="1" dirty="0" smtClean="0">
                <a:latin typeface="Calibri" pitchFamily="34" charset="0"/>
                <a:cs typeface="Calibri" pitchFamily="34" charset="0"/>
              </a:rPr>
              <a:t>SVĚT</a:t>
            </a:r>
            <a:endParaRPr lang="cs-CZ" i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7650" name="Zástupný symbol pro obsah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>
            <a:normAutofit/>
          </a:bodyPr>
          <a:lstStyle/>
          <a:p>
            <a:r>
              <a:rPr lang="cs-CZ" i="1" dirty="0" smtClean="0">
                <a:latin typeface="Calibri" pitchFamily="34" charset="0"/>
                <a:cs typeface="Calibri" pitchFamily="34" charset="0"/>
              </a:rPr>
              <a:t>Teorie o vzniku světa – z </a:t>
            </a:r>
            <a:r>
              <a:rPr lang="cs-CZ" i="1" dirty="0" err="1" smtClean="0">
                <a:latin typeface="Calibri" pitchFamily="34" charset="0"/>
                <a:cs typeface="Calibri" pitchFamily="34" charset="0"/>
              </a:rPr>
              <a:t>Manuova</a:t>
            </a:r>
            <a:r>
              <a:rPr lang="cs-CZ" i="1" dirty="0" smtClean="0">
                <a:latin typeface="Calibri" pitchFamily="34" charset="0"/>
                <a:cs typeface="Calibri" pitchFamily="34" charset="0"/>
              </a:rPr>
              <a:t> zákoníku</a:t>
            </a:r>
          </a:p>
          <a:p>
            <a:pPr>
              <a:buFontTx/>
              <a:buChar char="-"/>
            </a:pPr>
            <a:r>
              <a:rPr lang="cs-CZ" i="1" dirty="0" smtClean="0">
                <a:latin typeface="Calibri" pitchFamily="34" charset="0"/>
                <a:cs typeface="Calibri" pitchFamily="34" charset="0"/>
              </a:rPr>
              <a:t>Stvořitel celého světa je bůh </a:t>
            </a:r>
            <a:r>
              <a:rPr lang="cs-CZ" i="1" dirty="0" err="1" smtClean="0">
                <a:latin typeface="Calibri" pitchFamily="34" charset="0"/>
                <a:cs typeface="Calibri" pitchFamily="34" charset="0"/>
              </a:rPr>
              <a:t>Brahma</a:t>
            </a:r>
            <a:endParaRPr lang="cs-CZ" i="1" dirty="0" smtClean="0">
              <a:latin typeface="Calibri" pitchFamily="34" charset="0"/>
              <a:cs typeface="Calibri" pitchFamily="34" charset="0"/>
            </a:endParaRPr>
          </a:p>
          <a:p>
            <a:pPr>
              <a:buFontTx/>
              <a:buChar char="-"/>
            </a:pPr>
            <a:r>
              <a:rPr lang="cs-CZ" i="1" dirty="0" smtClean="0">
                <a:latin typeface="Calibri" pitchFamily="34" charset="0"/>
                <a:cs typeface="Calibri" pitchFamily="34" charset="0"/>
              </a:rPr>
              <a:t>Svět netrvá věčně, je periodicky ničen a znovu tvořen (čas je cyklický)</a:t>
            </a:r>
          </a:p>
          <a:p>
            <a:pPr>
              <a:buFontTx/>
              <a:buChar char="-"/>
            </a:pPr>
            <a:r>
              <a:rPr lang="cs-CZ" i="1" dirty="0" smtClean="0">
                <a:latin typeface="Calibri" pitchFamily="34" charset="0"/>
                <a:cs typeface="Calibri" pitchFamily="34" charset="0"/>
              </a:rPr>
              <a:t>Cyklus 4 věků (</a:t>
            </a:r>
            <a:r>
              <a:rPr lang="cs-CZ" i="1" dirty="0" err="1" smtClean="0">
                <a:latin typeface="Calibri" pitchFamily="34" charset="0"/>
                <a:cs typeface="Calibri" pitchFamily="34" charset="0"/>
              </a:rPr>
              <a:t>mahájuga</a:t>
            </a:r>
            <a:r>
              <a:rPr lang="cs-CZ" i="1" dirty="0" smtClean="0">
                <a:latin typeface="Calibri" pitchFamily="34" charset="0"/>
                <a:cs typeface="Calibri" pitchFamily="34" charset="0"/>
              </a:rPr>
              <a:t>), pak rozplynutí</a:t>
            </a:r>
          </a:p>
          <a:p>
            <a:pPr>
              <a:buFontTx/>
              <a:buChar char="-"/>
            </a:pPr>
            <a:r>
              <a:rPr lang="cs-CZ" i="1" dirty="0" smtClean="0">
                <a:latin typeface="Calibri" pitchFamily="34" charset="0"/>
                <a:cs typeface="Calibri" pitchFamily="34" charset="0"/>
              </a:rPr>
              <a:t>Pět živlů: oheň, vzduch, voda, země, prostor </a:t>
            </a:r>
          </a:p>
          <a:p>
            <a:pPr>
              <a:buFontTx/>
              <a:buChar char="-"/>
            </a:pPr>
            <a:r>
              <a:rPr lang="cs-CZ" i="1" dirty="0" smtClean="0">
                <a:latin typeface="Calibri" pitchFamily="34" charset="0"/>
                <a:cs typeface="Calibri" pitchFamily="34" charset="0"/>
              </a:rPr>
              <a:t>Tři </a:t>
            </a:r>
            <a:r>
              <a:rPr lang="cs-CZ" i="1" dirty="0" err="1" smtClean="0">
                <a:latin typeface="Calibri" pitchFamily="34" charset="0"/>
                <a:cs typeface="Calibri" pitchFamily="34" charset="0"/>
              </a:rPr>
              <a:t>guny</a:t>
            </a:r>
            <a:r>
              <a:rPr lang="cs-CZ" i="1" dirty="0" smtClean="0">
                <a:latin typeface="Calibri" pitchFamily="34" charset="0"/>
                <a:cs typeface="Calibri" pitchFamily="34" charset="0"/>
              </a:rPr>
              <a:t> – „kvality“ -&gt; čistota, neklid, temnota</a:t>
            </a:r>
          </a:p>
          <a:p>
            <a:pPr>
              <a:buFontTx/>
              <a:buChar char="-"/>
            </a:pPr>
            <a:endParaRPr lang="cs-CZ" i="1" dirty="0" smtClean="0">
              <a:latin typeface="Arno Pro Smbd Subhead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800" i="1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sz="4800" i="1" dirty="0" smtClean="0">
                <a:latin typeface="Calibri" pitchFamily="34" charset="0"/>
                <a:cs typeface="Calibri" pitchFamily="34" charset="0"/>
              </a:rPr>
            </a:br>
            <a:r>
              <a:rPr lang="cs-CZ" sz="4800" i="1" dirty="0" smtClean="0">
                <a:latin typeface="Arno Pro Smbd Subhead" pitchFamily="18" charset="0"/>
              </a:rPr>
              <a:t/>
            </a:r>
            <a:br>
              <a:rPr lang="cs-CZ" sz="4800" i="1" dirty="0" smtClean="0">
                <a:latin typeface="Arno Pro Smbd Subhead" pitchFamily="18" charset="0"/>
              </a:rPr>
            </a:br>
            <a:r>
              <a:rPr lang="cs-CZ" sz="4800" b="1" dirty="0" smtClean="0">
                <a:latin typeface="Arno Pro Smbd Subhead" pitchFamily="18" charset="0"/>
              </a:rPr>
              <a:t> </a:t>
            </a:r>
            <a:r>
              <a:rPr lang="cs-CZ" sz="4900" b="1" i="1" dirty="0" smtClean="0">
                <a:latin typeface="Calibri" pitchFamily="34" charset="0"/>
                <a:cs typeface="Calibri" pitchFamily="34" charset="0"/>
              </a:rPr>
              <a:t>Základní náboženské představy   </a:t>
            </a:r>
            <a:r>
              <a:rPr lang="cs-CZ" sz="4400" b="1" i="1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sz="4400" b="1" i="1" dirty="0" smtClean="0">
                <a:latin typeface="Calibri" pitchFamily="34" charset="0"/>
                <a:cs typeface="Calibri" pitchFamily="34" charset="0"/>
              </a:rPr>
            </a:br>
            <a:r>
              <a:rPr lang="cs-CZ" sz="4400" i="1" dirty="0" smtClean="0">
                <a:latin typeface="Calibri" pitchFamily="34" charset="0"/>
                <a:cs typeface="Calibri" pitchFamily="34" charset="0"/>
              </a:rPr>
              <a:t>- Člověk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700808"/>
            <a:ext cx="8229600" cy="4526280"/>
          </a:xfrm>
        </p:spPr>
        <p:txBody>
          <a:bodyPr>
            <a:normAutofit fontScale="25000" lnSpcReduction="2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sz="9600" i="1" dirty="0" smtClean="0">
                <a:latin typeface="Calibri" pitchFamily="34" charset="0"/>
                <a:cs typeface="Calibri" pitchFamily="34" charset="0"/>
              </a:rPr>
              <a:t>Důležitá - nauka o reinkarnaci -&gt; lidská duše se po smrti narodí do jiného těla.</a:t>
            </a:r>
          </a:p>
          <a:p>
            <a:pPr marL="420624" indent="-384048" fontAlgn="auto">
              <a:spcAft>
                <a:spcPts val="0"/>
              </a:spcAft>
              <a:buFontTx/>
              <a:buChar char="-"/>
              <a:defRPr/>
            </a:pPr>
            <a:r>
              <a:rPr lang="cs-CZ" sz="9600" i="1" dirty="0" smtClean="0">
                <a:latin typeface="Calibri" pitchFamily="34" charset="0"/>
                <a:cs typeface="Calibri" pitchFamily="34" charset="0"/>
              </a:rPr>
              <a:t>Kde a v jakých podmínkách se narodí, určuje karma -&gt; člověk si svými činy vytváří buď dobrou, nebo špatnou karmu, která se </a:t>
            </a:r>
            <a:r>
              <a:rPr lang="cs-CZ" sz="11200" i="1" dirty="0" smtClean="0">
                <a:latin typeface="Calibri" pitchFamily="34" charset="0"/>
                <a:cs typeface="Calibri" pitchFamily="34" charset="0"/>
              </a:rPr>
              <a:t>hromadí</a:t>
            </a:r>
            <a:r>
              <a:rPr lang="cs-CZ" sz="9600" i="1" dirty="0" smtClean="0">
                <a:latin typeface="Calibri" pitchFamily="34" charset="0"/>
                <a:cs typeface="Calibri" pitchFamily="34" charset="0"/>
              </a:rPr>
              <a:t> a projevuje se v tomto a příštích zrozeních.</a:t>
            </a:r>
          </a:p>
          <a:p>
            <a:pPr marL="420624" indent="-384048" fontAlgn="auto">
              <a:spcAft>
                <a:spcPts val="0"/>
              </a:spcAft>
              <a:buFontTx/>
              <a:buChar char="-"/>
              <a:defRPr/>
            </a:pPr>
            <a:r>
              <a:rPr lang="cs-CZ" sz="9600" i="1" dirty="0" smtClean="0">
                <a:latin typeface="Calibri" pitchFamily="34" charset="0"/>
                <a:cs typeface="Calibri" pitchFamily="34" charset="0"/>
              </a:rPr>
              <a:t>Tento zákon je zcela nezávislý na bozích – je to příčina a následek a člověk se dopadu své karmy nemůže vyhnout.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sz="9600" i="1" dirty="0" smtClean="0">
                <a:latin typeface="Calibri" pitchFamily="34" charset="0"/>
                <a:cs typeface="Calibri" pitchFamily="34" charset="0"/>
              </a:rPr>
              <a:t> Z tohoto koloběhu zrození (</a:t>
            </a:r>
            <a:r>
              <a:rPr lang="cs-CZ" sz="9600" i="1" dirty="0" err="1" smtClean="0">
                <a:latin typeface="Calibri" pitchFamily="34" charset="0"/>
                <a:cs typeface="Calibri" pitchFamily="34" charset="0"/>
              </a:rPr>
              <a:t>samsára</a:t>
            </a:r>
            <a:r>
              <a:rPr lang="cs-CZ" sz="9600" i="1" dirty="0" smtClean="0">
                <a:latin typeface="Calibri" pitchFamily="34" charset="0"/>
                <a:cs typeface="Calibri" pitchFamily="34" charset="0"/>
              </a:rPr>
              <a:t>), který je považován za velice strastný, je možno se dostat jedině vysvobozením (</a:t>
            </a:r>
            <a:r>
              <a:rPr lang="cs-CZ" sz="9600" i="1" dirty="0" err="1" smtClean="0">
                <a:latin typeface="Calibri" pitchFamily="34" charset="0"/>
                <a:cs typeface="Calibri" pitchFamily="34" charset="0"/>
              </a:rPr>
              <a:t>mókša</a:t>
            </a:r>
            <a:r>
              <a:rPr lang="cs-CZ" sz="9600" i="1" dirty="0" smtClean="0">
                <a:latin typeface="Calibri" pitchFamily="34" charset="0"/>
                <a:cs typeface="Calibri" pitchFamily="34" charset="0"/>
              </a:rPr>
              <a:t>). </a:t>
            </a:r>
            <a:endParaRPr lang="cs-CZ" sz="9600" dirty="0" smtClean="0">
              <a:latin typeface="Calibri" pitchFamily="34" charset="0"/>
              <a:cs typeface="Calibri" pitchFamily="34" charset="0"/>
            </a:endParaRP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sz="9600" i="1" dirty="0" smtClean="0">
                <a:latin typeface="Calibri" pitchFamily="34" charset="0"/>
                <a:cs typeface="Calibri" pitchFamily="34" charset="0"/>
              </a:rPr>
              <a:t>Zásadní předěl  pro hinduismus není smrt, ale dosažení </a:t>
            </a:r>
            <a:r>
              <a:rPr lang="cs-CZ" sz="9600" i="1" dirty="0" err="1" smtClean="0">
                <a:latin typeface="Calibri" pitchFamily="34" charset="0"/>
                <a:cs typeface="Calibri" pitchFamily="34" charset="0"/>
              </a:rPr>
              <a:t>mókši</a:t>
            </a:r>
            <a:r>
              <a:rPr lang="cs-CZ" sz="9600" i="1" dirty="0" smtClean="0">
                <a:latin typeface="Calibri" pitchFamily="34" charset="0"/>
                <a:cs typeface="Calibri" pitchFamily="34" charset="0"/>
              </a:rPr>
              <a:t>.</a:t>
            </a:r>
            <a:endParaRPr lang="cs-CZ" sz="9600" dirty="0" smtClean="0">
              <a:latin typeface="Calibri" pitchFamily="34" charset="0"/>
              <a:cs typeface="Calibri" pitchFamily="34" charset="0"/>
            </a:endParaRPr>
          </a:p>
          <a:p>
            <a:pPr marL="420624" indent="-384048" fontAlgn="auto">
              <a:spcAft>
                <a:spcPts val="0"/>
              </a:spcAft>
              <a:buFontTx/>
              <a:buChar char="-"/>
              <a:defRPr/>
            </a:pPr>
            <a:endParaRPr lang="cs-CZ" i="1" dirty="0">
              <a:latin typeface="Arno Pro Smbd Subhead" pitchFamily="18" charset="0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000" b="1" i="1" dirty="0" smtClean="0"/>
              <a:t>Základní náboženské představy</a:t>
            </a: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> -</a:t>
            </a:r>
            <a:r>
              <a:rPr lang="cs-CZ" sz="3600" i="1" dirty="0" smtClean="0">
                <a:cs typeface="Calibri" pitchFamily="34" charset="0"/>
              </a:rPr>
              <a:t>USPOŘÁDÁNÍ</a:t>
            </a:r>
            <a:r>
              <a:rPr lang="cs-CZ" sz="3600" i="1" dirty="0" smtClean="0"/>
              <a:t> SPOLEČNOSTI</a:t>
            </a:r>
            <a:endParaRPr lang="cs-CZ" sz="3600" i="1" dirty="0"/>
          </a:p>
        </p:txBody>
      </p:sp>
      <p:sp>
        <p:nvSpPr>
          <p:cNvPr id="29698" name="Zástupný symbol pro obsah 2"/>
          <p:cNvSpPr>
            <a:spLocks noGrp="1"/>
          </p:cNvSpPr>
          <p:nvPr>
            <p:ph idx="1"/>
          </p:nvPr>
        </p:nvSpPr>
        <p:spPr>
          <a:xfrm>
            <a:off x="251520" y="2132856"/>
            <a:ext cx="8686800" cy="4525963"/>
          </a:xfrm>
        </p:spPr>
        <p:txBody>
          <a:bodyPr>
            <a:normAutofit/>
          </a:bodyPr>
          <a:lstStyle/>
          <a:p>
            <a:r>
              <a:rPr lang="cs-CZ" sz="2800" i="1" dirty="0" smtClean="0">
                <a:latin typeface="Calibri" pitchFamily="34" charset="0"/>
                <a:cs typeface="Calibri" pitchFamily="34" charset="0"/>
              </a:rPr>
              <a:t>Obyvatelstvo se dělí na čtyři varny + nedotknutelné, kteří se nacházejí mimo varny. Kasty dělí obyvatelstvo podle povolání – kasta hrnčířů, hudebníků apod.. </a:t>
            </a:r>
          </a:p>
          <a:p>
            <a:r>
              <a:rPr lang="cs-CZ" sz="2800" i="1" dirty="0" smtClean="0">
                <a:latin typeface="Calibri" pitchFamily="34" charset="0"/>
                <a:cs typeface="Calibri" pitchFamily="34" charset="0"/>
              </a:rPr>
              <a:t>Varna je děděna po rodičích, nelze ji během života měnit, pouze klesnout.</a:t>
            </a:r>
          </a:p>
          <a:p>
            <a:r>
              <a:rPr lang="cs-CZ" sz="2800" i="1" dirty="0" err="1" smtClean="0">
                <a:latin typeface="Calibri" pitchFamily="34" charset="0"/>
                <a:cs typeface="Calibri" pitchFamily="34" charset="0"/>
              </a:rPr>
              <a:t>Gótra</a:t>
            </a:r>
            <a:r>
              <a:rPr lang="cs-CZ" sz="2800" i="1" dirty="0" smtClean="0">
                <a:latin typeface="Calibri" pitchFamily="34" charset="0"/>
                <a:cs typeface="Calibri" pitchFamily="34" charset="0"/>
              </a:rPr>
              <a:t> – „rod“ – při svatbě musí mít ženich a nevěsta stejnou kastu, ale odlišnou </a:t>
            </a:r>
            <a:r>
              <a:rPr lang="cs-CZ" sz="2800" i="1" dirty="0" err="1" smtClean="0">
                <a:latin typeface="Calibri" pitchFamily="34" charset="0"/>
                <a:cs typeface="Calibri" pitchFamily="34" charset="0"/>
              </a:rPr>
              <a:t>gótru</a:t>
            </a:r>
            <a:r>
              <a:rPr lang="cs-CZ" sz="2800" i="1" dirty="0" smtClean="0">
                <a:latin typeface="Calibri" pitchFamily="34" charset="0"/>
                <a:cs typeface="Calibri" pitchFamily="34" charset="0"/>
              </a:rPr>
              <a:t>.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i="1" dirty="0" smtClean="0">
                <a:latin typeface="Calibri" pitchFamily="34" charset="0"/>
                <a:cs typeface="Calibri" pitchFamily="34" charset="0"/>
              </a:rPr>
              <a:t>Bohové hinduismu</a:t>
            </a:r>
          </a:p>
        </p:txBody>
      </p:sp>
      <p:sp>
        <p:nvSpPr>
          <p:cNvPr id="30722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i="1" dirty="0" smtClean="0">
                <a:latin typeface="Calibri" pitchFamily="34" charset="0"/>
                <a:cs typeface="Calibri" pitchFamily="34" charset="0"/>
              </a:rPr>
              <a:t>Mnoho bohů, nejvýznamnější tři tvoří „</a:t>
            </a:r>
            <a:r>
              <a:rPr lang="cs-CZ" sz="2800" i="1" dirty="0" err="1" smtClean="0">
                <a:latin typeface="Calibri" pitchFamily="34" charset="0"/>
                <a:cs typeface="Calibri" pitchFamily="34" charset="0"/>
              </a:rPr>
              <a:t>trinúrtí</a:t>
            </a:r>
            <a:r>
              <a:rPr lang="cs-CZ" sz="2800" i="1" dirty="0" smtClean="0">
                <a:latin typeface="Calibri" pitchFamily="34" charset="0"/>
                <a:cs typeface="Calibri" pitchFamily="34" charset="0"/>
              </a:rPr>
              <a:t>“(triádu) – </a:t>
            </a:r>
            <a:r>
              <a:rPr lang="cs-CZ" sz="2800" i="1" dirty="0" err="1" smtClean="0">
                <a:latin typeface="Calibri" pitchFamily="34" charset="0"/>
                <a:cs typeface="Calibri" pitchFamily="34" charset="0"/>
              </a:rPr>
              <a:t>Brahma</a:t>
            </a:r>
            <a:r>
              <a:rPr lang="cs-CZ" sz="2800" i="1" dirty="0" smtClean="0">
                <a:latin typeface="Calibri" pitchFamily="34" charset="0"/>
                <a:cs typeface="Calibri" pitchFamily="34" charset="0"/>
              </a:rPr>
              <a:t>, Višnu a Šiva</a:t>
            </a:r>
          </a:p>
          <a:p>
            <a:r>
              <a:rPr lang="cs-CZ" sz="2800" i="1" dirty="0" err="1" smtClean="0">
                <a:latin typeface="Calibri" pitchFamily="34" charset="0"/>
                <a:cs typeface="Calibri" pitchFamily="34" charset="0"/>
              </a:rPr>
              <a:t>Brahmáni</a:t>
            </a:r>
            <a:r>
              <a:rPr lang="cs-CZ" sz="2800" i="1" dirty="0" smtClean="0">
                <a:latin typeface="Calibri" pitchFamily="34" charset="0"/>
                <a:cs typeface="Calibri" pitchFamily="34" charset="0"/>
              </a:rPr>
              <a:t> považují za hlavního boha Šivu</a:t>
            </a:r>
          </a:p>
          <a:p>
            <a:r>
              <a:rPr lang="cs-CZ" sz="2800" i="1" dirty="0" err="1" smtClean="0">
                <a:latin typeface="Calibri" pitchFamily="34" charset="0"/>
                <a:cs typeface="Calibri" pitchFamily="34" charset="0"/>
              </a:rPr>
              <a:t>Brahma</a:t>
            </a:r>
            <a:r>
              <a:rPr lang="cs-CZ" sz="2800" i="1" dirty="0" smtClean="0">
                <a:latin typeface="Calibri" pitchFamily="34" charset="0"/>
                <a:cs typeface="Calibri" pitchFamily="34" charset="0"/>
              </a:rPr>
              <a:t> – stvořitel</a:t>
            </a:r>
          </a:p>
          <a:p>
            <a:r>
              <a:rPr lang="cs-CZ" sz="2800" i="1" dirty="0" smtClean="0">
                <a:latin typeface="Calibri" pitchFamily="34" charset="0"/>
                <a:cs typeface="Calibri" pitchFamily="34" charset="0"/>
              </a:rPr>
              <a:t>Višnu – udržovatel. Jiná vtělení tohoto boha jsou Ráma, Kršna.</a:t>
            </a:r>
          </a:p>
          <a:p>
            <a:r>
              <a:rPr lang="cs-CZ" sz="2800" i="1" dirty="0" smtClean="0">
                <a:latin typeface="Calibri" pitchFamily="34" charset="0"/>
                <a:cs typeface="Calibri" pitchFamily="34" charset="0"/>
              </a:rPr>
              <a:t>Šiva- ničitel</a:t>
            </a:r>
          </a:p>
          <a:p>
            <a:pPr>
              <a:buFont typeface="Wingdings 2" pitchFamily="18" charset="2"/>
              <a:buNone/>
            </a:pPr>
            <a:endParaRPr lang="cs-CZ" i="1" dirty="0" smtClean="0">
              <a:latin typeface="Arno Pro Smbd Subhead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i="1" dirty="0" smtClean="0"/>
              <a:t>Bohové hinduismu - </a:t>
            </a:r>
            <a:r>
              <a:rPr lang="cs-CZ" i="1" dirty="0" err="1" smtClean="0"/>
              <a:t>Brahma</a:t>
            </a:r>
            <a:endParaRPr lang="cs-CZ" i="1" dirty="0"/>
          </a:p>
        </p:txBody>
      </p:sp>
      <p:pic>
        <p:nvPicPr>
          <p:cNvPr id="4" name="Picture 2" descr="C:\Users\jirka2\Desktop\obrázky\220px-Brahma_182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000" y="2207419"/>
            <a:ext cx="2794000" cy="3403600"/>
          </a:xfrm>
          <a:prstGeom prst="rect">
            <a:avLst/>
          </a:prstGeom>
          <a:noFill/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i="1" dirty="0" smtClean="0"/>
              <a:t>Bohové hinduismu - Šiva</a:t>
            </a:r>
            <a:endParaRPr lang="cs-CZ" i="1" dirty="0"/>
          </a:p>
        </p:txBody>
      </p:sp>
      <p:pic>
        <p:nvPicPr>
          <p:cNvPr id="2051" name="Picture 3" descr="C:\Users\jirka2\Desktop\obrázky\Sivakempfort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000" y="2048669"/>
            <a:ext cx="2794000" cy="3721100"/>
          </a:xfrm>
          <a:prstGeom prst="rect">
            <a:avLst/>
          </a:prstGeom>
          <a:noFill/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b="1" i="1" dirty="0" smtClean="0">
                <a:latin typeface="Calibri" pitchFamily="34" charset="0"/>
                <a:cs typeface="Calibri" pitchFamily="34" charset="0"/>
              </a:rPr>
              <a:t>Bohové</a:t>
            </a:r>
            <a:r>
              <a:rPr lang="cs-CZ" b="1" i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cs-CZ" sz="5400" b="1" i="1" dirty="0" smtClean="0">
                <a:latin typeface="Calibri" pitchFamily="34" charset="0"/>
                <a:cs typeface="Calibri" pitchFamily="34" charset="0"/>
              </a:rPr>
              <a:t>hinduismu</a:t>
            </a:r>
            <a:endParaRPr lang="cs-CZ" sz="5400" b="1" i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497363"/>
          </a:xfrm>
        </p:spPr>
        <p:txBody>
          <a:bodyPr/>
          <a:lstStyle/>
          <a:p>
            <a:pPr lvl="8">
              <a:buNone/>
            </a:pPr>
            <a:endParaRPr lang="cs-CZ" sz="3200" dirty="0" smtClean="0"/>
          </a:p>
          <a:p>
            <a:pPr lvl="1">
              <a:buNone/>
            </a:pPr>
            <a:r>
              <a:rPr lang="cs-CZ" sz="4000" dirty="0" smtClean="0">
                <a:latin typeface="Calibri" pitchFamily="34" charset="0"/>
                <a:cs typeface="Calibri" pitchFamily="34" charset="0"/>
              </a:rPr>
              <a:t>Uctívané bohyně </a:t>
            </a:r>
          </a:p>
          <a:p>
            <a:r>
              <a:rPr lang="cs-CZ" dirty="0" err="1" smtClean="0">
                <a:latin typeface="Calibri" pitchFamily="34" charset="0"/>
                <a:cs typeface="Calibri" pitchFamily="34" charset="0"/>
              </a:rPr>
              <a:t>Brahmova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 dcera </a:t>
            </a:r>
            <a:r>
              <a:rPr lang="cs-CZ" dirty="0" err="1" smtClean="0">
                <a:latin typeface="Calibri" pitchFamily="34" charset="0"/>
                <a:cs typeface="Calibri" pitchFamily="34" charset="0"/>
              </a:rPr>
              <a:t>Sarasvatí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 je bohyní literatury a umění.</a:t>
            </a:r>
          </a:p>
          <a:p>
            <a:r>
              <a:rPr lang="cs-CZ" dirty="0" err="1" smtClean="0">
                <a:latin typeface="Calibri" pitchFamily="34" charset="0"/>
                <a:cs typeface="Calibri" pitchFamily="34" charset="0"/>
              </a:rPr>
              <a:t>Višnuova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 manželka </a:t>
            </a:r>
            <a:r>
              <a:rPr lang="cs-CZ" dirty="0" err="1" smtClean="0">
                <a:latin typeface="Calibri" pitchFamily="34" charset="0"/>
                <a:cs typeface="Calibri" pitchFamily="34" charset="0"/>
              </a:rPr>
              <a:t>Lakšmí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 je bohyní štěstí.</a:t>
            </a:r>
          </a:p>
          <a:p>
            <a:r>
              <a:rPr lang="cs-CZ" dirty="0" err="1" smtClean="0">
                <a:latin typeface="Calibri" pitchFamily="34" charset="0"/>
                <a:cs typeface="Calibri" pitchFamily="34" charset="0"/>
              </a:rPr>
              <a:t>Šivova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 manželka je </a:t>
            </a:r>
            <a:r>
              <a:rPr lang="cs-CZ" dirty="0" err="1" smtClean="0">
                <a:latin typeface="Calibri" pitchFamily="34" charset="0"/>
                <a:cs typeface="Calibri" pitchFamily="34" charset="0"/>
              </a:rPr>
              <a:t>Párvatí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. Přitažlivá. Objevuje se v mnoha podobách – děsivá Kálí.</a:t>
            </a:r>
            <a:endParaRPr lang="cs-CZ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</p:spPr>
        <p:txBody>
          <a:bodyPr>
            <a:normAutofit fontScale="90000"/>
          </a:bodyPr>
          <a:lstStyle/>
          <a:p>
            <a:pPr algn="just"/>
            <a:r>
              <a:rPr lang="cs-CZ" i="1" dirty="0" smtClean="0"/>
              <a:t>Bohové hinduismu </a:t>
            </a:r>
            <a:r>
              <a:rPr lang="cs-CZ" i="1" dirty="0" err="1" smtClean="0"/>
              <a:t>Višnu</a:t>
            </a:r>
            <a:r>
              <a:rPr lang="cs-CZ" i="1" dirty="0" smtClean="0"/>
              <a:t> a </a:t>
            </a:r>
            <a:r>
              <a:rPr lang="cs-CZ" i="1" dirty="0" err="1" smtClean="0"/>
              <a:t>Lakšmí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7624" y="7029400"/>
            <a:ext cx="82352" cy="583277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3074" name="Picture 2" descr="C:\Users\jirka2\Desktop\obrázky\220px-Vishnu_and_Lakshmi_on_Shesha_Naga,_ca_18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2882900"/>
            <a:ext cx="4104456" cy="2562324"/>
          </a:xfrm>
          <a:prstGeom prst="rect">
            <a:avLst/>
          </a:prstGeom>
          <a:noFill/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i="1" dirty="0" smtClean="0"/>
              <a:t>Bohové hinduismu - Kálí</a:t>
            </a:r>
            <a:endParaRPr lang="cs-CZ" i="1" dirty="0"/>
          </a:p>
        </p:txBody>
      </p:sp>
      <p:pic>
        <p:nvPicPr>
          <p:cNvPr id="4098" name="Picture 2" descr="C:\Users\jirka2\Desktop\obrázky\220px-Kali_Devi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2204864"/>
            <a:ext cx="3101310" cy="3456384"/>
          </a:xfrm>
          <a:prstGeom prst="rect">
            <a:avLst/>
          </a:prstGeom>
          <a:noFill/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b="1" i="1" dirty="0" err="1" smtClean="0">
                <a:latin typeface="+mn-lt"/>
              </a:rPr>
              <a:t>Džinismus</a:t>
            </a:r>
            <a:endParaRPr lang="cs-CZ" sz="5400" b="1" i="1" dirty="0" smtClean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18488" cy="4525963"/>
          </a:xfrm>
        </p:spPr>
        <p:txBody>
          <a:bodyPr>
            <a:normAutofit fontScale="62500" lnSpcReduction="2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sz="4500" i="1" dirty="0" smtClean="0">
                <a:latin typeface="Calibri" pitchFamily="34" charset="0"/>
                <a:cs typeface="Calibri" pitchFamily="34" charset="0"/>
              </a:rPr>
              <a:t>Neortodoxní systém indické filosofie, reakce na hinduismus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sz="4500" i="1" dirty="0" smtClean="0">
                <a:latin typeface="Calibri" pitchFamily="34" charset="0"/>
                <a:cs typeface="Calibri" pitchFamily="34" charset="0"/>
              </a:rPr>
              <a:t>Vznikl v 8. stol. př.n.l., v 5. stol. př.n.l. zreformován </a:t>
            </a:r>
            <a:r>
              <a:rPr lang="cs-CZ" sz="4500" i="1" dirty="0" err="1" smtClean="0">
                <a:latin typeface="Calibri" pitchFamily="34" charset="0"/>
                <a:cs typeface="Calibri" pitchFamily="34" charset="0"/>
              </a:rPr>
              <a:t>Mahávírou</a:t>
            </a:r>
            <a:endParaRPr lang="cs-CZ" sz="4500" i="1" dirty="0" smtClean="0">
              <a:latin typeface="Calibri" pitchFamily="34" charset="0"/>
              <a:cs typeface="Calibri" pitchFamily="34" charset="0"/>
            </a:endParaRP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sz="4500" i="1" dirty="0" smtClean="0">
                <a:latin typeface="Calibri" pitchFamily="34" charset="0"/>
                <a:cs typeface="Calibri" pitchFamily="34" charset="0"/>
              </a:rPr>
              <a:t>Kolem roku 540 př. n. l., ve věku 28 let, opustil </a:t>
            </a:r>
            <a:r>
              <a:rPr lang="cs-CZ" sz="4500" i="1" dirty="0" err="1" smtClean="0">
                <a:latin typeface="Calibri" pitchFamily="34" charset="0"/>
                <a:cs typeface="Calibri" pitchFamily="34" charset="0"/>
              </a:rPr>
              <a:t>Mahávíra</a:t>
            </a:r>
            <a:r>
              <a:rPr lang="cs-CZ" sz="4500" i="1" dirty="0" smtClean="0">
                <a:latin typeface="Calibri" pitchFamily="34" charset="0"/>
                <a:cs typeface="Calibri" pitchFamily="34" charset="0"/>
              </a:rPr>
              <a:t> svou bohatou rodinu -&gt; vzdal se světských radostí a dvanáct let žil jako asketa z almužen, putoval a meditoval. Když mu bylo 40 let, dosáhl vševědoucího osvícení. Od té doby zasvětil </a:t>
            </a:r>
            <a:r>
              <a:rPr lang="cs-CZ" sz="4500" i="1" dirty="0" err="1" smtClean="0">
                <a:latin typeface="Calibri" pitchFamily="34" charset="0"/>
                <a:cs typeface="Calibri" pitchFamily="34" charset="0"/>
              </a:rPr>
              <a:t>Mahávíra</a:t>
            </a:r>
            <a:r>
              <a:rPr lang="cs-CZ" sz="4500" i="1" dirty="0" smtClean="0">
                <a:latin typeface="Calibri" pitchFamily="34" charset="0"/>
                <a:cs typeface="Calibri" pitchFamily="34" charset="0"/>
              </a:rPr>
              <a:t> celý svůj život předávání znalostí a během 72 let kázal své náboženské přesvědčení.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sz="4500" i="1" dirty="0" err="1" smtClean="0">
                <a:latin typeface="Calibri" pitchFamily="34" charset="0"/>
                <a:cs typeface="Calibri" pitchFamily="34" charset="0"/>
              </a:rPr>
              <a:t>Gándhí</a:t>
            </a:r>
            <a:r>
              <a:rPr lang="cs-CZ" sz="4500" i="1" dirty="0" smtClean="0">
                <a:latin typeface="Calibri" pitchFamily="34" charset="0"/>
                <a:cs typeface="Calibri" pitchFamily="34" charset="0"/>
              </a:rPr>
              <a:t> – vyznavač </a:t>
            </a:r>
            <a:r>
              <a:rPr lang="cs-CZ" sz="4500" i="1" dirty="0" err="1" smtClean="0">
                <a:latin typeface="Calibri" pitchFamily="34" charset="0"/>
                <a:cs typeface="Calibri" pitchFamily="34" charset="0"/>
              </a:rPr>
              <a:t>džinismu</a:t>
            </a:r>
            <a:endParaRPr lang="cs-CZ" sz="4500" i="1" dirty="0" smtClean="0">
              <a:latin typeface="Calibri" pitchFamily="34" charset="0"/>
              <a:cs typeface="Calibri" pitchFamily="34" charset="0"/>
            </a:endParaRP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cs-CZ" i="1" dirty="0">
              <a:latin typeface="Arno Pro Smbd Subhead" pitchFamily="18" charset="0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b="1" i="1" dirty="0" err="1" smtClean="0">
                <a:latin typeface="+mn-lt"/>
              </a:rPr>
              <a:t>Džinismus</a:t>
            </a:r>
            <a:endParaRPr lang="cs-CZ" sz="5400" b="1" i="1" dirty="0" smtClean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931150" cy="4525963"/>
          </a:xfrm>
        </p:spPr>
        <p:txBody>
          <a:bodyPr>
            <a:normAutofit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sz="2800" i="1" dirty="0" smtClean="0">
                <a:latin typeface="Calibri" pitchFamily="34" charset="0"/>
                <a:cs typeface="Calibri" pitchFamily="34" charset="0"/>
              </a:rPr>
              <a:t>Základní 4 sliby: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800" i="1" dirty="0" smtClean="0">
                <a:latin typeface="Calibri" pitchFamily="34" charset="0"/>
                <a:cs typeface="Calibri" pitchFamily="34" charset="0"/>
              </a:rPr>
              <a:t> - nebrat, co není darováno 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800" i="1" dirty="0" smtClean="0">
                <a:latin typeface="Calibri" pitchFamily="34" charset="0"/>
                <a:cs typeface="Calibri" pitchFamily="34" charset="0"/>
              </a:rPr>
              <a:t> - nelhat (nevést nepravdivé řeči)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800" i="1" dirty="0" smtClean="0">
                <a:latin typeface="Calibri" pitchFamily="34" charset="0"/>
                <a:cs typeface="Calibri" pitchFamily="34" charset="0"/>
              </a:rPr>
              <a:t> - zříci se světské rozkoše 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800" i="1" dirty="0" smtClean="0">
                <a:latin typeface="Calibri" pitchFamily="34" charset="0"/>
                <a:cs typeface="Calibri" pitchFamily="34" charset="0"/>
              </a:rPr>
              <a:t> - nezabíjet nic živého, tj. nezabít ani neobtěžovat žádné zvíře (přecezovat pitnou vodu pro odstranění drobných živočichů, nosit závoj, abychom nevdechli hmyz atp.) 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sz="2800" i="1" dirty="0" err="1" smtClean="0">
                <a:latin typeface="Calibri" pitchFamily="34" charset="0"/>
                <a:cs typeface="Calibri" pitchFamily="34" charset="0"/>
              </a:rPr>
              <a:t>Džinisté</a:t>
            </a:r>
            <a:r>
              <a:rPr lang="cs-CZ" sz="2800" i="1" dirty="0" smtClean="0">
                <a:latin typeface="Calibri" pitchFamily="34" charset="0"/>
                <a:cs typeface="Calibri" pitchFamily="34" charset="0"/>
              </a:rPr>
              <a:t> jsou vegetariáni, zametají před sebou, živi jsou z almužen, meditují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cs-CZ" sz="2800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i="1" dirty="0" smtClean="0"/>
              <a:t>Představitelé </a:t>
            </a:r>
            <a:r>
              <a:rPr lang="cs-CZ" i="1" dirty="0" err="1" smtClean="0"/>
              <a:t>džinismu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Mahávíra</a:t>
            </a:r>
            <a:r>
              <a:rPr lang="cs-CZ" dirty="0" smtClean="0"/>
              <a:t>                          </a:t>
            </a:r>
            <a:r>
              <a:rPr lang="cs-CZ" dirty="0" err="1" smtClean="0"/>
              <a:t>Gándhí</a:t>
            </a:r>
            <a:endParaRPr lang="cs-CZ" dirty="0"/>
          </a:p>
        </p:txBody>
      </p:sp>
      <p:pic>
        <p:nvPicPr>
          <p:cNvPr id="5122" name="Picture 2" descr="C:\Users\jirka2\Desktop\obrázky\Portrait_Gandh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2564904"/>
            <a:ext cx="2088232" cy="3096344"/>
          </a:xfrm>
          <a:prstGeom prst="rect">
            <a:avLst/>
          </a:prstGeom>
          <a:noFill/>
        </p:spPr>
      </p:pic>
      <p:pic>
        <p:nvPicPr>
          <p:cNvPr id="5123" name="Picture 3" descr="C:\Users\jirka2\Desktop\obrázky\220px-Tirthankar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2636912"/>
            <a:ext cx="2016224" cy="3109828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148064" y="5733256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č. 6</a:t>
            </a:r>
            <a:endParaRPr lang="cs-CZ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Vlastní</a:t>
            </a:r>
            <a:r>
              <a:rPr lang="cs-CZ" i="1" dirty="0" smtClean="0">
                <a:solidFill>
                  <a:srgbClr val="CC0000"/>
                </a:solidFill>
                <a:latin typeface="Arno Pro Smbd Subhead"/>
              </a:rPr>
              <a:t> </a:t>
            </a:r>
            <a:r>
              <a:rPr lang="cs-CZ" sz="1800" dirty="0" smtClean="0"/>
              <a:t>poznámky, výpisky</a:t>
            </a:r>
          </a:p>
          <a:p>
            <a:r>
              <a:rPr lang="cs-CZ" sz="1800" dirty="0" smtClean="0"/>
              <a:t>[1] AUTOR NEUVEDEN. </a:t>
            </a:r>
            <a:r>
              <a:rPr lang="cs-CZ" sz="1800" dirty="0" err="1" smtClean="0"/>
              <a:t>Wikipedia</a:t>
            </a:r>
            <a:r>
              <a:rPr lang="cs-CZ" sz="1800" dirty="0" smtClean="0"/>
              <a:t> </a:t>
            </a:r>
            <a:r>
              <a:rPr lang="cs-CZ" sz="1800" dirty="0" err="1" smtClean="0"/>
              <a:t>cz</a:t>
            </a:r>
            <a:r>
              <a:rPr lang="cs-CZ" sz="1800" dirty="0" smtClean="0"/>
              <a:t> [online]. [cit. 1.12.2012]. </a:t>
            </a:r>
            <a:r>
              <a:rPr lang="cs-CZ" sz="1800" dirty="0" smtClean="0"/>
              <a:t> </a:t>
            </a:r>
            <a:r>
              <a:rPr lang="cs-CZ" sz="1800" dirty="0" smtClean="0"/>
              <a:t>Dostupný </a:t>
            </a:r>
            <a:r>
              <a:rPr lang="cs-CZ" sz="1800" dirty="0" smtClean="0"/>
              <a:t>pod licencí </a:t>
            </a:r>
            <a:r>
              <a:rPr lang="cs-CZ" sz="1800" dirty="0" err="1" smtClean="0"/>
              <a:t>Creative</a:t>
            </a:r>
            <a:r>
              <a:rPr lang="cs-CZ" sz="1800" dirty="0" smtClean="0"/>
              <a:t> </a:t>
            </a:r>
            <a:r>
              <a:rPr lang="cs-CZ" sz="1800" dirty="0" err="1" smtClean="0"/>
              <a:t>Commons</a:t>
            </a:r>
            <a:r>
              <a:rPr lang="cs-CZ" sz="1800" dirty="0" smtClean="0"/>
              <a:t> </a:t>
            </a:r>
            <a:r>
              <a:rPr lang="cs-CZ" sz="1800" dirty="0" smtClean="0"/>
              <a:t>na </a:t>
            </a:r>
            <a:r>
              <a:rPr lang="cs-CZ" sz="1800" dirty="0" smtClean="0"/>
              <a:t>WWW: </a:t>
            </a:r>
            <a:r>
              <a:rPr lang="cs-CZ" sz="1800" i="1" dirty="0" smtClean="0"/>
              <a:t> </a:t>
            </a:r>
            <a:r>
              <a:rPr lang="cs-CZ" sz="1800" i="1" dirty="0" smtClean="0">
                <a:latin typeface="Arno Pro Smbd Subhead"/>
                <a:hlinkClick r:id="rId2"/>
              </a:rPr>
              <a:t>http://cs.wikipedia.org/wiki/Brahmá</a:t>
            </a:r>
            <a:endParaRPr lang="cs-CZ" sz="1800" i="1" dirty="0" smtClean="0">
              <a:latin typeface="Arno Pro Smbd Subhead"/>
            </a:endParaRPr>
          </a:p>
          <a:p>
            <a:r>
              <a:rPr lang="cs-CZ" sz="1800" dirty="0" smtClean="0"/>
              <a:t>[2] AUTOR NEUVEDEN. </a:t>
            </a:r>
            <a:r>
              <a:rPr lang="cs-CZ" sz="1800" dirty="0" err="1" smtClean="0"/>
              <a:t>Wikipedia</a:t>
            </a:r>
            <a:r>
              <a:rPr lang="cs-CZ" sz="1800" dirty="0" smtClean="0"/>
              <a:t> </a:t>
            </a:r>
            <a:r>
              <a:rPr lang="cs-CZ" sz="1800" dirty="0" err="1" smtClean="0"/>
              <a:t>cz</a:t>
            </a:r>
            <a:r>
              <a:rPr lang="cs-CZ" sz="1800" dirty="0" smtClean="0"/>
              <a:t> [online]. [cit. 1.12.2012]. </a:t>
            </a:r>
            <a:r>
              <a:rPr lang="cs-CZ" sz="1800" dirty="0" smtClean="0"/>
              <a:t> </a:t>
            </a:r>
            <a:r>
              <a:rPr lang="cs-CZ" sz="1800" dirty="0" smtClean="0"/>
              <a:t>Dostupný </a:t>
            </a:r>
            <a:r>
              <a:rPr lang="cs-CZ" sz="1800" dirty="0" smtClean="0"/>
              <a:t>pod licencí </a:t>
            </a:r>
            <a:r>
              <a:rPr lang="cs-CZ" sz="1800" dirty="0" err="1" smtClean="0"/>
              <a:t>Creative</a:t>
            </a:r>
            <a:r>
              <a:rPr lang="cs-CZ" sz="1800" dirty="0" smtClean="0"/>
              <a:t> </a:t>
            </a:r>
            <a:r>
              <a:rPr lang="cs-CZ" sz="1800" dirty="0" err="1" smtClean="0"/>
              <a:t>Commons</a:t>
            </a:r>
            <a:r>
              <a:rPr lang="cs-CZ" sz="1800" dirty="0" smtClean="0"/>
              <a:t> </a:t>
            </a:r>
            <a:r>
              <a:rPr lang="cs-CZ" sz="1800" dirty="0" smtClean="0"/>
              <a:t>na </a:t>
            </a:r>
            <a:r>
              <a:rPr lang="cs-CZ" sz="1800" dirty="0" smtClean="0"/>
              <a:t>WWW: </a:t>
            </a:r>
            <a:r>
              <a:rPr lang="cs-CZ" sz="1800" i="1" dirty="0" smtClean="0"/>
              <a:t> </a:t>
            </a:r>
            <a:r>
              <a:rPr lang="cs-CZ" sz="1800" i="1" dirty="0" smtClean="0">
                <a:latin typeface="Arno Pro Smbd Subhead"/>
                <a:hlinkClick r:id="rId3"/>
              </a:rPr>
              <a:t>http://cs.wikipedia.org/wiki/Šiva</a:t>
            </a:r>
            <a:endParaRPr lang="cs-CZ" sz="1800" i="1" dirty="0" smtClean="0">
              <a:latin typeface="Arno Pro Smbd Subhead"/>
            </a:endParaRPr>
          </a:p>
          <a:p>
            <a:r>
              <a:rPr lang="cs-CZ" sz="1800" dirty="0" smtClean="0"/>
              <a:t>[3] AUTOR NEUVEDEN. </a:t>
            </a:r>
            <a:r>
              <a:rPr lang="cs-CZ" sz="1800" dirty="0" err="1" smtClean="0"/>
              <a:t>Wikipedia</a:t>
            </a:r>
            <a:r>
              <a:rPr lang="cs-CZ" sz="1800" dirty="0" smtClean="0"/>
              <a:t> </a:t>
            </a:r>
            <a:r>
              <a:rPr lang="cs-CZ" sz="1800" dirty="0" err="1" smtClean="0"/>
              <a:t>cz</a:t>
            </a:r>
            <a:r>
              <a:rPr lang="cs-CZ" sz="1800" dirty="0" smtClean="0"/>
              <a:t> [online]. [cit. 1.12.2012]. </a:t>
            </a:r>
            <a:r>
              <a:rPr lang="cs-CZ" sz="1800" dirty="0" smtClean="0"/>
              <a:t> </a:t>
            </a:r>
            <a:r>
              <a:rPr lang="cs-CZ" sz="1800" dirty="0" smtClean="0"/>
              <a:t>Dostupný </a:t>
            </a:r>
            <a:r>
              <a:rPr lang="cs-CZ" sz="1800" dirty="0" smtClean="0"/>
              <a:t>pod licencí </a:t>
            </a:r>
            <a:r>
              <a:rPr lang="cs-CZ" sz="1800" dirty="0" err="1" smtClean="0"/>
              <a:t>Creative</a:t>
            </a:r>
            <a:r>
              <a:rPr lang="cs-CZ" sz="1800" dirty="0" smtClean="0"/>
              <a:t> </a:t>
            </a:r>
            <a:r>
              <a:rPr lang="cs-CZ" sz="1800" dirty="0" err="1" smtClean="0"/>
              <a:t>Commons</a:t>
            </a:r>
            <a:r>
              <a:rPr lang="cs-CZ" sz="1800" dirty="0" smtClean="0"/>
              <a:t> </a:t>
            </a:r>
            <a:r>
              <a:rPr lang="cs-CZ" sz="1800" dirty="0" smtClean="0"/>
              <a:t>na </a:t>
            </a:r>
            <a:r>
              <a:rPr lang="cs-CZ" sz="1800" dirty="0" smtClean="0"/>
              <a:t>WWW:  </a:t>
            </a:r>
            <a:r>
              <a:rPr lang="cs-CZ" sz="1800" i="1" dirty="0" smtClean="0">
                <a:latin typeface="Arno Pro Smbd Subhead"/>
                <a:hlinkClick r:id="rId4"/>
              </a:rPr>
              <a:t>http://cs.wikipedia.org/wiki/Višnuv</a:t>
            </a:r>
            <a:endParaRPr lang="cs-CZ" sz="1800" i="1" dirty="0" smtClean="0">
              <a:latin typeface="Arno Pro Smbd Subhead"/>
            </a:endParaRPr>
          </a:p>
          <a:p>
            <a:r>
              <a:rPr lang="cs-CZ" sz="1800" dirty="0" smtClean="0"/>
              <a:t>[4] AUTOR NEUVEDEN. </a:t>
            </a:r>
            <a:r>
              <a:rPr lang="cs-CZ" sz="1800" dirty="0" err="1" smtClean="0"/>
              <a:t>Wikipedia</a:t>
            </a:r>
            <a:r>
              <a:rPr lang="cs-CZ" sz="1800" dirty="0" smtClean="0"/>
              <a:t> </a:t>
            </a:r>
            <a:r>
              <a:rPr lang="cs-CZ" sz="1800" dirty="0" err="1" smtClean="0"/>
              <a:t>cz</a:t>
            </a:r>
            <a:r>
              <a:rPr lang="cs-CZ" sz="1800" dirty="0" smtClean="0"/>
              <a:t> [online]. [cit. 1.12.2012]. </a:t>
            </a:r>
            <a:r>
              <a:rPr lang="cs-CZ" sz="1800" dirty="0" smtClean="0"/>
              <a:t> </a:t>
            </a:r>
            <a:r>
              <a:rPr lang="cs-CZ" sz="1800" dirty="0" smtClean="0"/>
              <a:t>Dostupný </a:t>
            </a:r>
            <a:r>
              <a:rPr lang="cs-CZ" sz="1800" dirty="0" smtClean="0"/>
              <a:t>pod licencí </a:t>
            </a:r>
            <a:r>
              <a:rPr lang="cs-CZ" sz="1800" dirty="0" err="1" smtClean="0"/>
              <a:t>Creative</a:t>
            </a:r>
            <a:r>
              <a:rPr lang="cs-CZ" sz="1800" dirty="0" smtClean="0"/>
              <a:t> </a:t>
            </a:r>
            <a:r>
              <a:rPr lang="cs-CZ" sz="1800" dirty="0" err="1" smtClean="0"/>
              <a:t>Commons</a:t>
            </a:r>
            <a:r>
              <a:rPr lang="cs-CZ" sz="1800" dirty="0" smtClean="0"/>
              <a:t> </a:t>
            </a:r>
            <a:r>
              <a:rPr lang="cs-CZ" sz="1800" dirty="0" smtClean="0"/>
              <a:t>na </a:t>
            </a:r>
            <a:r>
              <a:rPr lang="cs-CZ" sz="1800" dirty="0" smtClean="0"/>
              <a:t>WWW: </a:t>
            </a:r>
            <a:r>
              <a:rPr lang="cs-CZ" sz="1800" i="1" dirty="0" smtClean="0">
                <a:latin typeface="Arno Pro Smbd Subhead"/>
              </a:rPr>
              <a:t> </a:t>
            </a:r>
            <a:r>
              <a:rPr lang="cs-CZ" sz="1800" i="1" dirty="0" smtClean="0">
                <a:latin typeface="Arno Pro Smbd Subhead"/>
                <a:hlinkClick r:id="rId5"/>
              </a:rPr>
              <a:t>http://cs.wikipedia.org/wiki/Kálí</a:t>
            </a:r>
            <a:endParaRPr lang="cs-CZ" sz="1800" i="1" dirty="0" smtClean="0">
              <a:latin typeface="Arno Pro Smbd Subhead"/>
            </a:endParaRPr>
          </a:p>
          <a:p>
            <a:r>
              <a:rPr lang="cs-CZ" sz="1800" dirty="0" smtClean="0"/>
              <a:t>[5] AUTOR NEUVEDEN. </a:t>
            </a:r>
            <a:r>
              <a:rPr lang="cs-CZ" sz="1800" dirty="0" err="1" smtClean="0"/>
              <a:t>Wikipedia</a:t>
            </a:r>
            <a:r>
              <a:rPr lang="cs-CZ" sz="1800" dirty="0" smtClean="0"/>
              <a:t> </a:t>
            </a:r>
            <a:r>
              <a:rPr lang="cs-CZ" sz="1800" dirty="0" err="1" smtClean="0"/>
              <a:t>cz</a:t>
            </a:r>
            <a:r>
              <a:rPr lang="cs-CZ" sz="1800" dirty="0" smtClean="0"/>
              <a:t> [online]. [cit. 1.12.2012]. </a:t>
            </a:r>
            <a:r>
              <a:rPr lang="cs-CZ" sz="1800" dirty="0" smtClean="0"/>
              <a:t> </a:t>
            </a:r>
            <a:r>
              <a:rPr lang="cs-CZ" sz="1800" dirty="0" smtClean="0"/>
              <a:t>Dostupný </a:t>
            </a:r>
            <a:r>
              <a:rPr lang="cs-CZ" sz="1800" dirty="0" smtClean="0"/>
              <a:t>pod licencí </a:t>
            </a:r>
            <a:r>
              <a:rPr lang="cs-CZ" sz="1800" dirty="0" err="1" smtClean="0"/>
              <a:t>Creative</a:t>
            </a:r>
            <a:r>
              <a:rPr lang="cs-CZ" sz="1800" dirty="0" smtClean="0"/>
              <a:t> </a:t>
            </a:r>
            <a:r>
              <a:rPr lang="cs-CZ" sz="1800" dirty="0" err="1" smtClean="0"/>
              <a:t>Commons</a:t>
            </a:r>
            <a:r>
              <a:rPr lang="cs-CZ" sz="1800" dirty="0" smtClean="0"/>
              <a:t> </a:t>
            </a:r>
            <a:r>
              <a:rPr lang="cs-CZ" sz="1800" dirty="0" smtClean="0"/>
              <a:t>na </a:t>
            </a:r>
            <a:r>
              <a:rPr lang="cs-CZ" sz="1800" dirty="0" smtClean="0"/>
              <a:t>WWW: </a:t>
            </a:r>
            <a:r>
              <a:rPr lang="cs-CZ" sz="1800" i="1" dirty="0" smtClean="0">
                <a:latin typeface="Arno Pro Smbd Subhead"/>
              </a:rPr>
              <a:t> </a:t>
            </a:r>
            <a:r>
              <a:rPr lang="cs-CZ" sz="1800" i="1" dirty="0" smtClean="0">
                <a:latin typeface="Arno Pro Smbd Subhead"/>
                <a:hlinkClick r:id="rId6"/>
              </a:rPr>
              <a:t>http://cs.wikipedia.org/wiki/Mahávíra</a:t>
            </a:r>
            <a:endParaRPr lang="cs-CZ" sz="1800" i="1" dirty="0" smtClean="0">
              <a:latin typeface="Arno Pro Smbd Subhead"/>
            </a:endParaRPr>
          </a:p>
          <a:p>
            <a:r>
              <a:rPr lang="cs-CZ" sz="1800" dirty="0" smtClean="0"/>
              <a:t>[6] volné dílo. [cit. 1.12.2012]. Doba ochrany majetkových autorských práv již vypršela. </a:t>
            </a:r>
            <a:r>
              <a:rPr lang="cs-CZ" sz="1800" dirty="0" err="1" smtClean="0"/>
              <a:t>Mohandas</a:t>
            </a:r>
            <a:r>
              <a:rPr lang="cs-CZ" sz="1800" dirty="0" smtClean="0"/>
              <a:t> K. </a:t>
            </a:r>
            <a:r>
              <a:rPr lang="cs-CZ" sz="1800" dirty="0" err="1" smtClean="0"/>
              <a:t>Gandhi</a:t>
            </a:r>
            <a:r>
              <a:rPr lang="cs-CZ" sz="1800" dirty="0" smtClean="0"/>
              <a:t>.</a:t>
            </a:r>
            <a:br>
              <a:rPr lang="cs-CZ" sz="1800" dirty="0" smtClean="0"/>
            </a:br>
            <a:r>
              <a:rPr lang="cs-CZ" sz="1800" dirty="0" smtClean="0"/>
              <a:t>Dostupný na WWW: </a:t>
            </a:r>
            <a:r>
              <a:rPr lang="cs-CZ" sz="1800" i="1" dirty="0" smtClean="0">
                <a:latin typeface="Arno Pro Smbd Subhead"/>
              </a:rPr>
              <a:t>http://commons.wikimedia.org/wiki/File:Portrait_Gandhi.jpg</a:t>
            </a:r>
          </a:p>
          <a:p>
            <a:endParaRPr lang="cs-CZ" i="1" dirty="0" smtClean="0">
              <a:latin typeface="Arno Pro Smbd Subhead"/>
            </a:endParaRPr>
          </a:p>
          <a:p>
            <a:endParaRPr lang="cs-CZ" i="1" dirty="0" smtClean="0">
              <a:latin typeface="Arno Pro Smbd Subhead"/>
            </a:endParaRPr>
          </a:p>
          <a:p>
            <a:endParaRPr lang="cs-CZ" i="1" dirty="0" smtClean="0">
              <a:latin typeface="Arno Pro Smbd Subhead"/>
            </a:endParaRPr>
          </a:p>
          <a:p>
            <a:endParaRPr lang="cs-CZ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199</TotalTime>
  <Words>703</Words>
  <Application>Microsoft Office PowerPoint</Application>
  <PresentationFormat>Předvádění na obrazovce (4:3)</PresentationFormat>
  <Paragraphs>100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Lití písma</vt:lpstr>
      <vt:lpstr>Snímek 1</vt:lpstr>
      <vt:lpstr>Indická filosofie III. Hinduismus Džinismus</vt:lpstr>
      <vt:lpstr>Dělení indické filosofie</vt:lpstr>
      <vt:lpstr>Hinduismus</vt:lpstr>
      <vt:lpstr>Základní náboženské představy  - SVĚT</vt:lpstr>
      <vt:lpstr>   Základní náboženské představy    - Člověk </vt:lpstr>
      <vt:lpstr>Základní náboženské představy  -USPOŘÁDÁNÍ SPOLEČNOSTI</vt:lpstr>
      <vt:lpstr>Bohové hinduismu</vt:lpstr>
      <vt:lpstr>Bohové hinduismu - Brahma</vt:lpstr>
      <vt:lpstr>Bohové hinduismu - Šiva</vt:lpstr>
      <vt:lpstr>Bohové hinduismu</vt:lpstr>
      <vt:lpstr>Bohové hinduismu Višnu a Lakšmí</vt:lpstr>
      <vt:lpstr>Bohové hinduismu - Kálí</vt:lpstr>
      <vt:lpstr>Džinismus</vt:lpstr>
      <vt:lpstr>Džinismus</vt:lpstr>
      <vt:lpstr>Představitelé džinismu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Indická filosofie</dc:title>
  <dc:creator>J.Beran a kol</dc:creator>
  <cp:keywords>Hinduismus,Džinismus</cp:keywords>
  <cp:lastModifiedBy>pe</cp:lastModifiedBy>
  <cp:revision>47</cp:revision>
  <dcterms:created xsi:type="dcterms:W3CDTF">2013-03-17T09:13:05Z</dcterms:created>
  <dcterms:modified xsi:type="dcterms:W3CDTF">2014-04-04T16:10:33Z</dcterms:modified>
</cp:coreProperties>
</file>