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72" r:id="rId3"/>
    <p:sldId id="265" r:id="rId4"/>
    <p:sldId id="269" r:id="rId5"/>
    <p:sldId id="266" r:id="rId6"/>
    <p:sldId id="267" r:id="rId7"/>
    <p:sldId id="268" r:id="rId8"/>
    <p:sldId id="264" r:id="rId9"/>
    <p:sldId id="256" r:id="rId10"/>
    <p:sldId id="257" r:id="rId11"/>
    <p:sldId id="258" r:id="rId12"/>
    <p:sldId id="25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55E0C4A-17A7-4B98-8C7E-3E2D8ECD5B59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E65801AB-C60C-44E8-977A-B6BA360046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zoom/>
  </p:transition>
  <p:timing>
    <p:tnLst>
      <p:par>
        <p:cTn id="1" dur="indefinite" restart="never" nodeType="tmRoot"/>
      </p:par>
    </p:tnLst>
  </p:timing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&#243;dhisattva" TargetMode="External"/><Relationship Id="rId2" Type="http://schemas.openxmlformats.org/officeDocument/2006/relationships/hyperlink" Target="http://cs.wikipedia.org/wiki/Buddh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88439704"/>
              </p:ext>
            </p:extLst>
          </p:nvPr>
        </p:nvGraphicFramePr>
        <p:xfrm>
          <a:off x="2024618" y="2276875"/>
          <a:ext cx="6453964" cy="4625506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41628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VY_32_INOVACE_mix2_zsv04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zsv04_indická </a:t>
                      </a:r>
                      <a:r>
                        <a:rPr lang="cs-CZ" sz="1100" dirty="0" smtClean="0">
                          <a:effectLst/>
                        </a:rPr>
                        <a:t>filosofie_</a:t>
                      </a:r>
                      <a:r>
                        <a:rPr lang="cs-CZ" sz="1100" dirty="0" err="1" smtClean="0">
                          <a:effectLst/>
                        </a:rPr>
                        <a:t>IV.pptx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695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buddhismem, jednotlivými školami a samotným </a:t>
                      </a:r>
                      <a:r>
                        <a:rPr lang="cs-CZ" sz="1100" smtClean="0">
                          <a:effectLst/>
                        </a:rPr>
                        <a:t>zakladatelem buddhismu.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Indická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Buddhismus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5466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Očekávané výstupy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s </a:t>
                      </a:r>
                      <a:r>
                        <a:rPr lang="cs-CZ" sz="1100" dirty="0" smtClean="0">
                          <a:effectLst/>
                        </a:rPr>
                        <a:t>životem, myšlením, dílem Buddhy a školami buddhismu.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37884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vznešené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pravdy,osmidílná stezka,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mahájána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hínajána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Buddha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37884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9423"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678122">
                <a:tc>
                  <a:txBody>
                    <a:bodyPr/>
                    <a:lstStyle/>
                    <a:p>
                      <a:pPr marL="0" algn="l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25.11.2014,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89423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2024641" y="1844824"/>
            <a:ext cx="3592800" cy="42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82945" tIns="41473" rIns="82945" bIns="41473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</a:rPr>
              <a:t>INDICKÁ FILOSOFIE IV.</a:t>
            </a:r>
            <a:endParaRPr lang="cs-CZ" sz="2200" dirty="0">
              <a:solidFill>
                <a:srgbClr val="000000"/>
              </a:solidFill>
              <a:latin typeface="Times New Roman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548680"/>
            <a:ext cx="5759450" cy="1258570"/>
          </a:xfrm>
          <a:prstGeom prst="rect">
            <a:avLst/>
          </a:prstGeom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1412776"/>
            <a:ext cx="8103376" cy="422602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/>
              <a:t>Indická filosofie IV.</a:t>
            </a:r>
            <a:br>
              <a:rPr lang="cs-CZ" sz="5400" b="1" dirty="0" smtClean="0"/>
            </a:br>
            <a:r>
              <a:rPr lang="cs-CZ" sz="5400" b="1" dirty="0" smtClean="0"/>
              <a:t>Buddha,</a:t>
            </a:r>
            <a:br>
              <a:rPr lang="cs-CZ" sz="5400" b="1" dirty="0" smtClean="0"/>
            </a:br>
            <a:r>
              <a:rPr lang="cs-CZ" sz="5400" b="1" dirty="0" smtClean="0"/>
              <a:t>členění buddhismu, znaky</a:t>
            </a:r>
            <a:endParaRPr lang="cs-CZ" sz="5400" b="1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Buddhismus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669979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Je nábožensko-filosofický systém, jehož základ vytvořil </a:t>
            </a:r>
            <a:r>
              <a:rPr lang="cs-CZ" sz="2400" b="1" i="1" dirty="0" err="1" smtClean="0">
                <a:latin typeface="Calibri" pitchFamily="34" charset="0"/>
                <a:cs typeface="Calibri" pitchFamily="34" charset="0"/>
              </a:rPr>
              <a:t>Gautama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b="1" i="1" dirty="0" err="1" smtClean="0">
                <a:latin typeface="Calibri" pitchFamily="34" charset="0"/>
                <a:cs typeface="Calibri" pitchFamily="34" charset="0"/>
              </a:rPr>
              <a:t>Siddhártha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 = Buddha pravděpodobně v 5. století př. n. l..</a:t>
            </a:r>
          </a:p>
          <a:p>
            <a:pPr>
              <a:lnSpc>
                <a:spcPct val="80000"/>
              </a:lnSpc>
            </a:pP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Jedno z nejrozšířenějších světových náboženství, které vyznává přibližně 230 - 500 miliónů lidí.</a:t>
            </a:r>
          </a:p>
          <a:p>
            <a:pPr>
              <a:lnSpc>
                <a:spcPct val="80000"/>
              </a:lnSpc>
            </a:pP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Je to ateistické náboženství, ačkoli v mnoha textech vystupují božstva. Na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rozdíl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 od teistických náboženství jsou však tato božstva považována za běžné smrtelné bytosti podobně jako lidé, pouze </a:t>
            </a:r>
            <a:r>
              <a:rPr lang="cs-CZ" sz="2400" i="1" dirty="0" smtClean="0">
                <a:latin typeface="Calibri" pitchFamily="34" charset="0"/>
                <a:cs typeface="Calibri" pitchFamily="34" charset="0"/>
              </a:rPr>
              <a:t>je</a:t>
            </a: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 převyšují svou moudrostí, schopnostmi a dlouhověkostí.</a:t>
            </a:r>
          </a:p>
          <a:p>
            <a:pPr>
              <a:lnSpc>
                <a:spcPct val="80000"/>
              </a:lnSpc>
            </a:pPr>
            <a:r>
              <a:rPr lang="cs-CZ" sz="2400" b="1" i="1" dirty="0" smtClean="0">
                <a:latin typeface="Calibri" pitchFamily="34" charset="0"/>
                <a:cs typeface="Calibri" pitchFamily="34" charset="0"/>
              </a:rPr>
              <a:t>Buddhismus je ateistické náboženství i proto, že k dosažení osvobození není třeba víra v "Boha", jak je tomu v teistických náboženstvích, neboť Bůh jakožto pojem není v buddhismu definován.</a:t>
            </a:r>
          </a:p>
          <a:p>
            <a:pPr>
              <a:lnSpc>
                <a:spcPct val="80000"/>
              </a:lnSpc>
            </a:pPr>
            <a:endParaRPr lang="cs-CZ" sz="2300" dirty="0" smtClean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Gautáma</a:t>
            </a:r>
            <a:r>
              <a:rPr lang="cs-CZ" dirty="0" smtClean="0"/>
              <a:t> </a:t>
            </a:r>
            <a:r>
              <a:rPr lang="cs-CZ" dirty="0" err="1" smtClean="0"/>
              <a:t>Sídhártha</a:t>
            </a:r>
            <a:r>
              <a:rPr lang="cs-CZ" dirty="0" smtClean="0"/>
              <a:t> - Buddha</a:t>
            </a:r>
            <a:endParaRPr lang="cs-CZ" dirty="0"/>
          </a:p>
        </p:txBody>
      </p:sp>
      <p:pic>
        <p:nvPicPr>
          <p:cNvPr id="1026" name="Picture 2" descr="C:\Users\jirka2\Desktop\obrázky\220px-Lightmatter_buddha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204864"/>
            <a:ext cx="2520280" cy="33843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Život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Siddhárthy</a:t>
            </a:r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Gautamy</a:t>
            </a:r>
            <a:endParaRPr lang="cs-CZ" sz="54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* r. 563 př.n.l. v městě 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Kapilavastu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(dnešní Nepál), otec král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Životopis byl sestaven až 500 let po jeho smrti, obsahuje zázračné prvky, mnohdy se varianty liší.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Matka měla sen -&gt; 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bráhmáni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předpověděli, že dítě bude mocný král nebo významný světec.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Otec chtěl ze syna krále, vychovával 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Siddhárthu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v přepychu paláce, nikdy nespatřil nic strastného. Když opustil palác, běžci před ním odstraňovali vše nepříjemné.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200" i="1" dirty="0" smtClean="0">
                <a:latin typeface="Calibri" pitchFamily="34" charset="0"/>
                <a:cs typeface="Calibri" pitchFamily="34" charset="0"/>
              </a:rPr>
              <a:t>Ve 20 letech se princ oženil s ženou </a:t>
            </a:r>
            <a:r>
              <a:rPr lang="cs-CZ" sz="3200" i="1" dirty="0" err="1" smtClean="0">
                <a:latin typeface="Calibri" pitchFamily="34" charset="0"/>
                <a:cs typeface="Calibri" pitchFamily="34" charset="0"/>
              </a:rPr>
              <a:t>Jašoddharou</a:t>
            </a:r>
            <a:r>
              <a:rPr lang="cs-CZ" sz="3200" i="1" dirty="0" smtClean="0">
                <a:latin typeface="Calibri" pitchFamily="34" charset="0"/>
                <a:cs typeface="Calibri" pitchFamily="34" charset="0"/>
              </a:rPr>
              <a:t>, se kterou měl syna.</a:t>
            </a:r>
            <a:endParaRPr lang="cs-CZ" i="1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Život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Siddhárthy</a:t>
            </a:r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Gautamy</a:t>
            </a:r>
            <a:endParaRPr lang="cs-CZ" sz="54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Ve 29 letech jel princ na tajnou projížďku městem -&gt; viděl zchátralého starce, nemocného a nebožtíka – reálný svět, velmi ho to znepokojilo.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„Všechno je pomíjivé, na tomto světě není nic trvalého. Když to vím, nemohu z ničeho mít žádnou radost.“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i="1" dirty="0" err="1" smtClean="0">
                <a:latin typeface="Calibri" pitchFamily="34" charset="0"/>
                <a:cs typeface="Calibri" pitchFamily="34" charset="0"/>
              </a:rPr>
              <a:t>Siddhártha</a:t>
            </a: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 potkal asketu -&gt; rozhodl se změnit svůj život, odešel z paláce.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Přidal se k asketům, putoval Indií, vyhledával mudrce, učil se meditaci a indické filosofii.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Askezí a sebekázní se snažil dosáhnout stavu </a:t>
            </a:r>
            <a:r>
              <a:rPr lang="cs-CZ" sz="3600" i="1" dirty="0" err="1" smtClean="0">
                <a:latin typeface="Calibri" pitchFamily="34" charset="0"/>
                <a:cs typeface="Calibri" pitchFamily="34" charset="0"/>
              </a:rPr>
              <a:t>mókša</a:t>
            </a:r>
            <a:r>
              <a:rPr lang="cs-CZ" sz="3600" i="1" dirty="0" smtClean="0">
                <a:latin typeface="Calibri" pitchFamily="34" charset="0"/>
                <a:cs typeface="Calibri" pitchFamily="34" charset="0"/>
              </a:rPr>
              <a:t> – usadil se na břeh řeky, seděl tam šest neděl -&gt; vyhublý, zesláblý, ale svatý, připojilo se k němu 5 mužů, chtěli se od něho učit.</a:t>
            </a:r>
            <a:endParaRPr lang="cs-CZ" sz="3600" dirty="0" smtClean="0">
              <a:latin typeface="Calibri" pitchFamily="34" charset="0"/>
              <a:cs typeface="Calibri" pitchFamily="34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Život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Siddhárthy</a:t>
            </a:r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5400" b="1" dirty="0" err="1" smtClean="0">
                <a:latin typeface="Calibri" pitchFamily="34" charset="0"/>
                <a:cs typeface="Calibri" pitchFamily="34" charset="0"/>
              </a:rPr>
              <a:t>Gautamy</a:t>
            </a:r>
            <a:endParaRPr lang="cs-CZ" sz="54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Pak si však uvědomil, že sebetrýzeň mu pouze oslabuje tělo, nemůže ani meditovat -&gt; přijal od pastýřky misku rýže.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Démon Mára – lákal 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Siddhárthu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na rozkoše, chtěl ho rozptýlit -&gt; nedal se zmást, dosáhl poznání a procitnutí, zakusil nirvánu -&gt; obětoval se, rozhodl se zůstat a podělit se o své poznání s ostatními.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Promluva s askety v antilopím háji, ukázal zlatou střední cestu.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Zavrhl autoritu 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brahmánů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, byl proti obětování zvířat.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Asi v 80 letech po jídle od přítele onemocněl, zemřel v náručí svého žáka, z nebe podle legendy pršely květiny.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 smtClean="0">
              <a:latin typeface="Arno Pro Smbd Subhead" pitchFamily="18" charset="0"/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Buddhovo učení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20624" indent="-384048"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Příčiny strasti: všechny lidské touhy -&gt; řešením je vyloučit všechny touhy a přání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Buddhova cesta středu – ani ne náklonnost k rozkoším života, ani ne přísný asketismus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Založil mnišskou obec „</a:t>
            </a: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sangha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“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Buddhismus se dělí do mnoha druhů, přijal nové formy – ale mají jeden cíl -&gt; zbavit se utrpení, dosáhnout osvobození, nirvány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Poselství buddhismu lze chápat prostě, nebo jej lze studovat na složité filosofické úrovni</a:t>
            </a:r>
            <a:endParaRPr lang="cs-CZ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Čtyři vznešené pravdy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50863" indent="-514350">
              <a:buFont typeface="Wingdings 2" pitchFamily="18" charset="2"/>
              <a:buAutoNum type="arabicPeriod"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Utrpení – vše je utrpení, i radost, protože je pomíjivá a víme, že brzy skončí</a:t>
            </a:r>
          </a:p>
          <a:p>
            <a:pPr marL="550863" indent="-514350">
              <a:buFont typeface="Wingdings 2" pitchFamily="18" charset="2"/>
              <a:buAutoNum type="arabicPeriod"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Příčinou utrpení je žádostivost – žízeň po rozkoši, po bytí -&gt; důvodem je koloběh zrození</a:t>
            </a:r>
          </a:p>
          <a:p>
            <a:pPr marL="550863" indent="-514350">
              <a:buFont typeface="Wingdings 2" pitchFamily="18" charset="2"/>
              <a:buAutoNum type="arabicPeriod"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Odstranění žádostivosti vede k odstranění utrpení – jestliže člověk odstraní žádostivost, dosáhne osvobození</a:t>
            </a:r>
          </a:p>
          <a:p>
            <a:pPr marL="550863" indent="-514350">
              <a:buFont typeface="Wingdings 2" pitchFamily="18" charset="2"/>
              <a:buAutoNum type="arabicPeriod"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K odstranění žádostivosti vede osmidílná stezka</a:t>
            </a:r>
          </a:p>
          <a:p>
            <a:pPr marL="550863" indent="-514350">
              <a:buFont typeface="Wingdings 2" pitchFamily="18" charset="2"/>
              <a:buAutoNum type="arabicPeriod"/>
            </a:pPr>
            <a:endParaRPr lang="cs-CZ" i="1" dirty="0" smtClean="0">
              <a:latin typeface="Arno Pro Smbd Subhead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Osmidílná stezka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02588" cy="4525963"/>
          </a:xfrm>
        </p:spPr>
        <p:txBody>
          <a:bodyPr/>
          <a:lstStyle/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Má tři oddíly – moudrost, mravnost a duševní kázeň</a:t>
            </a:r>
          </a:p>
          <a:p>
            <a:pPr>
              <a:buFont typeface="Wingdings 2" pitchFamily="18" charset="2"/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moudrost – pravé pochopení, pravé záměry</a:t>
            </a:r>
          </a:p>
          <a:p>
            <a:pPr>
              <a:buFont typeface="Wingdings 2" pitchFamily="18" charset="2"/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mravnost – pravé mluvení, pravé jednání, pravá životospráva </a:t>
            </a:r>
          </a:p>
          <a:p>
            <a:pPr>
              <a:buFont typeface="Wingdings 2" pitchFamily="18" charset="2"/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duševní kázeň – pravé úsilí, pravá všímavost, soustředění</a:t>
            </a: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latin typeface="Calibri" pitchFamily="34" charset="0"/>
                <a:cs typeface="Calibri" pitchFamily="34" charset="0"/>
              </a:rPr>
              <a:t>Pět základních pravidel</a:t>
            </a:r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zdržet se zabíjení a zraňování živých bytostí</a:t>
            </a:r>
          </a:p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zdržet se braní věcí, co nejsou dávány (nekrást)</a:t>
            </a:r>
          </a:p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zdržet se nesprávného sexuálního chování</a:t>
            </a:r>
          </a:p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zdržet se zraňující a nepravdivé mluvy (nelhat, nepomlouvat...)</a:t>
            </a:r>
          </a:p>
          <a:p>
            <a:r>
              <a:rPr lang="cs-CZ" i="1" dirty="0" smtClean="0">
                <a:latin typeface="Calibri" pitchFamily="34" charset="0"/>
                <a:cs typeface="Calibri" pitchFamily="34" charset="0"/>
              </a:rPr>
              <a:t>zdržet se zneužívání omamných prostředků</a:t>
            </a:r>
          </a:p>
          <a:p>
            <a:endParaRPr lang="cs-CZ" dirty="0" smtClean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i="1" dirty="0" smtClean="0">
                <a:latin typeface="Calibri" pitchFamily="34" charset="0"/>
                <a:cs typeface="Calibri" pitchFamily="34" charset="0"/>
              </a:rPr>
              <a:t>Členění buddhismu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50" cy="4525963"/>
          </a:xfrm>
        </p:spPr>
        <p:txBody>
          <a:bodyPr>
            <a:normAutofit fontScale="925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Théraváda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– nejpůvodnější forma buddhismu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Hínajána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– „malý vůz“ – stoupenci starších škol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Mahájána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– „velký vůz“ – hluboké učení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ideál bódhisattvy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zen – buddhismus – Čína, Japonsko, Korea, Vietnam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i="1" dirty="0" err="1" smtClean="0">
                <a:latin typeface="Calibri" pitchFamily="34" charset="0"/>
                <a:cs typeface="Calibri" pitchFamily="34" charset="0"/>
              </a:rPr>
              <a:t>Vadžrajána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 – především tibetský buddhismus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považuje se za nejvyšší učení a tvrdí, že její cesta k osvobození je nejrychlejší  - Tantra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 - území Tibetu, Nepálu, části Indie, Číny, Japonska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i="1" dirty="0">
              <a:latin typeface="Arno Pro Smbd Subhead" pitchFamily="18" charset="0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Bódhisattva - </a:t>
            </a:r>
            <a:r>
              <a:rPr lang="cs-CZ" dirty="0" err="1" smtClean="0"/>
              <a:t>Avalókitešvara</a:t>
            </a:r>
            <a:endParaRPr lang="cs-CZ" dirty="0"/>
          </a:p>
        </p:txBody>
      </p:sp>
      <p:pic>
        <p:nvPicPr>
          <p:cNvPr id="2050" name="Picture 2" descr="C:\Users\jirka2\Desktop\obrázky\220px-Chenrezigthang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75000" y="1934369"/>
            <a:ext cx="2794000" cy="39497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C0000"/>
                </a:solidFill>
              </a:rPr>
              <a:t>Vlastní poznámky, výpisky</a:t>
            </a:r>
          </a:p>
          <a:p>
            <a:r>
              <a:rPr lang="cs-CZ" dirty="0" smtClean="0"/>
              <a:t>[1]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1.12.2012]. </a:t>
            </a:r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://cs.wikipedia.org/wiki/Buddha</a:t>
            </a:r>
            <a:endParaRPr lang="cs-CZ" dirty="0" smtClean="0"/>
          </a:p>
          <a:p>
            <a:r>
              <a:rPr lang="cs-CZ" dirty="0" smtClean="0"/>
              <a:t>[2]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1.12.2012]. </a:t>
            </a:r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://cs.wikipedia.org/wiki/Bódhisattva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96</TotalTime>
  <Words>679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Snímek 1</vt:lpstr>
      <vt:lpstr>Indická filosofie IV. Buddha, členění buddhismu, znaky</vt:lpstr>
      <vt:lpstr>Buddhismus</vt:lpstr>
      <vt:lpstr>Gautáma Sídhártha - Buddha</vt:lpstr>
      <vt:lpstr>Život Siddhárthy Gautamy</vt:lpstr>
      <vt:lpstr>Život Siddhárthy Gautamy</vt:lpstr>
      <vt:lpstr>Život Siddhárthy Gautamy</vt:lpstr>
      <vt:lpstr>Buddhovo učení</vt:lpstr>
      <vt:lpstr>Čtyři vznešené pravdy</vt:lpstr>
      <vt:lpstr>Osmidílná stezka</vt:lpstr>
      <vt:lpstr>Pět základních pravidel</vt:lpstr>
      <vt:lpstr>Členění buddhismu</vt:lpstr>
      <vt:lpstr>Bódhisattva - Avalókitešvara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Indická filosofie</dc:title>
  <dc:creator>J.Beran a kol.</dc:creator>
  <cp:keywords>Buddhismus</cp:keywords>
  <cp:lastModifiedBy>pe</cp:lastModifiedBy>
  <cp:revision>33</cp:revision>
  <dcterms:created xsi:type="dcterms:W3CDTF">2013-03-17T09:21:12Z</dcterms:created>
  <dcterms:modified xsi:type="dcterms:W3CDTF">2014-04-04T16:12:49Z</dcterms:modified>
</cp:coreProperties>
</file>