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6" r:id="rId6"/>
    <p:sldId id="260" r:id="rId7"/>
    <p:sldId id="261" r:id="rId8"/>
    <p:sldId id="262" r:id="rId9"/>
    <p:sldId id="263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A45A-B9DC-44BA-A4E2-C0B26EEDFAD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4E784-6FCF-4953-8B6B-7DEBED2EB1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36305-C0C1-4C9B-9742-0CDC6A9363EB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ABE3F-B870-4DC2-925B-7573AAFBD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884D9-A251-4559-9BF9-4DB5055ABAC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56A0C-2C27-46E5-A650-22628DF64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9FF2-A2D0-41E8-9ED2-D8EB2A621F4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5106D-3E12-4642-88F1-E88FFFAAF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C92E2-E052-4941-9109-B862853AEA00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84315-2F3F-480D-B164-FAFCD9B15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7CF43-86B7-45FE-9D6E-DF3E2C8E05E2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13126-1880-4A99-B4B4-055FC06CB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49D55-6315-4246-8C3A-615902FA225A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DCAC7-BEE4-4F5F-869F-6305BBDD3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4DDDE-6AC5-4CCD-AE3D-6899A3CDE47A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9BA07-8D9A-4A64-90FB-AACC2F0E9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2B89A2-6DFA-4A79-B043-9B43EF6D2E21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2B641-DFB7-4EAC-AEF7-FF10094D4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E8D77-39B2-4663-8F5B-A18C5518D30A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5C617-4196-4B7C-8100-0A83796DE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70E1E-BDF9-4F63-9EDB-AAFA876552CD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992E5-1840-4DF2-A89F-F72B17666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9C6CB9-056E-4D87-A3F1-DA73867AD9BD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CB8981-E679-4609-BEAC-58B6AA2C7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1531666"/>
              </p:ext>
            </p:extLst>
          </p:nvPr>
        </p:nvGraphicFramePr>
        <p:xfrm>
          <a:off x="2024618" y="2132853"/>
          <a:ext cx="6453964" cy="4507999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4718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4718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,Bold"/>
                        </a:rPr>
                        <a:t>_32_INOVACE_mix2_zsv05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zsv05_čínská filosofie_I.</a:t>
                      </a: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42842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kulturním vývojem Číny,rozdíly v myšlení a </a:t>
                      </a:r>
                      <a:r>
                        <a:rPr lang="cs-CZ" sz="1100" dirty="0" smtClean="0">
                          <a:effectLst/>
                        </a:rPr>
                        <a:t>konfuciánstvím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Čínská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Konfuciánství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kniha proměn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52957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 Seznámit s rozdíly myšlení západních a východních kultur a myšlením </a:t>
                      </a:r>
                      <a:r>
                        <a:rPr lang="cs-CZ" sz="1100" dirty="0" err="1" smtClean="0">
                          <a:effectLst/>
                        </a:rPr>
                        <a:t>Konfucia</a:t>
                      </a:r>
                      <a:r>
                        <a:rPr lang="cs-CZ" sz="1100" dirty="0" smtClean="0">
                          <a:effectLst/>
                        </a:rPr>
                        <a:t> a jeho stoupenců.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Čína,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Konfucius, I-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ťing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Jin, Jang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2147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4592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2.12.2013,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214706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2024641" y="1700808"/>
            <a:ext cx="3592800" cy="422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945" tIns="41473" rIns="82945" bIns="41473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  <a:latin typeface="Times New Roman" pitchFamily="16" charset="0"/>
              </a:rPr>
              <a:t>ČÍNSKÁ FILOSOFIE I</a:t>
            </a:r>
            <a:endParaRPr lang="cs-CZ" sz="2200" dirty="0">
              <a:solidFill>
                <a:srgbClr val="000000"/>
              </a:solidFill>
              <a:latin typeface="Times New Roman" pitchFamily="16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04664"/>
            <a:ext cx="5759450" cy="125857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Čínská filosofie</a:t>
            </a:r>
            <a:br>
              <a:rPr lang="cs-CZ" sz="9600" dirty="0" smtClean="0"/>
            </a:br>
            <a:r>
              <a:rPr lang="zh-TW" sz="9600" dirty="0" smtClean="0">
                <a:cs typeface="新細明體"/>
              </a:rPr>
              <a:t>中國哲學</a:t>
            </a:r>
            <a:endParaRPr lang="cs-CZ" sz="9600" dirty="0" smtClean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403350" y="472440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Konfucianismus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u="sng" smtClean="0"/>
              <a:t>3 faktory určující čínské myšlení v dějinách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256212"/>
          </a:xfrm>
        </p:spPr>
        <p:txBody>
          <a:bodyPr/>
          <a:lstStyle/>
          <a:p>
            <a:r>
              <a:rPr lang="cs-CZ" smtClean="0"/>
              <a:t>Izolace Číny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Kulturní úroveň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Jazyk a písmo</a:t>
            </a:r>
          </a:p>
        </p:txBody>
      </p:sp>
      <p:pic>
        <p:nvPicPr>
          <p:cNvPr id="14339" name="Obrázek 3" descr="The_Great_Wall_by_LadySproffe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1196975"/>
            <a:ext cx="2106612" cy="250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4" descr="ye_olde_stock___compass_by_pau_norontaus-d3lkviv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2420938"/>
            <a:ext cx="1828800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5" descr="Picto_shanghai_museum_II_by_Glain07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4868863"/>
            <a:ext cx="2438400" cy="157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Obrázek 6" descr="Made-in-China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938" y="4941888"/>
            <a:ext cx="2276475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500"/>
          </a:xfrm>
        </p:spPr>
        <p:txBody>
          <a:bodyPr/>
          <a:lstStyle/>
          <a:p>
            <a:r>
              <a:rPr lang="cs-CZ" u="sng" dirty="0" err="1" smtClean="0"/>
              <a:t>Konfucius</a:t>
            </a:r>
            <a:r>
              <a:rPr lang="cs-CZ" u="sng" dirty="0" smtClean="0"/>
              <a:t> (</a:t>
            </a:r>
            <a:r>
              <a:rPr lang="cs-CZ" u="sng" dirty="0" err="1" smtClean="0"/>
              <a:t>Kchung</a:t>
            </a:r>
            <a:r>
              <a:rPr lang="cs-CZ" u="sng" dirty="0" smtClean="0"/>
              <a:t>-</a:t>
            </a:r>
            <a:r>
              <a:rPr lang="cs-CZ" u="sng" dirty="0" err="1" smtClean="0"/>
              <a:t>fu</a:t>
            </a:r>
            <a:r>
              <a:rPr lang="cs-CZ" u="sng" dirty="0" smtClean="0"/>
              <a:t>-c‘)</a:t>
            </a:r>
            <a:br>
              <a:rPr lang="cs-CZ" u="sng" dirty="0" smtClean="0"/>
            </a:br>
            <a:r>
              <a:rPr lang="cs-CZ" sz="3200" dirty="0" smtClean="0"/>
              <a:t>551 -</a:t>
            </a:r>
            <a:r>
              <a:rPr lang="cs-CZ" sz="3200" smtClean="0"/>
              <a:t>479 př.n.l</a:t>
            </a:r>
            <a:r>
              <a:rPr lang="cs-CZ" sz="3200" dirty="0" smtClean="0"/>
              <a:t>., čínský stát </a:t>
            </a:r>
            <a:r>
              <a:rPr lang="cs-CZ" sz="3200" dirty="0" err="1" smtClean="0"/>
              <a:t>Lu</a:t>
            </a:r>
            <a:endParaRPr lang="cs-CZ" sz="3200" dirty="0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23850" y="1700213"/>
            <a:ext cx="8229600" cy="4681537"/>
          </a:xfrm>
        </p:spPr>
        <p:txBody>
          <a:bodyPr/>
          <a:lstStyle/>
          <a:p>
            <a:r>
              <a:rPr lang="cs-CZ" sz="2400" smtClean="0"/>
              <a:t>Existující postava, úředník státu Lu</a:t>
            </a:r>
          </a:p>
          <a:p>
            <a:r>
              <a:rPr lang="cs-CZ" sz="2400" smtClean="0"/>
              <a:t>Ve svém domě založil 1.filosofickou školu (dějiny, básnictví, slušné chování)</a:t>
            </a:r>
          </a:p>
          <a:p>
            <a:r>
              <a:rPr lang="cs-CZ" sz="2400" smtClean="0"/>
              <a:t>Známý pro svou mravní čistotu – nabídky státních postů</a:t>
            </a:r>
          </a:p>
          <a:p>
            <a:r>
              <a:rPr lang="cs-CZ" sz="2400" smtClean="0"/>
              <a:t>Ministr spravedlnosti – velké úspěchy</a:t>
            </a:r>
          </a:p>
          <a:p>
            <a:r>
              <a:rPr lang="cs-CZ" sz="2400" smtClean="0"/>
              <a:t>Správná cesta panovníka, rozkvět státu Lu</a:t>
            </a:r>
          </a:p>
          <a:p>
            <a:r>
              <a:rPr lang="cs-CZ" sz="2400" smtClean="0"/>
              <a:t>Zklamání, odchod ze státu Lu</a:t>
            </a:r>
          </a:p>
          <a:p>
            <a:r>
              <a:rPr lang="cs-CZ" sz="2400" smtClean="0"/>
              <a:t>13-letá cesta po Číně</a:t>
            </a:r>
          </a:p>
          <a:p>
            <a:r>
              <a:rPr lang="cs-CZ" sz="2400" smtClean="0"/>
              <a:t>Návrat, sepsání díla</a:t>
            </a:r>
          </a:p>
          <a:p>
            <a:r>
              <a:rPr lang="cs-CZ" sz="2400" smtClean="0"/>
              <a:t>Zemřel zklamaný z panovníka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5363" name="Obrázek 4" descr="016_-_Konfucius_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3352800"/>
            <a:ext cx="2259012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 </a:t>
            </a:r>
            <a:r>
              <a:rPr lang="cs-CZ" dirty="0" err="1" smtClean="0"/>
              <a:t>Konfucia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7956376" y="6858000"/>
            <a:ext cx="1547663" cy="64807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irka28\Desktop\220px-Konfuzi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060848"/>
            <a:ext cx="3600400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u="sng" dirty="0" smtClean="0"/>
              <a:t>Základní rysy </a:t>
            </a:r>
            <a:r>
              <a:rPr lang="cs-CZ" sz="4000" u="sng" dirty="0" err="1" smtClean="0"/>
              <a:t>Konfuciovy</a:t>
            </a:r>
            <a:r>
              <a:rPr lang="cs-CZ" sz="4000" u="sng" dirty="0" smtClean="0"/>
              <a:t> filosofie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5040312"/>
          </a:xfrm>
        </p:spPr>
        <p:txBody>
          <a:bodyPr/>
          <a:lstStyle/>
          <a:p>
            <a:r>
              <a:rPr lang="cs-CZ" sz="2400" dirty="0" smtClean="0"/>
              <a:t>Učení o životě, společnosti, slušném chování a vědomostech</a:t>
            </a:r>
          </a:p>
          <a:p>
            <a:r>
              <a:rPr lang="cs-CZ" sz="2400" dirty="0" smtClean="0"/>
              <a:t>Praktická filosofie – potřeby člověka i společnosti</a:t>
            </a:r>
          </a:p>
          <a:p>
            <a:r>
              <a:rPr lang="cs-CZ" sz="2400" dirty="0" smtClean="0"/>
              <a:t>Peníze jsou žádoucí, pokud jsou dobře využity</a:t>
            </a:r>
          </a:p>
          <a:p>
            <a:pPr>
              <a:buFont typeface="Arial" charset="0"/>
              <a:buNone/>
            </a:pPr>
            <a:r>
              <a:rPr lang="cs-CZ" sz="2400" u="sng" dirty="0" smtClean="0"/>
              <a:t>Mravní ideál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= mudrc, který nepohrdá hmotnými statky, ale v případě potřeby se jich vzdá</a:t>
            </a:r>
          </a:p>
          <a:p>
            <a:pPr>
              <a:buFontTx/>
              <a:buChar char="-"/>
            </a:pPr>
            <a:r>
              <a:rPr lang="cs-CZ" sz="2400" dirty="0" smtClean="0"/>
              <a:t>dobro, spravedlnost, slušnost</a:t>
            </a:r>
          </a:p>
          <a:p>
            <a:pPr>
              <a:buFontTx/>
              <a:buChar char="-"/>
            </a:pPr>
            <a:r>
              <a:rPr lang="cs-CZ" sz="2400" dirty="0" smtClean="0"/>
              <a:t>jít ostatním příkladem</a:t>
            </a:r>
          </a:p>
          <a:p>
            <a:pPr>
              <a:buFont typeface="Arial" charset="0"/>
              <a:buNone/>
            </a:pPr>
            <a:r>
              <a:rPr lang="cs-CZ" sz="2400" u="sng" dirty="0" smtClean="0"/>
              <a:t>Dílo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9 knih                  5 </a:t>
            </a:r>
            <a:r>
              <a:rPr lang="cs-CZ" sz="2400" dirty="0" err="1" smtClean="0"/>
              <a:t>kanoických</a:t>
            </a:r>
            <a:r>
              <a:rPr lang="cs-CZ" sz="2400" dirty="0" smtClean="0"/>
              <a:t> knih (autor </a:t>
            </a:r>
            <a:r>
              <a:rPr lang="cs-CZ" sz="2400" dirty="0" err="1" smtClean="0"/>
              <a:t>Konfucius</a:t>
            </a:r>
            <a:r>
              <a:rPr lang="cs-CZ" sz="2400" dirty="0" smtClean="0"/>
              <a:t>)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                         4 klasické knihy (autoři žáci </a:t>
            </a:r>
            <a:r>
              <a:rPr lang="cs-CZ" sz="2400" dirty="0" err="1" smtClean="0"/>
              <a:t>Konfucia</a:t>
            </a:r>
            <a:r>
              <a:rPr lang="cs-CZ" sz="2400" dirty="0" smtClean="0"/>
              <a:t>)</a:t>
            </a:r>
          </a:p>
          <a:p>
            <a:pPr>
              <a:buFont typeface="Arial" charset="0"/>
              <a:buNone/>
            </a:pPr>
            <a:endParaRPr lang="cs-CZ" sz="2400" dirty="0" smtClean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258888" y="5445125"/>
            <a:ext cx="1081087" cy="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258888" y="5445125"/>
            <a:ext cx="1081087" cy="431800"/>
          </a:xfrm>
          <a:prstGeom prst="line">
            <a:avLst/>
          </a:prstGeom>
          <a:ln w="190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sz="4000" u="sng" dirty="0" smtClean="0"/>
              <a:t>Kniha proměn (I-</a:t>
            </a:r>
            <a:r>
              <a:rPr lang="cs-CZ" sz="4000" u="sng" dirty="0" err="1" smtClean="0"/>
              <a:t>ťing</a:t>
            </a:r>
            <a:r>
              <a:rPr lang="cs-CZ" sz="4000" u="sng" dirty="0" smtClean="0"/>
              <a:t>, Věštecká kniha)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5327650"/>
          </a:xfrm>
        </p:spPr>
        <p:txBody>
          <a:bodyPr/>
          <a:lstStyle/>
          <a:p>
            <a:r>
              <a:rPr lang="cs-CZ" sz="2400" dirty="0" smtClean="0"/>
              <a:t> autor –čínský císař (3000 př.n.l.), </a:t>
            </a:r>
            <a:r>
              <a:rPr lang="cs-CZ" sz="2400" dirty="0" err="1" smtClean="0"/>
              <a:t>Konfucius</a:t>
            </a:r>
            <a:r>
              <a:rPr lang="cs-CZ" sz="2400" dirty="0" smtClean="0"/>
              <a:t> ji objevil a opatřil poznámkami</a:t>
            </a:r>
          </a:p>
          <a:p>
            <a:r>
              <a:rPr lang="cs-CZ" sz="2400" dirty="0" smtClean="0"/>
              <a:t>Složena z 10 křídel</a:t>
            </a:r>
          </a:p>
          <a:p>
            <a:r>
              <a:rPr lang="cs-CZ" sz="2400" dirty="0" smtClean="0"/>
              <a:t>64 hexagramů</a:t>
            </a:r>
          </a:p>
          <a:p>
            <a:pPr>
              <a:buFont typeface="Arial" charset="0"/>
              <a:buNone/>
            </a:pPr>
            <a:r>
              <a:rPr lang="cs-CZ" sz="2400" dirty="0" smtClean="0"/>
              <a:t>         hexagram= sestava 6 plných nebo přerušovaných čar</a:t>
            </a:r>
          </a:p>
          <a:p>
            <a:r>
              <a:rPr lang="cs-CZ" sz="2400" dirty="0" smtClean="0"/>
              <a:t>Plná čára = jang, přerušovaná = jin</a:t>
            </a:r>
          </a:p>
          <a:p>
            <a:r>
              <a:rPr lang="cs-CZ" sz="2400" dirty="0" smtClean="0"/>
              <a:t>64 základních situací – otázky, věštění</a:t>
            </a:r>
          </a:p>
          <a:p>
            <a:r>
              <a:rPr lang="cs-CZ" sz="2400" dirty="0" smtClean="0"/>
              <a:t>Věštění – </a:t>
            </a:r>
            <a:r>
              <a:rPr lang="cs-CZ" sz="2400" dirty="0" err="1" smtClean="0"/>
              <a:t>rozkódování</a:t>
            </a:r>
            <a:r>
              <a:rPr lang="cs-CZ" sz="2400" dirty="0" smtClean="0"/>
              <a:t> hexagramu, složité počítání, odpovědi na jednoznačné otázky</a:t>
            </a:r>
          </a:p>
          <a:p>
            <a:endParaRPr lang="cs-CZ" sz="2400" dirty="0" smtClean="0"/>
          </a:p>
          <a:p>
            <a:endParaRPr lang="cs-CZ" dirty="0" smtClean="0"/>
          </a:p>
        </p:txBody>
      </p:sp>
      <p:pic>
        <p:nvPicPr>
          <p:cNvPr id="17411" name="Obrázek 5" descr="64hexagrams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4797425"/>
            <a:ext cx="1743075" cy="174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6" descr="hex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4868863"/>
            <a:ext cx="1508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r>
              <a:rPr lang="cs-CZ" u="sng" smtClean="0"/>
              <a:t>Jin a jang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5040312"/>
          </a:xfrm>
        </p:spPr>
        <p:txBody>
          <a:bodyPr/>
          <a:lstStyle/>
          <a:p>
            <a:r>
              <a:rPr lang="cs-CZ" sz="2800" dirty="0" smtClean="0"/>
              <a:t>Jang = světlo, život, mužský princip, teplo, pohyb</a:t>
            </a:r>
          </a:p>
          <a:p>
            <a:r>
              <a:rPr lang="cs-CZ" sz="2800" dirty="0" smtClean="0"/>
              <a:t>Jin = tma, chlad, ženský princip, hmota</a:t>
            </a:r>
          </a:p>
          <a:p>
            <a:endParaRPr lang="cs-CZ" sz="2400" dirty="0" smtClean="0"/>
          </a:p>
          <a:p>
            <a:r>
              <a:rPr lang="cs-CZ" sz="2400" dirty="0" smtClean="0"/>
              <a:t>Doplňující se opaky, každá věc se dá popsat zároveň  jako jin a jang, jin a jang bez sebe nemohou existovat</a:t>
            </a:r>
          </a:p>
          <a:p>
            <a:r>
              <a:rPr lang="cs-CZ" sz="2400" dirty="0" smtClean="0"/>
              <a:t>Jin a jang se nevylučují, jsou na sobě závislé, navzájem se podporují a mění, část jin je jang a část jang je jin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8435" name="Obrázek 3" descr="jin-jang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437063"/>
            <a:ext cx="2192338" cy="219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6119813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2. kniha – </a:t>
            </a:r>
            <a:r>
              <a:rPr lang="cs-CZ" sz="3000" b="1" u="sng" dirty="0" smtClean="0"/>
              <a:t>Kniha písní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/>
              <a:t> </a:t>
            </a:r>
            <a:r>
              <a:rPr lang="cs-CZ" sz="3000" dirty="0" smtClean="0"/>
              <a:t>        - </a:t>
            </a:r>
            <a:r>
              <a:rPr lang="cs-CZ" sz="3000" dirty="0"/>
              <a:t>s</a:t>
            </a:r>
            <a:r>
              <a:rPr lang="cs-CZ" sz="3000" dirty="0" smtClean="0"/>
              <a:t>bírka </a:t>
            </a:r>
            <a:r>
              <a:rPr lang="cs-CZ" sz="3000" dirty="0"/>
              <a:t>písní </a:t>
            </a:r>
            <a:r>
              <a:rPr lang="cs-CZ" sz="3000" dirty="0" smtClean="0"/>
              <a:t>od </a:t>
            </a:r>
            <a:r>
              <a:rPr lang="cs-CZ" sz="3000" dirty="0"/>
              <a:t>lyrických po </a:t>
            </a:r>
            <a:r>
              <a:rPr lang="cs-CZ" sz="3000" dirty="0" smtClean="0"/>
              <a:t>politické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3. kniha – </a:t>
            </a:r>
            <a:r>
              <a:rPr lang="cs-CZ" sz="3000" b="1" u="sng" dirty="0" smtClean="0"/>
              <a:t>Kniha listin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4. kniha – </a:t>
            </a:r>
            <a:r>
              <a:rPr lang="cs-CZ" sz="3000" b="1" u="sng" dirty="0" smtClean="0"/>
              <a:t>Jaro a podzim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/>
              <a:t> </a:t>
            </a:r>
            <a:r>
              <a:rPr lang="cs-CZ" sz="3000" dirty="0" smtClean="0"/>
              <a:t>        - kronika státu </a:t>
            </a:r>
            <a:r>
              <a:rPr lang="cs-CZ" sz="3000" dirty="0" err="1" smtClean="0"/>
              <a:t>Lu</a:t>
            </a: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5. kniha – </a:t>
            </a:r>
            <a:r>
              <a:rPr lang="cs-CZ" sz="3000" b="1" u="sng" dirty="0" smtClean="0"/>
              <a:t>Kniha ritů (rituálů)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/>
              <a:t> </a:t>
            </a:r>
            <a:r>
              <a:rPr lang="cs-CZ" sz="3000" dirty="0" smtClean="0"/>
              <a:t>        - etika a etiketa, pravidla a popis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/>
              <a:t>6.-9. </a:t>
            </a:r>
            <a:r>
              <a:rPr lang="cs-CZ" sz="3000" dirty="0" smtClean="0"/>
              <a:t>kniha </a:t>
            </a:r>
            <a:endParaRPr lang="cs-CZ" sz="3000" dirty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- </a:t>
            </a:r>
            <a:r>
              <a:rPr lang="cs-CZ" sz="3000" b="1" u="sng" dirty="0"/>
              <a:t>Hovory</a:t>
            </a:r>
            <a:r>
              <a:rPr lang="cs-CZ" sz="3000" dirty="0"/>
              <a:t> –zápis ústně podávaných </a:t>
            </a:r>
            <a:r>
              <a:rPr lang="cs-CZ" sz="3000" dirty="0" err="1"/>
              <a:t>Konfuciových</a:t>
            </a:r>
            <a:r>
              <a:rPr lang="cs-CZ" sz="3000" dirty="0"/>
              <a:t> </a:t>
            </a:r>
            <a:r>
              <a:rPr lang="cs-CZ" sz="3000" dirty="0" smtClean="0"/>
              <a:t>myšlenek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- </a:t>
            </a:r>
            <a:r>
              <a:rPr lang="cs-CZ" sz="3000" b="1" u="sng" dirty="0" smtClean="0"/>
              <a:t>Velké učení </a:t>
            </a:r>
            <a:r>
              <a:rPr lang="cs-CZ" sz="3000" dirty="0" smtClean="0"/>
              <a:t>– </a:t>
            </a:r>
            <a:r>
              <a:rPr lang="cs-CZ" sz="3000" dirty="0" err="1" smtClean="0"/>
              <a:t>Konfuciovy</a:t>
            </a:r>
            <a:r>
              <a:rPr lang="cs-CZ" sz="3000" dirty="0" smtClean="0"/>
              <a:t> výroky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- </a:t>
            </a:r>
            <a:r>
              <a:rPr lang="cs-CZ" sz="3000" b="1" u="sng" dirty="0" smtClean="0"/>
              <a:t>Učení </a:t>
            </a:r>
            <a:r>
              <a:rPr lang="cs-CZ" sz="3000" b="1" u="sng" dirty="0"/>
              <a:t>středu </a:t>
            </a:r>
            <a:r>
              <a:rPr lang="cs-CZ" sz="3000" dirty="0"/>
              <a:t>– harmonie jin a jang, zlatá střední </a:t>
            </a:r>
            <a:r>
              <a:rPr lang="cs-CZ" sz="3000" dirty="0" smtClean="0"/>
              <a:t>cesta</a:t>
            </a:r>
            <a:endParaRPr lang="cs-CZ" sz="30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- </a:t>
            </a:r>
            <a:r>
              <a:rPr lang="cs-CZ" sz="3000" b="1" u="sng" dirty="0" smtClean="0"/>
              <a:t>Kniha</a:t>
            </a:r>
            <a:r>
              <a:rPr lang="cs-CZ" sz="3000" dirty="0" smtClean="0"/>
              <a:t> </a:t>
            </a:r>
            <a:r>
              <a:rPr lang="cs-CZ" sz="3000" dirty="0" err="1"/>
              <a:t>Konfuciova</a:t>
            </a:r>
            <a:r>
              <a:rPr lang="cs-CZ" sz="3000" dirty="0"/>
              <a:t> žáka </a:t>
            </a:r>
            <a:r>
              <a:rPr lang="cs-CZ" sz="3000" b="1" u="sng" dirty="0" err="1" smtClean="0"/>
              <a:t>Mencia</a:t>
            </a:r>
            <a:r>
              <a:rPr lang="cs-CZ" sz="3000" b="1" u="sng" dirty="0" smtClean="0"/>
              <a:t>  (</a:t>
            </a:r>
            <a:r>
              <a:rPr lang="cs-CZ" sz="3000" b="1" u="sng" dirty="0" err="1" smtClean="0"/>
              <a:t>Meng</a:t>
            </a:r>
            <a:r>
              <a:rPr lang="cs-CZ" sz="3000" b="1" u="sng" dirty="0" smtClean="0"/>
              <a:t>-ć)</a:t>
            </a:r>
            <a:endParaRPr lang="cs-CZ" sz="3000" b="1" u="sng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9458" name="Obrázek 3" descr="MX00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588" y="620713"/>
            <a:ext cx="1878012" cy="274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u="sng" smtClean="0"/>
              <a:t>Citáty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214282" y="1268413"/>
            <a:ext cx="8678893" cy="4857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u="sng" dirty="0" err="1" smtClean="0"/>
              <a:t>Konfucius</a:t>
            </a:r>
            <a:endParaRPr lang="cs-CZ" u="sng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,,Zbabělost je, když víme, co máme dělat, a neděláme to. ‘‘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,,Shovívavost a odpouštění jsou potřeby k nápravě ostatních.‘‘</a:t>
            </a:r>
          </a:p>
          <a:p>
            <a:pPr>
              <a:buFont typeface="Arial" charset="0"/>
              <a:buNone/>
            </a:pPr>
            <a:endParaRPr lang="cs-CZ" sz="2800" dirty="0" smtClean="0"/>
          </a:p>
          <a:p>
            <a:pPr>
              <a:buFont typeface="Arial" charset="0"/>
              <a:buNone/>
            </a:pPr>
            <a:endParaRPr lang="cs-CZ" u="sng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poznámky, výpisky</a:t>
            </a:r>
          </a:p>
          <a:p>
            <a:r>
              <a:rPr lang="cs-CZ" dirty="0" smtClean="0"/>
              <a:t>www.</a:t>
            </a:r>
            <a:r>
              <a:rPr lang="cs-CZ" dirty="0" err="1" smtClean="0"/>
              <a:t>wikipedie.cz</a:t>
            </a:r>
            <a:endParaRPr lang="cs-CZ" dirty="0" smtClean="0"/>
          </a:p>
          <a:p>
            <a:r>
              <a:rPr lang="cs-CZ" sz="2400" dirty="0" smtClean="0"/>
              <a:t>[1] AUTOR NEUVEDEN.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 </a:t>
            </a:r>
            <a:r>
              <a:rPr lang="cs-CZ" sz="2400" dirty="0" err="1" smtClean="0"/>
              <a:t>cz</a:t>
            </a:r>
            <a:r>
              <a:rPr lang="cs-CZ" sz="2400" dirty="0" smtClean="0"/>
              <a:t> [online]. [cit. </a:t>
            </a:r>
            <a:r>
              <a:rPr lang="cs-CZ" sz="2400" dirty="0" smtClean="0"/>
              <a:t>1.12.2013]. </a:t>
            </a:r>
            <a:r>
              <a:rPr lang="cs-CZ" sz="2400" dirty="0" smtClean="0"/>
              <a:t>Dostupný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</a:t>
            </a:r>
            <a:r>
              <a:rPr lang="cs-CZ" sz="2400" dirty="0" smtClean="0"/>
              <a:t>na WWW: </a:t>
            </a:r>
            <a:r>
              <a:rPr lang="cs-CZ" sz="2400" dirty="0" smtClean="0"/>
              <a:t>http</a:t>
            </a:r>
            <a:r>
              <a:rPr lang="cs-CZ" sz="2400" dirty="0" smtClean="0"/>
              <a:t>://cs.wikipedia.org/wiki/Soubor:Representation_of_Laozi.PNG</a:t>
            </a:r>
          </a:p>
          <a:p>
            <a:r>
              <a:rPr lang="cs-CZ" sz="2400" dirty="0" smtClean="0"/>
              <a:t>[2] AUTOR NEUVEDEN.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 </a:t>
            </a:r>
            <a:r>
              <a:rPr lang="cs-CZ" sz="2400" dirty="0" err="1" smtClean="0"/>
              <a:t>cz</a:t>
            </a:r>
            <a:r>
              <a:rPr lang="cs-CZ" sz="2400" dirty="0" smtClean="0"/>
              <a:t> [online]. [cit. </a:t>
            </a:r>
            <a:r>
              <a:rPr lang="cs-CZ" sz="2400" dirty="0" smtClean="0"/>
              <a:t>1.12.2013]. </a:t>
            </a:r>
            <a:r>
              <a:rPr lang="cs-CZ" sz="2400" dirty="0" smtClean="0"/>
              <a:t>Dostupný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</a:t>
            </a:r>
            <a:r>
              <a:rPr lang="cs-CZ" sz="2400" dirty="0" smtClean="0"/>
              <a:t>na WWW: </a:t>
            </a:r>
            <a:r>
              <a:rPr lang="cs-CZ" sz="2400" dirty="0" smtClean="0"/>
              <a:t>http</a:t>
            </a:r>
            <a:r>
              <a:rPr lang="cs-CZ" sz="2400" dirty="0" smtClean="0"/>
              <a:t>://cs.wikipedia.org/wiki/Jin_jang</a:t>
            </a:r>
          </a:p>
          <a:p>
            <a:endParaRPr lang="cs-CZ" sz="2400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573</Words>
  <Application>Microsoft Office PowerPoint</Application>
  <PresentationFormat>Předvádění na obrazovce (4:3)</PresentationFormat>
  <Paragraphs>103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Čínská filosofie 中國哲學</vt:lpstr>
      <vt:lpstr>3 faktory určující čínské myšlení v dějinách</vt:lpstr>
      <vt:lpstr>Konfucius (Kchung-fu-c‘) 551 -479 př.n.l., čínský stát Lu</vt:lpstr>
      <vt:lpstr>Socha Konfucia</vt:lpstr>
      <vt:lpstr>Základní rysy Konfuciovy filosofie</vt:lpstr>
      <vt:lpstr>Kniha proměn (I-ťing, Věštecká kniha)</vt:lpstr>
      <vt:lpstr>Jin a jang</vt:lpstr>
      <vt:lpstr>Snímek 9</vt:lpstr>
      <vt:lpstr>Citáty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Čínská filosofie</dc:title>
  <dc:creator>J.Beran a kol.</dc:creator>
  <cp:keywords>Konfuciánství</cp:keywords>
  <cp:lastModifiedBy>pe</cp:lastModifiedBy>
  <cp:revision>44</cp:revision>
  <dcterms:created xsi:type="dcterms:W3CDTF">2011-09-24T19:56:00Z</dcterms:created>
  <dcterms:modified xsi:type="dcterms:W3CDTF">2014-04-04T16:17:20Z</dcterms:modified>
</cp:coreProperties>
</file>