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2" r:id="rId2"/>
    <p:sldId id="267" r:id="rId3"/>
    <p:sldId id="256" r:id="rId4"/>
    <p:sldId id="257" r:id="rId5"/>
    <p:sldId id="258" r:id="rId6"/>
    <p:sldId id="263" r:id="rId7"/>
    <p:sldId id="264" r:id="rId8"/>
    <p:sldId id="266" r:id="rId9"/>
    <p:sldId id="265" r:id="rId10"/>
    <p:sldId id="260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EE0A44-A196-4CFF-9AA7-C8E7A1FF5725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BAA9A-AFCC-41E1-850B-401CEE210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EE0A44-A196-4CFF-9AA7-C8E7A1FF5725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BAA9A-AFCC-41E1-850B-401CEE210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EE0A44-A196-4CFF-9AA7-C8E7A1FF5725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BAA9A-AFCC-41E1-850B-401CEE210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EE0A44-A196-4CFF-9AA7-C8E7A1FF5725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BAA9A-AFCC-41E1-850B-401CEE210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EE0A44-A196-4CFF-9AA7-C8E7A1FF5725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BAA9A-AFCC-41E1-850B-401CEE210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EE0A44-A196-4CFF-9AA7-C8E7A1FF5725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BAA9A-AFCC-41E1-850B-401CEE210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EE0A44-A196-4CFF-9AA7-C8E7A1FF5725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BAA9A-AFCC-41E1-850B-401CEE210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EE0A44-A196-4CFF-9AA7-C8E7A1FF5725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BAA9A-AFCC-41E1-850B-401CEE210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EE0A44-A196-4CFF-9AA7-C8E7A1FF5725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BAA9A-AFCC-41E1-850B-401CEE210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EE0A44-A196-4CFF-9AA7-C8E7A1FF5725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BAA9A-AFCC-41E1-850B-401CEE210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DEE0A44-A196-4CFF-9AA7-C8E7A1FF5725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BAA9A-AFCC-41E1-850B-401CEE210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EDEE0A44-A196-4CFF-9AA7-C8E7A1FF5725}" type="datetimeFigureOut">
              <a:rPr lang="cs-CZ" smtClean="0"/>
              <a:pPr/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6F9BAA9A-AFCC-41E1-850B-401CEE21081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64743572"/>
              </p:ext>
            </p:extLst>
          </p:nvPr>
        </p:nvGraphicFramePr>
        <p:xfrm>
          <a:off x="2024618" y="2775756"/>
          <a:ext cx="6453964" cy="3813960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98255"/>
                <a:gridCol w="4755709"/>
              </a:tblGrid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Označení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,Bold"/>
                        </a:rPr>
                        <a:t>VY_32_INOVACE_mix2_zsv06</a:t>
                      </a:r>
                      <a:endParaRPr lang="cs-CZ" sz="105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Soubor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zsv06_čínská </a:t>
                      </a:r>
                      <a:r>
                        <a:rPr lang="cs-CZ" sz="1100" dirty="0" smtClean="0">
                          <a:effectLst/>
                        </a:rPr>
                        <a:t>filosofie_</a:t>
                      </a:r>
                      <a:r>
                        <a:rPr lang="cs-CZ" sz="1100" dirty="0" err="1" smtClean="0">
                          <a:effectLst/>
                        </a:rPr>
                        <a:t>II.pptx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Jiří Beran, Mgr. Marie Kohoutová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39453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seznamuje s filosofií taoismu a jeho představách o světě.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Základy společenských</a:t>
                      </a:r>
                      <a:r>
                        <a:rPr lang="cs-CZ" sz="1100" baseline="0" dirty="0" smtClean="0">
                          <a:effectLst/>
                        </a:rPr>
                        <a:t> věd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effectLst/>
                        </a:rPr>
                        <a:t>Tematická</a:t>
                      </a:r>
                      <a:r>
                        <a:rPr lang="cs-CZ" sz="1100" kern="1200" baseline="0" dirty="0" smtClean="0">
                          <a:effectLst/>
                        </a:rPr>
                        <a:t>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Čínská filosofie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Taoismus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46274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Očekávané výstupy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Seznámit </a:t>
                      </a:r>
                      <a:r>
                        <a:rPr lang="cs-CZ" sz="1100" dirty="0" smtClean="0">
                          <a:effectLst/>
                        </a:rPr>
                        <a:t>s myšlením </a:t>
                      </a:r>
                      <a:r>
                        <a:rPr lang="cs-CZ" sz="1100" dirty="0" err="1" smtClean="0">
                          <a:effectLst/>
                        </a:rPr>
                        <a:t>Lao</a:t>
                      </a:r>
                      <a:r>
                        <a:rPr lang="cs-CZ" sz="1100" dirty="0" smtClean="0">
                          <a:effectLst/>
                        </a:rPr>
                        <a:t>-ć a jeho rozdílným pojetím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oproti </a:t>
                      </a:r>
                      <a:r>
                        <a:rPr lang="cs-CZ" sz="1100" dirty="0" err="1" smtClean="0">
                          <a:effectLst/>
                        </a:rPr>
                        <a:t>Konfuciovi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Filosofie, 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tao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1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čchi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vyšší stupeň osmiletého gymnázia, čtyřleté gymnázium</a:t>
                      </a:r>
                    </a:p>
                  </a:txBody>
                  <a:tcPr marL="62208" marR="62208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2.12.2013,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SSV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</a:tr>
              <a:tr h="19079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Zdroje uvedeny na konci dokumentu.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51" name="TextovéPole 2"/>
          <p:cNvSpPr txBox="1">
            <a:spLocks noChangeArrowheads="1"/>
          </p:cNvSpPr>
          <p:nvPr/>
        </p:nvSpPr>
        <p:spPr bwMode="auto">
          <a:xfrm>
            <a:off x="2024641" y="2357529"/>
            <a:ext cx="3592800" cy="422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r>
              <a:rPr lang="cs-CZ" sz="2200" dirty="0" smtClean="0">
                <a:solidFill>
                  <a:srgbClr val="000000"/>
                </a:solidFill>
                <a:latin typeface="Times New Roman" pitchFamily="16" charset="0"/>
              </a:rPr>
              <a:t>ČÍNSKÁ FILOSOFIE </a:t>
            </a:r>
            <a:r>
              <a:rPr lang="cs-CZ" sz="2200" dirty="0">
                <a:solidFill>
                  <a:srgbClr val="000000"/>
                </a:solidFill>
                <a:latin typeface="Times New Roman" pitchFamily="16" charset="0"/>
              </a:rPr>
              <a:t>II</a:t>
            </a: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548680"/>
            <a:ext cx="5759450" cy="125857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dirty="0" smtClean="0"/>
              <a:t>Čínská filosofie</a:t>
            </a:r>
            <a:br>
              <a:rPr lang="cs-CZ" sz="9600" dirty="0" smtClean="0"/>
            </a:br>
            <a:r>
              <a:rPr lang="zh-TW" sz="9600" dirty="0" smtClean="0">
                <a:cs typeface="新細明體"/>
              </a:rPr>
              <a:t>中國哲學</a:t>
            </a:r>
            <a:endParaRPr lang="cs-CZ" sz="9600" dirty="0" smtClean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403350" y="4724400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Taoismus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813"/>
            <a:ext cx="8229600" cy="13684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900" u="sng" dirty="0" err="1" smtClean="0"/>
              <a:t>Lao</a:t>
            </a:r>
            <a:r>
              <a:rPr lang="cs-CZ" sz="4900" u="sng" dirty="0" smtClean="0"/>
              <a:t>-C‘ (Starý mistr)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sz="3600" dirty="0" smtClean="0"/>
              <a:t>6. </a:t>
            </a:r>
            <a:r>
              <a:rPr lang="cs-CZ" sz="3600" smtClean="0"/>
              <a:t>nebo 4. stol</a:t>
            </a:r>
            <a:r>
              <a:rPr lang="cs-CZ" sz="3600" dirty="0" smtClean="0"/>
              <a:t>. př.n.l., čínský stát Li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395288" y="1557338"/>
            <a:ext cx="8229600" cy="4679950"/>
          </a:xfrm>
        </p:spPr>
        <p:txBody>
          <a:bodyPr/>
          <a:lstStyle/>
          <a:p>
            <a:r>
              <a:rPr lang="cs-CZ" sz="2400" smtClean="0"/>
              <a:t>Není jisté, zda existoval, jeho život zaznamenán v legendách – málo informací</a:t>
            </a:r>
          </a:p>
          <a:p>
            <a:r>
              <a:rPr lang="cs-CZ" sz="2400" smtClean="0"/>
              <a:t>Držel se v ústraní</a:t>
            </a:r>
          </a:p>
          <a:p>
            <a:r>
              <a:rPr lang="cs-CZ" sz="2400" smtClean="0"/>
              <a:t>Archiv dynastie Čou</a:t>
            </a:r>
          </a:p>
          <a:p>
            <a:r>
              <a:rPr lang="cs-CZ" sz="2400" smtClean="0"/>
              <a:t>Dílo sepsal, až když ho při odchodu ze země zastavil na hranicích strážník a poprosil ho, aby sepsal knihu svých myšlenek</a:t>
            </a:r>
          </a:p>
          <a:p>
            <a:endParaRPr lang="cs-CZ" smtClean="0"/>
          </a:p>
        </p:txBody>
      </p:sp>
      <p:pic>
        <p:nvPicPr>
          <p:cNvPr id="5" name="Picture 2" descr="C:\Users\Jirka28\Desktop\220px-Representation_of_Laozi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4354513"/>
            <a:ext cx="2095500" cy="2503487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/>
              <a:t>Základní rysy </a:t>
            </a:r>
            <a:r>
              <a:rPr lang="cs-CZ" u="sng" dirty="0" err="1" smtClean="0"/>
              <a:t>Lao</a:t>
            </a:r>
            <a:r>
              <a:rPr lang="cs-CZ" u="sng" dirty="0" smtClean="0"/>
              <a:t>-</a:t>
            </a:r>
            <a:r>
              <a:rPr lang="cs-CZ" u="sng" dirty="0" err="1" smtClean="0"/>
              <a:t>c’ovy</a:t>
            </a:r>
            <a:r>
              <a:rPr lang="cs-CZ" u="sng" dirty="0" smtClean="0"/>
              <a:t> filosofie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Člověk se má chovat tak, aby šel ostatním příkladem</a:t>
            </a:r>
          </a:p>
          <a:p>
            <a:r>
              <a:rPr lang="cs-CZ" sz="2400" dirty="0" smtClean="0"/>
              <a:t>Zlo by se mělo oplácet ctností</a:t>
            </a:r>
          </a:p>
          <a:p>
            <a:r>
              <a:rPr lang="cs-CZ" sz="2400" dirty="0" smtClean="0"/>
              <a:t>Stát a společnost – omezit stát na nejnižší míru</a:t>
            </a:r>
          </a:p>
          <a:p>
            <a:r>
              <a:rPr lang="cs-CZ" sz="2400" dirty="0" smtClean="0"/>
              <a:t>Čím více zákonů, tím více zločinců</a:t>
            </a:r>
          </a:p>
          <a:p>
            <a:r>
              <a:rPr lang="cs-CZ" sz="2400" dirty="0" smtClean="0"/>
              <a:t>Upřednostňování prostoty před vzděláním</a:t>
            </a:r>
          </a:p>
          <a:p>
            <a:endParaRPr lang="cs-CZ" sz="2400" dirty="0" smtClean="0"/>
          </a:p>
          <a:p>
            <a:pPr>
              <a:buFont typeface="Arial" charset="0"/>
              <a:buNone/>
            </a:pPr>
            <a:r>
              <a:rPr lang="cs-CZ" sz="2400" u="sng" dirty="0" smtClean="0"/>
              <a:t>Dílo</a:t>
            </a:r>
          </a:p>
          <a:p>
            <a:r>
              <a:rPr lang="cs-CZ" sz="2400" dirty="0" smtClean="0"/>
              <a:t>Kniha o </a:t>
            </a:r>
            <a:r>
              <a:rPr lang="cs-CZ" sz="2400" dirty="0" err="1" smtClean="0"/>
              <a:t>tao</a:t>
            </a:r>
            <a:r>
              <a:rPr lang="cs-CZ" sz="2400" dirty="0" smtClean="0"/>
              <a:t> a ctnosti</a:t>
            </a:r>
          </a:p>
          <a:p>
            <a:pPr>
              <a:buFont typeface="Arial" charset="0"/>
              <a:buNone/>
            </a:pPr>
            <a:endParaRPr lang="cs-CZ" sz="2400" dirty="0" smtClean="0"/>
          </a:p>
          <a:p>
            <a:endParaRPr lang="cs-CZ" dirty="0" smtClean="0"/>
          </a:p>
        </p:txBody>
      </p:sp>
      <p:pic>
        <p:nvPicPr>
          <p:cNvPr id="21507" name="Obrázek 3" descr="taoteting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3284538"/>
            <a:ext cx="2209800" cy="30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u="sng" dirty="0" smtClean="0"/>
              <a:t>Kniha o </a:t>
            </a:r>
            <a:r>
              <a:rPr lang="cs-CZ" u="sng" dirty="0" err="1" smtClean="0"/>
              <a:t>tao</a:t>
            </a:r>
            <a:r>
              <a:rPr lang="cs-CZ" u="sng" dirty="0" smtClean="0"/>
              <a:t> a ctnosti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4000" dirty="0" smtClean="0"/>
              <a:t>(</a:t>
            </a:r>
            <a:r>
              <a:rPr lang="cs-CZ" sz="4000" dirty="0" err="1" smtClean="0"/>
              <a:t>Tao</a:t>
            </a:r>
            <a:r>
              <a:rPr lang="cs-CZ" sz="4000" dirty="0" smtClean="0"/>
              <a:t>- </a:t>
            </a:r>
            <a:r>
              <a:rPr lang="cs-CZ" sz="4000" dirty="0" err="1" smtClean="0"/>
              <a:t>te</a:t>
            </a:r>
            <a:r>
              <a:rPr lang="cs-CZ" sz="4000" dirty="0" smtClean="0"/>
              <a:t>- t‘</a:t>
            </a:r>
            <a:r>
              <a:rPr lang="cs-CZ" sz="4000" dirty="0" err="1" smtClean="0"/>
              <a:t>ing</a:t>
            </a:r>
            <a:r>
              <a:rPr lang="cs-CZ" sz="4000" dirty="0"/>
              <a:t>, Kniha o cestě a </a:t>
            </a:r>
            <a:r>
              <a:rPr lang="cs-CZ" sz="4000" dirty="0" smtClean="0"/>
              <a:t>ctnosti)</a:t>
            </a:r>
            <a:endParaRPr lang="cs-CZ" sz="4000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323850" y="1989138"/>
            <a:ext cx="8362950" cy="4137025"/>
          </a:xfrm>
        </p:spPr>
        <p:txBody>
          <a:bodyPr/>
          <a:lstStyle/>
          <a:p>
            <a:r>
              <a:rPr lang="cs-CZ" sz="2800" dirty="0" err="1" smtClean="0"/>
              <a:t>Tao</a:t>
            </a:r>
            <a:r>
              <a:rPr lang="cs-CZ" sz="2800" dirty="0" smtClean="0"/>
              <a:t> = základ světa, základní princip všeho bytí</a:t>
            </a:r>
          </a:p>
          <a:p>
            <a:r>
              <a:rPr lang="cs-CZ" sz="2800" dirty="0" smtClean="0"/>
              <a:t>Základní kniha učení taoismu </a:t>
            </a:r>
          </a:p>
          <a:p>
            <a:r>
              <a:rPr lang="cs-CZ" sz="2800" dirty="0" smtClean="0"/>
              <a:t>81 textů – rozdělena na 2 části</a:t>
            </a:r>
          </a:p>
          <a:p>
            <a:r>
              <a:rPr lang="cs-CZ" sz="2800" dirty="0" smtClean="0"/>
              <a:t>1. část – ontologie a metafyzika</a:t>
            </a:r>
          </a:p>
          <a:p>
            <a:r>
              <a:rPr lang="cs-CZ" sz="2800" dirty="0" smtClean="0"/>
              <a:t>2. část – politika, správná vláda, někdy až utopie</a:t>
            </a:r>
          </a:p>
          <a:p>
            <a:r>
              <a:rPr lang="cs-CZ" sz="2800" dirty="0" smtClean="0"/>
              <a:t> Příručka pro vládce, jak řídit zemi</a:t>
            </a:r>
          </a:p>
          <a:p>
            <a:r>
              <a:rPr lang="cs-CZ" sz="2800" dirty="0" smtClean="0"/>
              <a:t>Člověk má žít podle </a:t>
            </a:r>
            <a:r>
              <a:rPr lang="cs-CZ" sz="2800" dirty="0" err="1" smtClean="0"/>
              <a:t>tao</a:t>
            </a:r>
            <a:endParaRPr lang="cs-CZ" sz="2800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Kniha o </a:t>
            </a:r>
            <a:r>
              <a:rPr lang="cs-CZ" u="sng" dirty="0" err="1" smtClean="0"/>
              <a:t>tao</a:t>
            </a:r>
            <a:r>
              <a:rPr lang="cs-CZ" u="sng" dirty="0" smtClean="0"/>
              <a:t> a ctnosti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Tao</a:t>
            </a:r>
            <a:r>
              <a:rPr lang="cs-CZ" dirty="0" smtClean="0"/>
              <a:t> (cesta, metoda, princip, učení) – základ světa, matka všech věcí. Vesmírná síla, zákon, existující ve vesmíru a řídící jej. Příčina všeho. Harmonie, řád. Nelze spatřit.</a:t>
            </a:r>
          </a:p>
          <a:p>
            <a:r>
              <a:rPr lang="cs-CZ" dirty="0" err="1" smtClean="0"/>
              <a:t>Te</a:t>
            </a:r>
            <a:r>
              <a:rPr lang="cs-CZ" dirty="0" smtClean="0"/>
              <a:t> (moc) - konkrétní projev </a:t>
            </a:r>
            <a:r>
              <a:rPr lang="cs-CZ" dirty="0" err="1" smtClean="0"/>
              <a:t>taa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Čchi</a:t>
            </a:r>
            <a:r>
              <a:rPr lang="cs-CZ" dirty="0" smtClean="0"/>
              <a:t> (částice) – tvoří hmotu, věci okolo nás. </a:t>
            </a:r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Kniha o </a:t>
            </a:r>
            <a:r>
              <a:rPr lang="cs-CZ" u="sng" dirty="0" err="1" smtClean="0"/>
              <a:t>tao</a:t>
            </a:r>
            <a:r>
              <a:rPr lang="cs-CZ" u="sng" dirty="0" smtClean="0"/>
              <a:t> a ctnosti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Všechno má svou příčinu a následek.</a:t>
            </a:r>
          </a:p>
          <a:p>
            <a:r>
              <a:rPr lang="cs-CZ" dirty="0" smtClean="0"/>
              <a:t>Existuje přirozená, správná cesta.</a:t>
            </a:r>
          </a:p>
          <a:p>
            <a:r>
              <a:rPr lang="cs-CZ" dirty="0" smtClean="0"/>
              <a:t>Nelze vzdorovat = důsledkem je zmatek, pohroma.</a:t>
            </a:r>
          </a:p>
          <a:p>
            <a:r>
              <a:rPr lang="cs-CZ" dirty="0" smtClean="0"/>
              <a:t>Nechat přírodu jít svou cestou.</a:t>
            </a:r>
          </a:p>
          <a:p>
            <a:r>
              <a:rPr lang="cs-CZ" dirty="0" smtClean="0"/>
              <a:t>Žít v souladu s přírodou.</a:t>
            </a:r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r>
              <a:rPr lang="cs-CZ" u="sng" smtClean="0"/>
              <a:t>Citáty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435975" cy="48577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u="sng" dirty="0" err="1" smtClean="0"/>
              <a:t>Lao</a:t>
            </a:r>
            <a:r>
              <a:rPr lang="cs-CZ" u="sng" dirty="0" smtClean="0"/>
              <a:t>-c‘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,,Moudrý člověk dosáhne velikosti tak, že o ni neusiluje.‘‘ </a:t>
            </a:r>
          </a:p>
          <a:p>
            <a:pPr>
              <a:buFont typeface="Arial" charset="0"/>
              <a:buNone/>
            </a:pPr>
            <a:endParaRPr lang="cs-CZ" sz="2800" u="sng" dirty="0" smtClean="0"/>
          </a:p>
          <a:p>
            <a:pPr>
              <a:buFont typeface="Arial" charset="0"/>
              <a:buNone/>
            </a:pPr>
            <a:r>
              <a:rPr lang="cs-CZ" sz="2800" dirty="0" smtClean="0"/>
              <a:t>,,Nejvyšší politickou moudrostí je nečinnost.‘‘ </a:t>
            </a:r>
          </a:p>
          <a:p>
            <a:pPr>
              <a:buFont typeface="Arial" charset="0"/>
              <a:buNone/>
            </a:pPr>
            <a:endParaRPr lang="cs-CZ" u="sng" dirty="0" smtClean="0"/>
          </a:p>
          <a:p>
            <a:pPr>
              <a:buFont typeface="Arial" charset="0"/>
              <a:buNone/>
            </a:pPr>
            <a:endParaRPr lang="cs-CZ" dirty="0" smtClean="0"/>
          </a:p>
          <a:p>
            <a:pPr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err="1" smtClean="0"/>
              <a:t>Čuang</a:t>
            </a:r>
            <a:r>
              <a:rPr lang="cs-CZ" u="sng" dirty="0" smtClean="0"/>
              <a:t> – ć (mistr </a:t>
            </a:r>
            <a:r>
              <a:rPr lang="cs-CZ" u="sng" dirty="0" err="1" smtClean="0"/>
              <a:t>Čuang</a:t>
            </a:r>
            <a:r>
              <a:rPr lang="cs-CZ" u="sng" dirty="0" smtClean="0"/>
              <a:t>)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Následovník myšlenek </a:t>
            </a:r>
            <a:r>
              <a:rPr lang="cs-CZ" dirty="0" err="1" smtClean="0"/>
              <a:t>Lao</a:t>
            </a:r>
            <a:r>
              <a:rPr lang="cs-CZ" dirty="0" smtClean="0"/>
              <a:t>- ć</a:t>
            </a:r>
          </a:p>
          <a:p>
            <a:r>
              <a:rPr lang="cs-CZ" dirty="0" smtClean="0"/>
              <a:t>Rozpracovává </a:t>
            </a:r>
            <a:r>
              <a:rPr lang="cs-CZ" dirty="0" err="1" smtClean="0"/>
              <a:t>tao</a:t>
            </a:r>
            <a:r>
              <a:rPr lang="cs-CZ" dirty="0" smtClean="0"/>
              <a:t>, ale také představy jin a jang</a:t>
            </a:r>
          </a:p>
          <a:p>
            <a:r>
              <a:rPr lang="cs-CZ" dirty="0" smtClean="0"/>
              <a:t>Nic není trvalé, všechno proudí mezi dvěma protiklady. Vše se neustále mění. Všechno se neustále vrací k svému protikladu.</a:t>
            </a:r>
          </a:p>
          <a:p>
            <a:r>
              <a:rPr lang="cs-CZ" dirty="0" smtClean="0"/>
              <a:t>Nalézt princip </a:t>
            </a:r>
            <a:r>
              <a:rPr lang="cs-CZ" dirty="0" err="1" smtClean="0"/>
              <a:t>taa</a:t>
            </a:r>
            <a:r>
              <a:rPr lang="cs-CZ" dirty="0" smtClean="0"/>
              <a:t> = odstranění chorob, zla, třeba i smrti (experimenty – cvičení, meditace, dieta). Levitace.</a:t>
            </a:r>
            <a:endParaRPr lang="cs-CZ" dirty="0"/>
          </a:p>
        </p:txBody>
      </p:sp>
    </p:spTree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Význam čínské filosofie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468313" y="1844675"/>
            <a:ext cx="8229600" cy="4525963"/>
          </a:xfrm>
        </p:spPr>
        <p:txBody>
          <a:bodyPr/>
          <a:lstStyle/>
          <a:p>
            <a:r>
              <a:rPr lang="cs-CZ" smtClean="0"/>
              <a:t>Úsilí o harmonii duše</a:t>
            </a:r>
          </a:p>
          <a:p>
            <a:r>
              <a:rPr lang="cs-CZ" smtClean="0"/>
              <a:t>Soulad člověka s přírodou</a:t>
            </a:r>
          </a:p>
          <a:p>
            <a:r>
              <a:rPr lang="cs-CZ" smtClean="0"/>
              <a:t>Odpor k extrémům</a:t>
            </a:r>
          </a:p>
          <a:p>
            <a:r>
              <a:rPr lang="cs-CZ" smtClean="0"/>
              <a:t>Působení principů jin a jang</a:t>
            </a:r>
          </a:p>
          <a:p>
            <a:r>
              <a:rPr lang="cs-CZ" smtClean="0"/>
              <a:t>Tolerance – Trojí učení</a:t>
            </a:r>
          </a:p>
          <a:p>
            <a:r>
              <a:rPr lang="cs-CZ" smtClean="0"/>
              <a:t>Izolace</a:t>
            </a:r>
          </a:p>
          <a:p>
            <a:endParaRPr lang="cs-CZ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Zdroje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poznámky, výpisky</a:t>
            </a:r>
          </a:p>
          <a:p>
            <a:r>
              <a:rPr lang="cs-CZ" dirty="0" smtClean="0"/>
              <a:t>www.</a:t>
            </a:r>
            <a:r>
              <a:rPr lang="cs-CZ" dirty="0" err="1" smtClean="0"/>
              <a:t>wikipedie.cz</a:t>
            </a:r>
            <a:endParaRPr lang="cs-CZ" dirty="0" smtClean="0"/>
          </a:p>
          <a:p>
            <a:r>
              <a:rPr lang="cs-CZ" dirty="0" smtClean="0"/>
              <a:t>[1] AUTOR NEUVEDEN.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cz</a:t>
            </a:r>
            <a:r>
              <a:rPr lang="cs-CZ" dirty="0" smtClean="0"/>
              <a:t> [online]. [cit. 1.12.2012]. </a:t>
            </a:r>
            <a:r>
              <a:rPr lang="cs-CZ" dirty="0" smtClean="0"/>
              <a:t>Dostupný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  <a:r>
              <a:rPr lang="cs-CZ" dirty="0" smtClean="0"/>
              <a:t>na WWW: </a:t>
            </a:r>
            <a:r>
              <a:rPr lang="cs-CZ" dirty="0" smtClean="0"/>
              <a:t>http</a:t>
            </a:r>
            <a:r>
              <a:rPr lang="cs-CZ" dirty="0" smtClean="0"/>
              <a:t>://cs.wikipedia.org/wiki/Soubor:Representation_of_Laozi.PNG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83</TotalTime>
  <Words>462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Motiv1</vt:lpstr>
      <vt:lpstr>Snímek 1</vt:lpstr>
      <vt:lpstr>Čínská filosofie 中國哲學</vt:lpstr>
      <vt:lpstr>Lao-C‘ (Starý mistr) 6. nebo 4. stol. př.n.l., čínský stát Li </vt:lpstr>
      <vt:lpstr>Základní rysy Lao-c’ovy filosofie </vt:lpstr>
      <vt:lpstr>Kniha o tao a ctnosti  (Tao- te- t‘ing, Kniha o cestě a ctnosti)</vt:lpstr>
      <vt:lpstr>Kniha o tao a ctnosti</vt:lpstr>
      <vt:lpstr>Kniha o tao a ctnosti</vt:lpstr>
      <vt:lpstr>Citáty</vt:lpstr>
      <vt:lpstr>Čuang – ć (mistr Čuang)</vt:lpstr>
      <vt:lpstr>Význam čínské filosofie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Čínská filosofie</dc:title>
  <dc:creator>J.Beran a kol.</dc:creator>
  <cp:keywords>Taoismus</cp:keywords>
  <cp:lastModifiedBy>pe</cp:lastModifiedBy>
  <cp:revision>32</cp:revision>
  <dcterms:created xsi:type="dcterms:W3CDTF">2013-03-17T09:24:15Z</dcterms:created>
  <dcterms:modified xsi:type="dcterms:W3CDTF">2014-04-04T16:21:10Z</dcterms:modified>
</cp:coreProperties>
</file>