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3"/>
  </p:handout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894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22B1077-5ED5-4C7A-A3D7-410C40A7F3B7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E2DBBC4-1F43-4B96-8163-695003ADB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0DA7C-5F4F-4101-8E3F-CDD2BF0FAFE5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567E7-959B-45B5-80E8-4137759874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2CE4FD-E479-46D6-8807-A6F65FC0FE34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2D438-6D92-4770-B19B-B953FD64C1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03C22-060C-4EF9-8921-9D971EFD05B2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888D0-2601-4DB5-9861-815120AE5C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99294-9605-4BD9-88A3-D2B396F047CA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F3DEE-5F5D-4B09-B974-6CFE78E994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B69C0-2654-48DF-8D10-F24BE05609B4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3462E-058F-4DBD-A5BD-202CD6567D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DAFD51-610C-484A-8969-064D9451EE45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5181-423C-4BD4-B2AF-49CE0414E7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D918B-CDB1-4BB9-8545-C940C7C1180D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FD075-34A1-4A23-A781-C0BED726B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4920D-E1D0-4CAF-AC52-D58124687613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1AFD85-5F95-4918-AEB8-2B1D70DF9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53859-2F88-42E0-A9CB-1B854B835E97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C95C0-71DF-4324-9733-062840FBC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7BC51-C324-4910-B8F4-F9C0F43754D1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2447F-AEBC-428C-A935-A88C56D4AD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B4E515-A2D4-43CC-8EB9-249E99DE90E7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6DB10-8A05-4420-9514-D3CBD823F1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C51F70-D3BF-42CF-B1F4-666385771C6F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D46E01-7442-4F33-970F-3BD6FC47F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8" r:id="rId5"/>
    <p:sldLayoutId id="2147483693" r:id="rId6"/>
    <p:sldLayoutId id="2147483692" r:id="rId7"/>
    <p:sldLayoutId id="2147483699" r:id="rId8"/>
    <p:sldLayoutId id="2147483700" r:id="rId9"/>
    <p:sldLayoutId id="2147483691" r:id="rId10"/>
    <p:sldLayoutId id="214748369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fontAlgn="base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fontAlgn="base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00113" y="2133600"/>
          <a:ext cx="7115175" cy="4202113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2823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Číslo projektu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Označení materiálu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VY_32_INOVACE_mix2_zsv07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Soubor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 zsv07_kosmologická filosofie_I.</a:t>
                      </a:r>
                      <a:r>
                        <a:rPr lang="cs-CZ" sz="1200" dirty="0" err="1" smtClean="0">
                          <a:effectLst/>
                        </a:rPr>
                        <a:t>pptx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Gymnázium Kladno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Autor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seznamuje se</a:t>
                      </a:r>
                      <a:r>
                        <a:rPr lang="cs-CZ" sz="1200" baseline="0" dirty="0" smtClean="0">
                          <a:effectLst/>
                        </a:rPr>
                        <a:t> školami a představiteli antické filosofie, kosmologického období.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Základy společenských</a:t>
                      </a:r>
                      <a:r>
                        <a:rPr lang="cs-CZ" sz="1200" baseline="0" dirty="0" smtClean="0">
                          <a:effectLst/>
                        </a:rPr>
                        <a:t> věd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Antická filosofie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Kosmologické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období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Seznámit</a:t>
                      </a:r>
                      <a:r>
                        <a:rPr lang="cs-CZ" sz="1200" baseline="0" dirty="0" smtClean="0">
                          <a:effectLst/>
                        </a:rPr>
                        <a:t> s jednotlivými školami, představiteli a jejich základními myšlenkami.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Filosofie,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Milétos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apeirón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Pýthágorás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Hérakleitos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Cílová skupina</a:t>
                      </a:r>
                      <a:endParaRPr kumimoji="0"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Ověřeno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9.12.2013,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SSV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7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Antická </a:t>
            </a:r>
            <a:r>
              <a:rPr lang="cs-CZ" u="sng" err="1" smtClean="0"/>
              <a:t>filoSofie</a:t>
            </a:r>
            <a:r>
              <a:rPr lang="cs-CZ" u="sng" smtClean="0"/>
              <a:t> - </a:t>
            </a:r>
            <a:br>
              <a:rPr lang="cs-CZ" u="sng" smtClean="0"/>
            </a:br>
            <a:r>
              <a:rPr lang="cs-CZ" u="sng" smtClean="0"/>
              <a:t>kosmologické období I.</a:t>
            </a:r>
            <a:endParaRPr lang="cs-CZ" u="sng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433388" y="1544638"/>
            <a:ext cx="6480175" cy="1752600"/>
          </a:xfrm>
        </p:spPr>
        <p:txBody>
          <a:bodyPr/>
          <a:lstStyle/>
          <a:p>
            <a:r>
              <a:rPr lang="cs-CZ" smtClean="0"/>
              <a:t>Milétská škola, Pythagorejci, Efezská škola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Kosmologické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Nejstarší období antické filozofie (7.- 5. st. př.n.l., též nazývané předsokratovská filozofie)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Předmětem zkoumání je svět (kosmos) a hledání jeho základu – </a:t>
            </a:r>
            <a:r>
              <a:rPr lang="cs-CZ" sz="2800" u="sng" dirty="0" smtClean="0"/>
              <a:t>pralátky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Pralátka – sjednocující princip, odlišná u různých škol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err="1" smtClean="0"/>
              <a:t>Hýlozoisté</a:t>
            </a:r>
            <a:r>
              <a:rPr lang="cs-CZ" sz="2800" dirty="0" smtClean="0"/>
              <a:t> – pralátka je aktivní, v pohybu (výjimka byli </a:t>
            </a:r>
            <a:r>
              <a:rPr lang="cs-CZ" sz="2800" dirty="0" err="1" smtClean="0"/>
              <a:t>eleaté</a:t>
            </a:r>
            <a:r>
              <a:rPr lang="cs-CZ" sz="2800" dirty="0" smtClean="0"/>
              <a:t>, u nich látka není v pohybu)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Školy a jejich představitelé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u="sng" smtClean="0"/>
              <a:t>Milétská škola</a:t>
            </a:r>
            <a:r>
              <a:rPr lang="cs-CZ" sz="1600" smtClean="0"/>
              <a:t> (někdy označována jako iónská)</a:t>
            </a:r>
          </a:p>
          <a:p>
            <a:r>
              <a:rPr lang="cs-CZ" sz="2800" smtClean="0"/>
              <a:t>Založena 7. st. př.n.l., monistická, materialistická, snaha vysvětlit svět z jeho vlastní představy</a:t>
            </a:r>
          </a:p>
          <a:p>
            <a:pPr>
              <a:buFont typeface="Wingdings 2" pitchFamily="18" charset="2"/>
              <a:buNone/>
            </a:pPr>
            <a:r>
              <a:rPr lang="cs-CZ" sz="2800" u="sng" smtClean="0"/>
              <a:t>Hlavní představitelé: </a:t>
            </a:r>
          </a:p>
          <a:p>
            <a:r>
              <a:rPr lang="cs-CZ" sz="2800" u="sng" smtClean="0"/>
              <a:t>Thalés z Milétu</a:t>
            </a:r>
          </a:p>
          <a:p>
            <a:r>
              <a:rPr lang="cs-CZ" sz="2800" u="sng" smtClean="0"/>
              <a:t>Anaximandros z Milétu</a:t>
            </a:r>
          </a:p>
          <a:p>
            <a:r>
              <a:rPr lang="cs-CZ" sz="2800" u="sng" smtClean="0"/>
              <a:t>Anaximenés</a:t>
            </a:r>
            <a:r>
              <a:rPr lang="cs-CZ" sz="2800" smtClean="0"/>
              <a:t>	</a:t>
            </a:r>
            <a:r>
              <a:rPr lang="cs-CZ" sz="2400" smtClean="0"/>
              <a:t>	                       	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Thalés z Milétu</a:t>
            </a:r>
            <a:br>
              <a:rPr lang="cs-CZ" u="sng" smtClean="0"/>
            </a:br>
            <a:r>
              <a:rPr lang="cs-CZ" sz="1600" smtClean="0"/>
              <a:t>(625 - 545 př.n.l.)</a:t>
            </a:r>
          </a:p>
        </p:txBody>
      </p:sp>
      <p:pic>
        <p:nvPicPr>
          <p:cNvPr id="18434" name="Zástupný symbol pro obsah 6" descr="Thales_4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1773238"/>
            <a:ext cx="2070100" cy="2540000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411413" y="1600200"/>
            <a:ext cx="6275387" cy="4525963"/>
          </a:xfrm>
        </p:spPr>
        <p:txBody>
          <a:bodyPr>
            <a:normAutofit fontScale="925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Za pralátku považoval vodu – obsažena ve všech předmětech (např. i v kameni)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Voda je základ všeho živého, z ní se vše vytváří zhušťováním nebo zřeďováním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Byl i významným matematikem a astronomem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Předpověděl přesné datum zatmění Slunce, vypočítal velikost pyramidy podle jejího stínu, odvodil poučku - Thaletovu větu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Anaximandros z Milétu</a:t>
            </a:r>
            <a:br>
              <a:rPr lang="cs-CZ" u="sng" smtClean="0"/>
            </a:br>
            <a:r>
              <a:rPr lang="cs-CZ" sz="1600" smtClean="0"/>
              <a:t>(okolo 610 - 546 př.n.l.)</a:t>
            </a:r>
            <a:endParaRPr lang="cs-CZ" sz="1600" u="sng" smtClean="0"/>
          </a:p>
        </p:txBody>
      </p:sp>
      <p:pic>
        <p:nvPicPr>
          <p:cNvPr id="19458" name="Zástupný symbol pro obsah 4" descr="008.gif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1557338"/>
            <a:ext cx="1905000" cy="2714625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24075" y="1600200"/>
            <a:ext cx="6562725" cy="4525963"/>
          </a:xfrm>
        </p:spPr>
        <p:txBody>
          <a:bodyPr>
            <a:normAutofit lnSpcReduction="1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Žák Thaleta, o jeho životě se ví jen málo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Sepsal spis O přírodě (dochovány jen zlomky)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Pralátka – božské neomezeno (</a:t>
            </a:r>
            <a:r>
              <a:rPr lang="cs-CZ" dirty="0" err="1" smtClean="0"/>
              <a:t>apeirón</a:t>
            </a:r>
            <a:r>
              <a:rPr lang="cs-CZ" dirty="0" smtClean="0"/>
              <a:t>)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Vznikají z něho všechny věci pomocí protikladných principů – vznik základních elementů (voda, oheň, vzduch, země)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Vše je v pohybu a přetváří se ze sebe sama, věci zanikají, pokud dojde k bezmeznosti </a:t>
            </a:r>
            <a:r>
              <a:rPr lang="cs-CZ" dirty="0" err="1" smtClean="0"/>
              <a:t>apeironu</a:t>
            </a:r>
            <a:endParaRPr lang="cs-CZ" dirty="0" smtClean="0"/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Anaximenés</a:t>
            </a:r>
            <a:br>
              <a:rPr lang="cs-CZ" u="sng" smtClean="0"/>
            </a:br>
            <a:r>
              <a:rPr lang="cs-CZ" sz="1600" smtClean="0"/>
              <a:t>(590 - 525 př.n.l.)</a:t>
            </a:r>
          </a:p>
        </p:txBody>
      </p:sp>
      <p:pic>
        <p:nvPicPr>
          <p:cNvPr id="20482" name="Zástupný symbol pro obsah 4" descr="anaximenes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7950" y="1557338"/>
            <a:ext cx="2303463" cy="2663825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55875" y="1600200"/>
            <a:ext cx="6130925" cy="4525963"/>
          </a:xfrm>
        </p:spPr>
        <p:txBody>
          <a:bodyPr>
            <a:normAutofit lnSpcReduction="1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Navazuje na </a:t>
            </a:r>
            <a:r>
              <a:rPr lang="cs-CZ" dirty="0" err="1" smtClean="0"/>
              <a:t>Anaximandra</a:t>
            </a:r>
            <a:r>
              <a:rPr lang="cs-CZ" dirty="0" smtClean="0"/>
              <a:t>, jeho pralátka je vzduch (</a:t>
            </a:r>
            <a:r>
              <a:rPr lang="cs-CZ" dirty="0" err="1" smtClean="0"/>
              <a:t>Apeiros</a:t>
            </a:r>
            <a:r>
              <a:rPr lang="cs-CZ" dirty="0" smtClean="0"/>
              <a:t> </a:t>
            </a:r>
            <a:r>
              <a:rPr lang="cs-CZ" dirty="0" err="1" smtClean="0"/>
              <a:t>Aér</a:t>
            </a:r>
            <a:r>
              <a:rPr lang="cs-CZ" dirty="0" smtClean="0"/>
              <a:t>)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Zhušťováním a ředěním vznikají věci kolem nás (zhuštěním – vítr až kámen, zředěním - oheň)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Vzduch se projevuje chladem, pohybem a teplem, oživuje živé věci, udílí pohyb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Země – plochý kotouč nebo deska, nesena vzduchem, ploché Slunce, hvězdy přibity hřeby na obloze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Pythagorejská škola</a:t>
            </a:r>
          </a:p>
        </p:txBody>
      </p:sp>
      <p:sp>
        <p:nvSpPr>
          <p:cNvPr id="2150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Esoterické úvahy o významu čísel</a:t>
            </a:r>
          </a:p>
          <a:p>
            <a:r>
              <a:rPr lang="cs-CZ" sz="2800" smtClean="0"/>
              <a:t>Zakladatel – Pýthagorás</a:t>
            </a:r>
          </a:p>
          <a:p>
            <a:r>
              <a:rPr lang="cs-CZ" sz="2800" smtClean="0"/>
              <a:t>Úzký okruh žáků, připomínali sektu, velmi asketická pravidla, důraz na čistotu a řád</a:t>
            </a:r>
          </a:p>
          <a:p>
            <a:pPr>
              <a:buFont typeface="Wingdings 2" pitchFamily="18" charset="2"/>
              <a:buNone/>
            </a:pPr>
            <a:r>
              <a:rPr lang="cs-CZ" sz="2800" u="sng" smtClean="0"/>
              <a:t>Hlavní představitelé</a:t>
            </a:r>
            <a:r>
              <a:rPr lang="cs-CZ" u="sng" smtClean="0"/>
              <a:t>:</a:t>
            </a:r>
          </a:p>
          <a:p>
            <a:r>
              <a:rPr lang="cs-CZ" u="sng" smtClean="0"/>
              <a:t>Pýthagorás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Pýthagorás ze Samu</a:t>
            </a:r>
            <a:br>
              <a:rPr lang="cs-CZ" u="sng" smtClean="0"/>
            </a:br>
            <a:r>
              <a:rPr lang="cs-CZ" sz="1600" smtClean="0"/>
              <a:t>(572 - 492 př.n.l.)</a:t>
            </a:r>
            <a:endParaRPr lang="cs-CZ" sz="1600" u="sng" smtClean="0"/>
          </a:p>
        </p:txBody>
      </p:sp>
      <p:pic>
        <p:nvPicPr>
          <p:cNvPr id="22530" name="Zástupný symbol pro obsah 5" descr="Pythagoras_01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1484313"/>
            <a:ext cx="2376488" cy="2881312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771775" y="1600200"/>
            <a:ext cx="5915025" cy="4525963"/>
          </a:xfrm>
        </p:spPr>
        <p:txBody>
          <a:bodyPr>
            <a:normAutofit fontScale="925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Matematik, astronom, považován za nejvzdělanějšího člověka, pokus vysvětlit svět z kvantitativní stránky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Sjednocující princip, harmonie = číslo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Číslo nebo kombinace čísel je převod všeho, neměnná čísla: 1-10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1 - bod, základní abstrakce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2 - úsečka, základ. omezená abstrakce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3 - trojúhelník, plocha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4 - čtverec, prostor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Vše je měřitelné, ohraničené, skutečné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3684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err="1" smtClean="0"/>
              <a:t>Efezská</a:t>
            </a:r>
            <a:r>
              <a:rPr lang="cs-CZ" u="sng" dirty="0" smtClean="0"/>
              <a:t> škola</a:t>
            </a:r>
            <a:br>
              <a:rPr lang="cs-CZ" u="sng" dirty="0" smtClean="0"/>
            </a:br>
            <a:r>
              <a:rPr lang="cs-CZ" u="sng" dirty="0" err="1" smtClean="0"/>
              <a:t>Hérakleitos</a:t>
            </a:r>
            <a:r>
              <a:rPr lang="cs-CZ" u="sng" dirty="0" smtClean="0"/>
              <a:t> z </a:t>
            </a:r>
            <a:r>
              <a:rPr lang="cs-CZ" u="sng" dirty="0" err="1" smtClean="0"/>
              <a:t>Efezu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1800" dirty="0" smtClean="0"/>
              <a:t>(540 - 480 př.n.l.)</a:t>
            </a:r>
            <a:endParaRPr lang="cs-CZ" sz="1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2555875" y="1600200"/>
            <a:ext cx="6130925" cy="4525963"/>
          </a:xfrm>
        </p:spPr>
        <p:txBody>
          <a:bodyPr>
            <a:normAutofit fontScale="85000" lnSpcReduction="2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Královský původ, dobrovolná askeze, pro své názory označován jako „temný filozof“, také nepřítel demokracie či tupitel lidu, nenavazuje na žádného předchůdce, samouk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Pralátka – oheň, základ plynutí, energie světa = princip změny, vývoje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Zhušťováním a zřeďováním vznikají světy – tento svět nikdo nevytvořil, je a bude věčně živým ohněm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Vše je v pohybu, vše plyne – </a:t>
            </a:r>
            <a:r>
              <a:rPr lang="cs-CZ" dirty="0" err="1" smtClean="0"/>
              <a:t>Panta</a:t>
            </a:r>
            <a:r>
              <a:rPr lang="cs-CZ" dirty="0" smtClean="0"/>
              <a:t> </a:t>
            </a:r>
            <a:r>
              <a:rPr lang="cs-CZ" dirty="0" err="1" smtClean="0"/>
              <a:t>Rhei</a:t>
            </a:r>
            <a:endParaRPr lang="cs-CZ" dirty="0" smtClean="0"/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Vše se řídí jedním řádem – logos (rozum, řád, zákon)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Základy dialektiky (vliv na práci </a:t>
            </a:r>
            <a:r>
              <a:rPr lang="cs-CZ" dirty="0" err="1" smtClean="0"/>
              <a:t>Hegela</a:t>
            </a:r>
            <a:r>
              <a:rPr lang="cs-CZ" dirty="0" smtClean="0"/>
              <a:t>)</a:t>
            </a:r>
          </a:p>
          <a:p>
            <a:pPr marL="722376" lvl="1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>
                <a:latin typeface="Baskerville Old Face" pitchFamily="18" charset="0"/>
              </a:rPr>
              <a:t>„ Nelze dvakrát vstoupit do stejné řeky.“</a:t>
            </a:r>
            <a:endParaRPr lang="cs-CZ" sz="2000" dirty="0">
              <a:latin typeface="Baskerville Old Face" pitchFamily="18" charset="0"/>
            </a:endParaRPr>
          </a:p>
        </p:txBody>
      </p:sp>
      <p:pic>
        <p:nvPicPr>
          <p:cNvPr id="23555" name="Picture 2" descr="C:\Users\jirka2\Desktop\obrázky\220px-Hendrik_ter_Brugghen_-_Heraclitus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1844675"/>
            <a:ext cx="2384425" cy="2925763"/>
          </a:xfr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Zdroje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800" smtClean="0"/>
              <a:t>Vlastní výpisky, poznámky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z="1600" smtClean="0"/>
              <a:t>[1]  AUTOR NEUVEDEN. Wikipedia cz [online]. [cit. 1.12.2013]. </a:t>
            </a:r>
            <a:r>
              <a:rPr lang="cs-CZ" sz="1400" smtClean="0"/>
              <a:t>Dostupný pod licencí Creative Commons</a:t>
            </a:r>
            <a:r>
              <a:rPr lang="cs-CZ" sz="1600" smtClean="0"/>
              <a:t> na WWW: </a:t>
            </a:r>
            <a:br>
              <a:rPr lang="cs-CZ" sz="1600" smtClean="0"/>
            </a:br>
            <a:r>
              <a:rPr lang="cs-CZ" sz="1600" smtClean="0"/>
              <a:t>http://commons.wikimedia.org/wiki/File:AnaximanderRelief.jpg</a:t>
            </a:r>
          </a:p>
          <a:p>
            <a:pPr>
              <a:lnSpc>
                <a:spcPct val="90000"/>
              </a:lnSpc>
            </a:pPr>
            <a:r>
              <a:rPr lang="cs-CZ" sz="1600" smtClean="0"/>
              <a:t>[2]  AUTOR NEUVEDEN. Wikipedia cz [online]. [cit. 1.12.2013]. </a:t>
            </a:r>
            <a:r>
              <a:rPr lang="cs-CZ" sz="1400" smtClean="0"/>
              <a:t>Dostupný pod licencí Creative Commons</a:t>
            </a:r>
            <a:r>
              <a:rPr lang="cs-CZ" sz="1600" smtClean="0"/>
              <a:t> na WWW: </a:t>
            </a:r>
            <a:br>
              <a:rPr lang="cs-CZ" sz="1600" smtClean="0"/>
            </a:br>
            <a:r>
              <a:rPr lang="cs-CZ" sz="1600" smtClean="0"/>
              <a:t>http://cs.wikipedia.org/wiki/Thales</a:t>
            </a:r>
          </a:p>
          <a:p>
            <a:pPr>
              <a:lnSpc>
                <a:spcPct val="90000"/>
              </a:lnSpc>
            </a:pPr>
            <a:r>
              <a:rPr lang="cs-CZ" sz="1600" smtClean="0"/>
              <a:t>[3]  AUTOR NEUVEDEN. Wikipedia cz [online]. [cit. 1.12.2013]. </a:t>
            </a:r>
            <a:r>
              <a:rPr lang="cs-CZ" sz="1400" smtClean="0"/>
              <a:t>Dostupný pod licencí Creative Commons</a:t>
            </a:r>
            <a:r>
              <a:rPr lang="cs-CZ" sz="1600" smtClean="0"/>
              <a:t> na WWW: http://cs.wikipedia.org/wiki/Anaximen%C3%A9s</a:t>
            </a:r>
          </a:p>
          <a:p>
            <a:pPr>
              <a:lnSpc>
                <a:spcPct val="90000"/>
              </a:lnSpc>
            </a:pPr>
            <a:r>
              <a:rPr lang="cs-CZ" sz="1600" smtClean="0"/>
              <a:t>[4]  AUTOR NEUVEDEN. Wikipedia cz [online]. [cit. 1.12.2013]. </a:t>
            </a:r>
            <a:r>
              <a:rPr lang="cs-CZ" sz="1400" smtClean="0"/>
              <a:t>Dostupný pod licencí Creative Commons</a:t>
            </a:r>
            <a:r>
              <a:rPr lang="cs-CZ" sz="1600" smtClean="0"/>
              <a:t> na WWW: </a:t>
            </a:r>
            <a:br>
              <a:rPr lang="cs-CZ" sz="1600" smtClean="0"/>
            </a:br>
            <a:r>
              <a:rPr lang="cs-CZ" sz="1600" smtClean="0"/>
              <a:t>http://cs.wikipedia.org/wiki/Pythagorejci</a:t>
            </a:r>
          </a:p>
          <a:p>
            <a:pPr>
              <a:lnSpc>
                <a:spcPct val="90000"/>
              </a:lnSpc>
            </a:pPr>
            <a:r>
              <a:rPr lang="cs-CZ" sz="1600" smtClean="0"/>
              <a:t>[5]  AUTOR NEUVEDEN. Wikipedia cz [online]. [cit. 1.12.2013]. </a:t>
            </a:r>
            <a:r>
              <a:rPr lang="cs-CZ" sz="1400" smtClean="0"/>
              <a:t>Dostupný pod licencí Creative Commons</a:t>
            </a:r>
            <a:r>
              <a:rPr lang="cs-CZ" sz="1600" smtClean="0"/>
              <a:t> na WWW: </a:t>
            </a:r>
            <a:br>
              <a:rPr lang="cs-CZ" sz="1600" smtClean="0"/>
            </a:br>
            <a:r>
              <a:rPr lang="cs-CZ" sz="1600" smtClean="0"/>
              <a:t>http://commons.wikimedia.org/wiki/File:Hendrik_ter_Brugghen_-_Heraclitus.jpg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267</TotalTime>
  <Words>576</Words>
  <Application>Microsoft Office PowerPoint</Application>
  <PresentationFormat>On-screen Show (4:3)</PresentationFormat>
  <Paragraphs>89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11</vt:i4>
      </vt:variant>
    </vt:vector>
  </HeadingPairs>
  <TitlesOfParts>
    <vt:vector size="24" baseType="lpstr">
      <vt:lpstr>Arial</vt:lpstr>
      <vt:lpstr>Franklin Gothic Book</vt:lpstr>
      <vt:lpstr>Wingdings 2</vt:lpstr>
      <vt:lpstr>Calibri</vt:lpstr>
      <vt:lpstr>Times New Roman</vt:lpstr>
      <vt:lpstr>Times New Roman,Bold</vt:lpstr>
      <vt:lpstr>Baskerville Old Face</vt:lpstr>
      <vt:lpstr>Technický</vt:lpstr>
      <vt:lpstr>Technický</vt:lpstr>
      <vt:lpstr>Technický</vt:lpstr>
      <vt:lpstr>Technický</vt:lpstr>
      <vt:lpstr>Technický</vt:lpstr>
      <vt:lpstr>Technický</vt:lpstr>
      <vt:lpstr>Snímek 1</vt:lpstr>
      <vt:lpstr>Snímek 2</vt:lpstr>
      <vt:lpstr>Kosmologické období</vt:lpstr>
      <vt:lpstr>Školy a jejich představitelé</vt:lpstr>
      <vt:lpstr>Thalés z Milétu (625 - 545 př.n.l.)</vt:lpstr>
      <vt:lpstr>Anaximandros z Milétu (okolo 610 - 546 př.n.l.)</vt:lpstr>
      <vt:lpstr>Anaximenés (590 - 525 př.n.l.)</vt:lpstr>
      <vt:lpstr>Pythagorejská škola</vt:lpstr>
      <vt:lpstr>Pýthagorás ze Samu (572 - 492 př.n.l.)</vt:lpstr>
      <vt:lpstr>Efezská škola Hérakleitos z Efezu (540 - 480 př.n.l.)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Antická filosofie -  kosmologické období</dc:title>
  <dc:creator>J.Beran a kol.</dc:creator>
  <cp:keywords>Kosmologické období</cp:keywords>
  <cp:lastModifiedBy>DUM</cp:lastModifiedBy>
  <cp:revision>48</cp:revision>
  <dcterms:created xsi:type="dcterms:W3CDTF">2011-10-04T19:57:11Z</dcterms:created>
  <dcterms:modified xsi:type="dcterms:W3CDTF">2014-04-04T16:49:40Z</dcterms:modified>
</cp:coreProperties>
</file>