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69" r:id="rId2"/>
    <p:sldId id="270" r:id="rId3"/>
    <p:sldId id="256" r:id="rId4"/>
    <p:sldId id="257" r:id="rId5"/>
    <p:sldId id="258" r:id="rId6"/>
    <p:sldId id="26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3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VY_32_INOVACE_17_Povodí ČR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 Základní škola Hnátnice, okres Ústí nad Orlicí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Petra Koutná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 SADY: Vlastivěda pro 4. a 5. </a:t>
          </a:r>
          <a:r>
            <a:rPr lang="cs-CZ" sz="2000" smtClean="0"/>
            <a:t>ročník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  CZ.1.07/1.4.00/21.1871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4865AC3F-78E2-43BA-A56B-7C465B8FCF11}">
      <dgm:prSet custT="1"/>
      <dgm:spPr/>
      <dgm:t>
        <a:bodyPr/>
        <a:lstStyle/>
        <a:p>
          <a:pPr algn="l"/>
          <a:r>
            <a:rPr lang="cs-CZ" sz="2000" dirty="0" smtClean="0"/>
            <a:t>DATUM</a:t>
          </a:r>
          <a:r>
            <a:rPr lang="cs-CZ" sz="2000" smtClean="0"/>
            <a:t>: 19.2.2012</a:t>
          </a:r>
          <a:endParaRPr lang="cs-CZ" sz="2000" dirty="0"/>
        </a:p>
      </dgm:t>
    </dgm:pt>
    <dgm:pt modelId="{D9035F3F-40E4-44D2-BDEC-8BFACF13ACB4}" type="parTrans" cxnId="{806DB313-5FE6-4929-A678-3696BD1EC39C}">
      <dgm:prSet/>
      <dgm:spPr/>
      <dgm:t>
        <a:bodyPr/>
        <a:lstStyle/>
        <a:p>
          <a:endParaRPr lang="cs-CZ"/>
        </a:p>
      </dgm:t>
    </dgm:pt>
    <dgm:pt modelId="{AC1B04CB-5FFB-4765-BAA6-3C73B9929367}" type="sibTrans" cxnId="{806DB313-5FE6-4929-A678-3696BD1EC39C}">
      <dgm:prSet/>
      <dgm:spPr/>
      <dgm:t>
        <a:bodyPr/>
        <a:lstStyle/>
        <a:p>
          <a:endParaRPr lang="cs-CZ"/>
        </a:p>
      </dgm:t>
    </dgm:pt>
    <dgm:pt modelId="{D05761FA-3C71-4DD0-9183-7C99EBE53F4B}">
      <dgm:prSet custT="1"/>
      <dgm:spPr/>
      <dgm:t>
        <a:bodyPr/>
        <a:lstStyle/>
        <a:p>
          <a:endParaRPr lang="cs-CZ" sz="2000" dirty="0" smtClean="0"/>
        </a:p>
      </dgm:t>
    </dgm:pt>
    <dgm:pt modelId="{AA976F31-B6C2-4F44-AD16-210581F8F750}" type="parTrans" cxnId="{3DD2F2A8-BCEF-4848-BF56-5E4CA7EBE4B6}">
      <dgm:prSet/>
      <dgm:spPr/>
      <dgm:t>
        <a:bodyPr/>
        <a:lstStyle/>
        <a:p>
          <a:endParaRPr lang="cs-CZ"/>
        </a:p>
      </dgm:t>
    </dgm:pt>
    <dgm:pt modelId="{DDDC18D6-5FB0-4A25-8B72-BE62E0EE92EA}" type="sibTrans" cxnId="{3DD2F2A8-BCEF-4848-BF56-5E4CA7EBE4B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7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7" custLinFactNeighborX="-244" custLinFactNeighborY="165"/>
      <dgm:spPr/>
      <dgm:t>
        <a:bodyPr/>
        <a:lstStyle/>
        <a:p>
          <a:endParaRPr lang="cs-CZ"/>
        </a:p>
      </dgm:t>
    </dgm:pt>
    <dgm:pt modelId="{E2699407-A48D-4333-A645-7FA48F1FE3B7}" type="pres">
      <dgm:prSet presAssocID="{4865AC3F-78E2-43BA-A56B-7C465B8FCF11}" presName="vertSpace2" presStyleLbl="node1" presStyleIdx="0" presStyleCnt="7"/>
      <dgm:spPr/>
      <dgm:t>
        <a:bodyPr/>
        <a:lstStyle/>
        <a:p>
          <a:endParaRPr lang="cs-CZ"/>
        </a:p>
      </dgm:t>
    </dgm:pt>
    <dgm:pt modelId="{D5EA2712-68D0-4098-BDE6-B295C6AB6119}" type="pres">
      <dgm:prSet presAssocID="{4865AC3F-78E2-43BA-A56B-7C465B8FCF11}" presName="circle2" presStyleLbl="node1" presStyleIdx="1" presStyleCnt="7"/>
      <dgm:spPr/>
      <dgm:t>
        <a:bodyPr/>
        <a:lstStyle/>
        <a:p>
          <a:endParaRPr lang="cs-CZ"/>
        </a:p>
      </dgm:t>
    </dgm:pt>
    <dgm:pt modelId="{54F8D70D-FB57-4298-A600-D8F61B2A354A}" type="pres">
      <dgm:prSet presAssocID="{4865AC3F-78E2-43BA-A56B-7C465B8FCF11}" presName="rect2" presStyleLbl="alignAcc1" presStyleIdx="1" presStyleCnt="7"/>
      <dgm:spPr/>
      <dgm:t>
        <a:bodyPr/>
        <a:lstStyle/>
        <a:p>
          <a:endParaRPr lang="cs-CZ"/>
        </a:p>
      </dgm:t>
    </dgm:pt>
    <dgm:pt modelId="{C616B022-AA0C-4D3B-BDBF-093D86622E86}" type="pres">
      <dgm:prSet presAssocID="{D1B46980-6531-4606-95E6-44980827E919}" presName="vertSpace3" presStyleLbl="node1" presStyleIdx="1" presStyleCnt="7"/>
      <dgm:spPr/>
      <dgm:t>
        <a:bodyPr/>
        <a:lstStyle/>
        <a:p>
          <a:endParaRPr lang="cs-CZ"/>
        </a:p>
      </dgm:t>
    </dgm:pt>
    <dgm:pt modelId="{69684AB7-5B8D-45A5-BC2F-6AF80EB883EF}" type="pres">
      <dgm:prSet presAssocID="{D1B46980-6531-4606-95E6-44980827E919}" presName="circle3" presStyleLbl="node1" presStyleIdx="2" presStyleCnt="7" custLinFactNeighborX="-715" custLinFactNeighborY="-953"/>
      <dgm:spPr/>
      <dgm:t>
        <a:bodyPr/>
        <a:lstStyle/>
        <a:p>
          <a:endParaRPr lang="cs-CZ"/>
        </a:p>
      </dgm:t>
    </dgm:pt>
    <dgm:pt modelId="{004736B2-18D3-4D6D-AA18-DF3F81E9E312}" type="pres">
      <dgm:prSet presAssocID="{D1B46980-6531-4606-95E6-44980827E919}" presName="rect3" presStyleLbl="alignAcc1" presStyleIdx="2" presStyleCnt="7"/>
      <dgm:spPr/>
      <dgm:t>
        <a:bodyPr/>
        <a:lstStyle/>
        <a:p>
          <a:endParaRPr lang="cs-CZ"/>
        </a:p>
      </dgm:t>
    </dgm:pt>
    <dgm:pt modelId="{9CCAD005-8609-4003-9C1F-3AFC293FB9F9}" type="pres">
      <dgm:prSet presAssocID="{B651F6E3-6281-48DB-9319-2AEAFDAE7572}" presName="vertSpace4" presStyleLbl="node1" presStyleIdx="2" presStyleCnt="7"/>
      <dgm:spPr/>
      <dgm:t>
        <a:bodyPr/>
        <a:lstStyle/>
        <a:p>
          <a:endParaRPr lang="cs-CZ"/>
        </a:p>
      </dgm:t>
    </dgm:pt>
    <dgm:pt modelId="{0C4087F0-2DA9-4805-A823-C8C5404FEF67}" type="pres">
      <dgm:prSet presAssocID="{B651F6E3-6281-48DB-9319-2AEAFDAE7572}" presName="circle4" presStyleLbl="node1" presStyleIdx="3" presStyleCnt="7"/>
      <dgm:spPr/>
      <dgm:t>
        <a:bodyPr/>
        <a:lstStyle/>
        <a:p>
          <a:endParaRPr lang="cs-CZ"/>
        </a:p>
      </dgm:t>
    </dgm:pt>
    <dgm:pt modelId="{7145B55B-1B24-4B93-A1D4-B8021E4AC78C}" type="pres">
      <dgm:prSet presAssocID="{B651F6E3-6281-48DB-9319-2AEAFDAE7572}" presName="rect4" presStyleLbl="alignAcc1" presStyleIdx="3" presStyleCnt="7"/>
      <dgm:spPr/>
      <dgm:t>
        <a:bodyPr/>
        <a:lstStyle/>
        <a:p>
          <a:endParaRPr lang="cs-CZ"/>
        </a:p>
      </dgm:t>
    </dgm:pt>
    <dgm:pt modelId="{6919BCDB-3A39-4371-A415-42187620F612}" type="pres">
      <dgm:prSet presAssocID="{D8197B8C-B260-4A16-BDF4-0947B075E274}" presName="vertSpace5" presStyleLbl="node1" presStyleIdx="3" presStyleCnt="7"/>
      <dgm:spPr/>
      <dgm:t>
        <a:bodyPr/>
        <a:lstStyle/>
        <a:p>
          <a:endParaRPr lang="cs-CZ"/>
        </a:p>
      </dgm:t>
    </dgm:pt>
    <dgm:pt modelId="{19974A4C-782A-40F8-BDC1-A903A52CB5DC}" type="pres">
      <dgm:prSet presAssocID="{D8197B8C-B260-4A16-BDF4-0947B075E274}" presName="circle5" presStyleLbl="node1" presStyleIdx="4" presStyleCnt="7"/>
      <dgm:spPr/>
      <dgm:t>
        <a:bodyPr/>
        <a:lstStyle/>
        <a:p>
          <a:endParaRPr lang="cs-CZ"/>
        </a:p>
      </dgm:t>
    </dgm:pt>
    <dgm:pt modelId="{0F7944D4-5DCA-4B9E-A896-D52854246E44}" type="pres">
      <dgm:prSet presAssocID="{D8197B8C-B260-4A16-BDF4-0947B075E274}" presName="rect5" presStyleLbl="alignAcc1" presStyleIdx="4" presStyleCnt="7"/>
      <dgm:spPr/>
      <dgm:t>
        <a:bodyPr/>
        <a:lstStyle/>
        <a:p>
          <a:endParaRPr lang="cs-CZ"/>
        </a:p>
      </dgm:t>
    </dgm:pt>
    <dgm:pt modelId="{DFC55A8B-2DFD-41AE-A307-96A1D2E66396}" type="pres">
      <dgm:prSet presAssocID="{4C35D32F-0EAB-4CD7-82EE-45574DC2A586}" presName="vertSpace6" presStyleLbl="node1" presStyleIdx="4" presStyleCnt="7"/>
      <dgm:spPr/>
      <dgm:t>
        <a:bodyPr/>
        <a:lstStyle/>
        <a:p>
          <a:endParaRPr lang="cs-CZ"/>
        </a:p>
      </dgm:t>
    </dgm:pt>
    <dgm:pt modelId="{EB210E99-FECE-49F2-86FD-20F903E541DE}" type="pres">
      <dgm:prSet presAssocID="{4C35D32F-0EAB-4CD7-82EE-45574DC2A586}" presName="circle6" presStyleLbl="node1" presStyleIdx="5" presStyleCnt="7"/>
      <dgm:spPr/>
      <dgm:t>
        <a:bodyPr/>
        <a:lstStyle/>
        <a:p>
          <a:endParaRPr lang="cs-CZ"/>
        </a:p>
      </dgm:t>
    </dgm:pt>
    <dgm:pt modelId="{2463512F-938D-4E07-9D5C-7B2E99ABD39E}" type="pres">
      <dgm:prSet presAssocID="{4C35D32F-0EAB-4CD7-82EE-45574DC2A586}" presName="rect6" presStyleLbl="alignAcc1" presStyleIdx="5" presStyleCnt="7"/>
      <dgm:spPr/>
      <dgm:t>
        <a:bodyPr/>
        <a:lstStyle/>
        <a:p>
          <a:endParaRPr lang="cs-CZ"/>
        </a:p>
      </dgm:t>
    </dgm:pt>
    <dgm:pt modelId="{59FE3E3B-A92F-4A98-9A20-76394874AFA6}" type="pres">
      <dgm:prSet presAssocID="{D05761FA-3C71-4DD0-9183-7C99EBE53F4B}" presName="vertSpace7" presStyleLbl="node1" presStyleIdx="5" presStyleCnt="7"/>
      <dgm:spPr/>
      <dgm:t>
        <a:bodyPr/>
        <a:lstStyle/>
        <a:p>
          <a:endParaRPr lang="cs-CZ"/>
        </a:p>
      </dgm:t>
    </dgm:pt>
    <dgm:pt modelId="{8EB502EF-CA4F-4140-AFB6-D26D41E73615}" type="pres">
      <dgm:prSet presAssocID="{D05761FA-3C71-4DD0-9183-7C99EBE53F4B}" presName="circle7" presStyleLbl="node1" presStyleIdx="6" presStyleCnt="7"/>
      <dgm:spPr/>
      <dgm:t>
        <a:bodyPr/>
        <a:lstStyle/>
        <a:p>
          <a:endParaRPr lang="cs-CZ"/>
        </a:p>
      </dgm:t>
    </dgm:pt>
    <dgm:pt modelId="{6204D4B4-078C-4ACF-B823-77A728483A32}" type="pres">
      <dgm:prSet presAssocID="{D05761FA-3C71-4DD0-9183-7C99EBE53F4B}" presName="rect7" presStyleLbl="alignAcc1" presStyleIdx="6" presStyleCnt="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C425D1D-3DF2-408E-A4F8-250CA94A450A}" type="pres">
      <dgm:prSet presAssocID="{4865AC3F-78E2-43BA-A56B-7C465B8FCF11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CDFEC33-8C2A-49C6-B23B-FA3577B1DCE9}" type="pres">
      <dgm:prSet presAssocID="{D1B46980-6531-4606-95E6-44980827E919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0A198DD-41D2-4313-8B5B-1CF1BCF383FB}" type="pres">
      <dgm:prSet presAssocID="{B651F6E3-6281-48DB-9319-2AEAFDAE7572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C0D1B75-263C-4468-B985-565C95B9422B}" type="pres">
      <dgm:prSet presAssocID="{D8197B8C-B260-4A16-BDF4-0947B075E274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02C1AC3-4F1B-47BC-9A88-D00EAE61D85A}" type="pres">
      <dgm:prSet presAssocID="{4C35D32F-0EAB-4CD7-82EE-45574DC2A586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3526C68-77CF-4757-B0E2-EC80EC09B19D}" type="pres">
      <dgm:prSet presAssocID="{D05761FA-3C71-4DD0-9183-7C99EBE53F4B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8FBBA8A-27B1-4501-9FC3-16E9D8E1F10E}" type="presOf" srcId="{4C35D32F-0EAB-4CD7-82EE-45574DC2A586}" destId="{2463512F-938D-4E07-9D5C-7B2E99ABD39E}" srcOrd="0" destOrd="0" presId="urn:microsoft.com/office/officeart/2005/8/layout/target3"/>
    <dgm:cxn modelId="{AB906E97-3CD9-4E05-91AE-864F8E394536}" srcId="{757F3AB3-0718-4624-B441-E567A8F0AB56}" destId="{D1B46980-6531-4606-95E6-44980827E919}" srcOrd="2" destOrd="0" parTransId="{4F7B2CF5-A270-4D61-A510-1C1C5A4DCD3B}" sibTransId="{CFF69701-2866-4EF5-BFB5-F3F9B72EB817}"/>
    <dgm:cxn modelId="{6F3E4E85-48CB-4737-BE53-A0322C2BCC70}" type="presOf" srcId="{D1B46980-6531-4606-95E6-44980827E919}" destId="{004736B2-18D3-4D6D-AA18-DF3F81E9E312}" srcOrd="0" destOrd="0" presId="urn:microsoft.com/office/officeart/2005/8/layout/target3"/>
    <dgm:cxn modelId="{3DD2F2A8-BCEF-4848-BF56-5E4CA7EBE4B6}" srcId="{757F3AB3-0718-4624-B441-E567A8F0AB56}" destId="{D05761FA-3C71-4DD0-9183-7C99EBE53F4B}" srcOrd="6" destOrd="0" parTransId="{AA976F31-B6C2-4F44-AD16-210581F8F750}" sibTransId="{DDDC18D6-5FB0-4A25-8B72-BE62E0EE92EA}"/>
    <dgm:cxn modelId="{B00C2895-4792-4C30-B7A4-528834BAC228}" type="presOf" srcId="{D8197B8C-B260-4A16-BDF4-0947B075E274}" destId="{5C0D1B75-263C-4468-B985-565C95B9422B}" srcOrd="1" destOrd="0" presId="urn:microsoft.com/office/officeart/2005/8/layout/target3"/>
    <dgm:cxn modelId="{9F960CF2-BBF8-4D90-98C5-891E12B8DF16}" type="presOf" srcId="{4865AC3F-78E2-43BA-A56B-7C465B8FCF11}" destId="{54F8D70D-FB57-4298-A600-D8F61B2A354A}" srcOrd="0" destOrd="0" presId="urn:microsoft.com/office/officeart/2005/8/layout/target3"/>
    <dgm:cxn modelId="{445CF2D7-A813-4233-AFAE-476756003F00}" type="presOf" srcId="{D8197B8C-B260-4A16-BDF4-0947B075E274}" destId="{0F7944D4-5DCA-4B9E-A896-D52854246E44}" srcOrd="0" destOrd="0" presId="urn:microsoft.com/office/officeart/2005/8/layout/target3"/>
    <dgm:cxn modelId="{CD2951E0-5E86-49C0-9421-A303CB8E2A39}" type="presOf" srcId="{B651F6E3-6281-48DB-9319-2AEAFDAE7572}" destId="{70A198DD-41D2-4313-8B5B-1CF1BCF383FB}" srcOrd="1" destOrd="0" presId="urn:microsoft.com/office/officeart/2005/8/layout/target3"/>
    <dgm:cxn modelId="{5258B6EF-AFB8-4340-8483-45FC7CF848AB}" type="presOf" srcId="{D1D4F407-5343-4D3F-B5B9-D407B03CAEB4}" destId="{AED2198E-93D5-4001-81B4-73124B309672}" srcOrd="1" destOrd="0" presId="urn:microsoft.com/office/officeart/2005/8/layout/target3"/>
    <dgm:cxn modelId="{5E790D55-ED54-41B7-A451-7D1CD2F55B2C}" type="presOf" srcId="{D1D4F407-5343-4D3F-B5B9-D407B03CAEB4}" destId="{D005CE8C-CC26-4C3E-AC11-E15060ECD759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71CC776-8239-4091-8A13-7123498744CA}" type="presOf" srcId="{4865AC3F-78E2-43BA-A56B-7C465B8FCF11}" destId="{FC425D1D-3DF2-408E-A4F8-250CA94A450A}" srcOrd="1" destOrd="0" presId="urn:microsoft.com/office/officeart/2005/8/layout/target3"/>
    <dgm:cxn modelId="{EDF6FE6B-9DBE-4D7B-B8FD-7098875B4EED}" srcId="{757F3AB3-0718-4624-B441-E567A8F0AB56}" destId="{D8197B8C-B260-4A16-BDF4-0947B075E274}" srcOrd="4" destOrd="0" parTransId="{51C5993D-B262-45E6-B66E-76BC9D6D883D}" sibTransId="{1AEC7F05-E0FE-459C-BD47-224AC9D7BEE4}"/>
    <dgm:cxn modelId="{EEA189F6-4179-4E46-AF75-3E8914E314C6}" type="presOf" srcId="{D05761FA-3C71-4DD0-9183-7C99EBE53F4B}" destId="{6204D4B4-078C-4ACF-B823-77A728483A32}" srcOrd="0" destOrd="0" presId="urn:microsoft.com/office/officeart/2005/8/layout/target3"/>
    <dgm:cxn modelId="{8FA0E628-C717-4B16-8F4E-30AEEE3FB396}" type="presOf" srcId="{757F3AB3-0718-4624-B441-E567A8F0AB56}" destId="{333A1088-737F-45CB-B68E-254E46348037}" srcOrd="0" destOrd="0" presId="urn:microsoft.com/office/officeart/2005/8/layout/target3"/>
    <dgm:cxn modelId="{A43BD8F8-DB49-4145-AF95-DC60854BD080}" type="presOf" srcId="{4C35D32F-0EAB-4CD7-82EE-45574DC2A586}" destId="{A02C1AC3-4F1B-47BC-9A88-D00EAE61D85A}" srcOrd="1" destOrd="0" presId="urn:microsoft.com/office/officeart/2005/8/layout/target3"/>
    <dgm:cxn modelId="{806DB313-5FE6-4929-A678-3696BD1EC39C}" srcId="{757F3AB3-0718-4624-B441-E567A8F0AB56}" destId="{4865AC3F-78E2-43BA-A56B-7C465B8FCF11}" srcOrd="1" destOrd="0" parTransId="{D9035F3F-40E4-44D2-BDEC-8BFACF13ACB4}" sibTransId="{AC1B04CB-5FFB-4765-BAA6-3C73B9929367}"/>
    <dgm:cxn modelId="{2221FB34-310D-4638-ACAE-9ACC709E4926}" srcId="{757F3AB3-0718-4624-B441-E567A8F0AB56}" destId="{4C35D32F-0EAB-4CD7-82EE-45574DC2A586}" srcOrd="5" destOrd="0" parTransId="{A15F02C0-547C-48B3-9D05-E7F145EBF3C4}" sibTransId="{8C5711BF-38F0-4590-B6BC-B3119A33CA2E}"/>
    <dgm:cxn modelId="{4645084F-48CD-419F-B66C-80F2361F6A0B}" type="presOf" srcId="{D1B46980-6531-4606-95E6-44980827E919}" destId="{2CDFEC33-8C2A-49C6-B23B-FA3577B1DCE9}" srcOrd="1" destOrd="0" presId="urn:microsoft.com/office/officeart/2005/8/layout/target3"/>
    <dgm:cxn modelId="{4295AA8D-09B7-44EC-BFEA-4897E226FBA7}" type="presOf" srcId="{D05761FA-3C71-4DD0-9183-7C99EBE53F4B}" destId="{23526C68-77CF-4757-B0E2-EC80EC09B19D}" srcOrd="1" destOrd="0" presId="urn:microsoft.com/office/officeart/2005/8/layout/target3"/>
    <dgm:cxn modelId="{7BC66EC3-EBD6-4F3A-99ED-9D25F66FFA51}" srcId="{757F3AB3-0718-4624-B441-E567A8F0AB56}" destId="{B651F6E3-6281-48DB-9319-2AEAFDAE7572}" srcOrd="3" destOrd="0" parTransId="{A571E265-742E-411A-ABCF-E39FDBC7528A}" sibTransId="{E33260FE-399D-481C-B2D6-3B35DD16DC84}"/>
    <dgm:cxn modelId="{FFDB71FF-F023-48D1-8740-1CF67161D51B}" type="presOf" srcId="{B651F6E3-6281-48DB-9319-2AEAFDAE7572}" destId="{7145B55B-1B24-4B93-A1D4-B8021E4AC78C}" srcOrd="0" destOrd="0" presId="urn:microsoft.com/office/officeart/2005/8/layout/target3"/>
    <dgm:cxn modelId="{62BD37CE-674F-4182-A857-7CB36B8B9EE7}" type="presParOf" srcId="{333A1088-737F-45CB-B68E-254E46348037}" destId="{F5ABB229-8D3B-4694-996A-96F23CF14429}" srcOrd="0" destOrd="0" presId="urn:microsoft.com/office/officeart/2005/8/layout/target3"/>
    <dgm:cxn modelId="{7C136663-3FF9-47A2-B245-3814B97DE938}" type="presParOf" srcId="{333A1088-737F-45CB-B68E-254E46348037}" destId="{F41139FD-01EE-4571-8B17-4FB00FC51163}" srcOrd="1" destOrd="0" presId="urn:microsoft.com/office/officeart/2005/8/layout/target3"/>
    <dgm:cxn modelId="{0999F08C-1580-4BC8-A513-B76F49B6258C}" type="presParOf" srcId="{333A1088-737F-45CB-B68E-254E46348037}" destId="{D005CE8C-CC26-4C3E-AC11-E15060ECD759}" srcOrd="2" destOrd="0" presId="urn:microsoft.com/office/officeart/2005/8/layout/target3"/>
    <dgm:cxn modelId="{AE1D5104-ABA2-4415-8726-1305818E21B9}" type="presParOf" srcId="{333A1088-737F-45CB-B68E-254E46348037}" destId="{E2699407-A48D-4333-A645-7FA48F1FE3B7}" srcOrd="3" destOrd="0" presId="urn:microsoft.com/office/officeart/2005/8/layout/target3"/>
    <dgm:cxn modelId="{15A5DBBA-1980-4916-8B4B-2E240CCE0CE1}" type="presParOf" srcId="{333A1088-737F-45CB-B68E-254E46348037}" destId="{D5EA2712-68D0-4098-BDE6-B295C6AB6119}" srcOrd="4" destOrd="0" presId="urn:microsoft.com/office/officeart/2005/8/layout/target3"/>
    <dgm:cxn modelId="{182B29AB-F70E-4311-9542-B4F49F1A564D}" type="presParOf" srcId="{333A1088-737F-45CB-B68E-254E46348037}" destId="{54F8D70D-FB57-4298-A600-D8F61B2A354A}" srcOrd="5" destOrd="0" presId="urn:microsoft.com/office/officeart/2005/8/layout/target3"/>
    <dgm:cxn modelId="{4292962C-2EAF-4F41-A6AE-C4256923C9C9}" type="presParOf" srcId="{333A1088-737F-45CB-B68E-254E46348037}" destId="{C616B022-AA0C-4D3B-BDBF-093D86622E86}" srcOrd="6" destOrd="0" presId="urn:microsoft.com/office/officeart/2005/8/layout/target3"/>
    <dgm:cxn modelId="{5D0943ED-50C0-4134-B08B-0B1B0041C815}" type="presParOf" srcId="{333A1088-737F-45CB-B68E-254E46348037}" destId="{69684AB7-5B8D-45A5-BC2F-6AF80EB883EF}" srcOrd="7" destOrd="0" presId="urn:microsoft.com/office/officeart/2005/8/layout/target3"/>
    <dgm:cxn modelId="{D68EEACF-F17C-48BC-B0F7-6FFF4D830586}" type="presParOf" srcId="{333A1088-737F-45CB-B68E-254E46348037}" destId="{004736B2-18D3-4D6D-AA18-DF3F81E9E312}" srcOrd="8" destOrd="0" presId="urn:microsoft.com/office/officeart/2005/8/layout/target3"/>
    <dgm:cxn modelId="{29E82A60-ED4C-4788-8C77-FE4985F8A898}" type="presParOf" srcId="{333A1088-737F-45CB-B68E-254E46348037}" destId="{9CCAD005-8609-4003-9C1F-3AFC293FB9F9}" srcOrd="9" destOrd="0" presId="urn:microsoft.com/office/officeart/2005/8/layout/target3"/>
    <dgm:cxn modelId="{626BFA50-00E4-4A43-9054-4499D1736B8F}" type="presParOf" srcId="{333A1088-737F-45CB-B68E-254E46348037}" destId="{0C4087F0-2DA9-4805-A823-C8C5404FEF67}" srcOrd="10" destOrd="0" presId="urn:microsoft.com/office/officeart/2005/8/layout/target3"/>
    <dgm:cxn modelId="{3AF37759-99A9-4026-B907-964B8669EAFB}" type="presParOf" srcId="{333A1088-737F-45CB-B68E-254E46348037}" destId="{7145B55B-1B24-4B93-A1D4-B8021E4AC78C}" srcOrd="11" destOrd="0" presId="urn:microsoft.com/office/officeart/2005/8/layout/target3"/>
    <dgm:cxn modelId="{DBCDBBBB-8315-47BE-AA19-7942D269FF9F}" type="presParOf" srcId="{333A1088-737F-45CB-B68E-254E46348037}" destId="{6919BCDB-3A39-4371-A415-42187620F612}" srcOrd="12" destOrd="0" presId="urn:microsoft.com/office/officeart/2005/8/layout/target3"/>
    <dgm:cxn modelId="{E7196648-2B3D-4753-9D81-06E09FE27F82}" type="presParOf" srcId="{333A1088-737F-45CB-B68E-254E46348037}" destId="{19974A4C-782A-40F8-BDC1-A903A52CB5DC}" srcOrd="13" destOrd="0" presId="urn:microsoft.com/office/officeart/2005/8/layout/target3"/>
    <dgm:cxn modelId="{4D2402AE-BBE5-47B9-AF83-B9286725908F}" type="presParOf" srcId="{333A1088-737F-45CB-B68E-254E46348037}" destId="{0F7944D4-5DCA-4B9E-A896-D52854246E44}" srcOrd="14" destOrd="0" presId="urn:microsoft.com/office/officeart/2005/8/layout/target3"/>
    <dgm:cxn modelId="{4600FFF8-E31E-476A-8091-2016DF5CFBBB}" type="presParOf" srcId="{333A1088-737F-45CB-B68E-254E46348037}" destId="{DFC55A8B-2DFD-41AE-A307-96A1D2E66396}" srcOrd="15" destOrd="0" presId="urn:microsoft.com/office/officeart/2005/8/layout/target3"/>
    <dgm:cxn modelId="{F022BE81-5577-4941-8F3F-91179F9EC526}" type="presParOf" srcId="{333A1088-737F-45CB-B68E-254E46348037}" destId="{EB210E99-FECE-49F2-86FD-20F903E541DE}" srcOrd="16" destOrd="0" presId="urn:microsoft.com/office/officeart/2005/8/layout/target3"/>
    <dgm:cxn modelId="{5CDE35E4-CD82-40C1-AC67-5C524092B049}" type="presParOf" srcId="{333A1088-737F-45CB-B68E-254E46348037}" destId="{2463512F-938D-4E07-9D5C-7B2E99ABD39E}" srcOrd="17" destOrd="0" presId="urn:microsoft.com/office/officeart/2005/8/layout/target3"/>
    <dgm:cxn modelId="{B0210AD8-33CD-4AFA-844E-EA59D88AA7FA}" type="presParOf" srcId="{333A1088-737F-45CB-B68E-254E46348037}" destId="{59FE3E3B-A92F-4A98-9A20-76394874AFA6}" srcOrd="18" destOrd="0" presId="urn:microsoft.com/office/officeart/2005/8/layout/target3"/>
    <dgm:cxn modelId="{049C445F-6928-4BE5-9EC3-D2925D17F4B3}" type="presParOf" srcId="{333A1088-737F-45CB-B68E-254E46348037}" destId="{8EB502EF-CA4F-4140-AFB6-D26D41E73615}" srcOrd="19" destOrd="0" presId="urn:microsoft.com/office/officeart/2005/8/layout/target3"/>
    <dgm:cxn modelId="{E5F14D0A-46E9-4825-B46B-087CB0F67D75}" type="presParOf" srcId="{333A1088-737F-45CB-B68E-254E46348037}" destId="{6204D4B4-078C-4ACF-B823-77A728483A32}" srcOrd="20" destOrd="0" presId="urn:microsoft.com/office/officeart/2005/8/layout/target3"/>
    <dgm:cxn modelId="{4F897B0B-B736-40D5-8B7A-07D02E4793E2}" type="presParOf" srcId="{333A1088-737F-45CB-B68E-254E46348037}" destId="{AED2198E-93D5-4001-81B4-73124B309672}" srcOrd="21" destOrd="0" presId="urn:microsoft.com/office/officeart/2005/8/layout/target3"/>
    <dgm:cxn modelId="{A9204651-AE59-464B-8916-C6976B4EAB15}" type="presParOf" srcId="{333A1088-737F-45CB-B68E-254E46348037}" destId="{FC425D1D-3DF2-408E-A4F8-250CA94A450A}" srcOrd="22" destOrd="0" presId="urn:microsoft.com/office/officeart/2005/8/layout/target3"/>
    <dgm:cxn modelId="{AF2893CF-4573-4BCA-8CB8-548A8A2557EF}" type="presParOf" srcId="{333A1088-737F-45CB-B68E-254E46348037}" destId="{2CDFEC33-8C2A-49C6-B23B-FA3577B1DCE9}" srcOrd="23" destOrd="0" presId="urn:microsoft.com/office/officeart/2005/8/layout/target3"/>
    <dgm:cxn modelId="{E6A5B387-83B7-4665-B0D8-9E68EFF322C9}" type="presParOf" srcId="{333A1088-737F-45CB-B68E-254E46348037}" destId="{70A198DD-41D2-4313-8B5B-1CF1BCF383FB}" srcOrd="24" destOrd="0" presId="urn:microsoft.com/office/officeart/2005/8/layout/target3"/>
    <dgm:cxn modelId="{EFC1A77D-088D-44AB-9891-40FD7C8CA323}" type="presParOf" srcId="{333A1088-737F-45CB-B68E-254E46348037}" destId="{5C0D1B75-263C-4468-B985-565C95B9422B}" srcOrd="25" destOrd="0" presId="urn:microsoft.com/office/officeart/2005/8/layout/target3"/>
    <dgm:cxn modelId="{BEA825E7-2CC4-45EC-80E4-144B6C2A25E7}" type="presParOf" srcId="{333A1088-737F-45CB-B68E-254E46348037}" destId="{A02C1AC3-4F1B-47BC-9A88-D00EAE61D85A}" srcOrd="26" destOrd="0" presId="urn:microsoft.com/office/officeart/2005/8/layout/target3"/>
    <dgm:cxn modelId="{51A6AF89-2BA9-4C05-8E28-97B7FD5C8E75}" type="presParOf" srcId="{333A1088-737F-45CB-B68E-254E46348037}" destId="{23526C68-77CF-4757-B0E2-EC80EC09B19D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979762" cy="29797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shade val="8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shade val="8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shade val="8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471905" y="0"/>
          <a:ext cx="7367103" cy="29797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 Základní škola Hnátnice, okres Ústí nad Orlicí</a:t>
          </a:r>
          <a:endParaRPr lang="cs-CZ" sz="2000" kern="1200" dirty="0"/>
        </a:p>
      </dsp:txBody>
      <dsp:txXfrm>
        <a:off x="1471905" y="0"/>
        <a:ext cx="7367103" cy="297975"/>
      </dsp:txXfrm>
    </dsp:sp>
    <dsp:sp modelId="{D5EA2712-68D0-4098-BDE6-B295C6AB6119}">
      <dsp:nvSpPr>
        <dsp:cNvPr id="0" name=""/>
        <dsp:cNvSpPr/>
      </dsp:nvSpPr>
      <dsp:spPr>
        <a:xfrm>
          <a:off x="223481" y="297975"/>
          <a:ext cx="2532798" cy="253279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shade val="80000"/>
                <a:hueOff val="29685"/>
                <a:satOff val="-248"/>
                <a:lumOff val="4034"/>
                <a:alphaOff val="0"/>
                <a:shade val="51000"/>
                <a:satMod val="130000"/>
              </a:schemeClr>
            </a:gs>
            <a:gs pos="80000">
              <a:schemeClr val="accent1">
                <a:shade val="80000"/>
                <a:hueOff val="29685"/>
                <a:satOff val="-248"/>
                <a:lumOff val="4034"/>
                <a:alphaOff val="0"/>
                <a:shade val="93000"/>
                <a:satMod val="130000"/>
              </a:schemeClr>
            </a:gs>
            <a:gs pos="100000">
              <a:schemeClr val="accent1">
                <a:shade val="80000"/>
                <a:hueOff val="29685"/>
                <a:satOff val="-248"/>
                <a:lumOff val="403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4F8D70D-FB57-4298-A600-D8F61B2A354A}">
      <dsp:nvSpPr>
        <dsp:cNvPr id="0" name=""/>
        <dsp:cNvSpPr/>
      </dsp:nvSpPr>
      <dsp:spPr>
        <a:xfrm>
          <a:off x="1489881" y="297975"/>
          <a:ext cx="7367103" cy="253279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shade val="80000"/>
              <a:hueOff val="29685"/>
              <a:satOff val="-248"/>
              <a:lumOff val="4034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DATUM</a:t>
          </a:r>
          <a:r>
            <a:rPr lang="cs-CZ" sz="2000" kern="1200" smtClean="0"/>
            <a:t>: 19.2.2012</a:t>
          </a:r>
          <a:endParaRPr lang="cs-CZ" sz="2000" kern="1200" dirty="0"/>
        </a:p>
      </dsp:txBody>
      <dsp:txXfrm>
        <a:off x="1489881" y="297975"/>
        <a:ext cx="7367103" cy="297975"/>
      </dsp:txXfrm>
    </dsp:sp>
    <dsp:sp modelId="{69684AB7-5B8D-45A5-BC2F-6AF80EB883EF}">
      <dsp:nvSpPr>
        <dsp:cNvPr id="0" name=""/>
        <dsp:cNvSpPr/>
      </dsp:nvSpPr>
      <dsp:spPr>
        <a:xfrm>
          <a:off x="432050" y="576073"/>
          <a:ext cx="2085834" cy="20858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shade val="80000"/>
                <a:hueOff val="59370"/>
                <a:satOff val="-497"/>
                <a:lumOff val="8068"/>
                <a:alphaOff val="0"/>
                <a:shade val="51000"/>
                <a:satMod val="130000"/>
              </a:schemeClr>
            </a:gs>
            <a:gs pos="80000">
              <a:schemeClr val="accent1">
                <a:shade val="80000"/>
                <a:hueOff val="59370"/>
                <a:satOff val="-497"/>
                <a:lumOff val="8068"/>
                <a:alphaOff val="0"/>
                <a:shade val="93000"/>
                <a:satMod val="130000"/>
              </a:schemeClr>
            </a:gs>
            <a:gs pos="100000">
              <a:schemeClr val="accent1">
                <a:shade val="80000"/>
                <a:hueOff val="59370"/>
                <a:satOff val="-497"/>
                <a:lumOff val="806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04736B2-18D3-4D6D-AA18-DF3F81E9E312}">
      <dsp:nvSpPr>
        <dsp:cNvPr id="0" name=""/>
        <dsp:cNvSpPr/>
      </dsp:nvSpPr>
      <dsp:spPr>
        <a:xfrm>
          <a:off x="1489881" y="595951"/>
          <a:ext cx="7367103" cy="20858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shade val="80000"/>
              <a:hueOff val="59370"/>
              <a:satOff val="-497"/>
              <a:lumOff val="806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Petra Koutná</a:t>
          </a:r>
          <a:endParaRPr lang="cs-CZ" sz="2000" kern="1200" dirty="0"/>
        </a:p>
      </dsp:txBody>
      <dsp:txXfrm>
        <a:off x="1489881" y="595951"/>
        <a:ext cx="7367103" cy="297975"/>
      </dsp:txXfrm>
    </dsp:sp>
    <dsp:sp modelId="{0C4087F0-2DA9-4805-A823-C8C5404FEF67}">
      <dsp:nvSpPr>
        <dsp:cNvPr id="0" name=""/>
        <dsp:cNvSpPr/>
      </dsp:nvSpPr>
      <dsp:spPr>
        <a:xfrm>
          <a:off x="670445" y="893927"/>
          <a:ext cx="1638870" cy="163887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shade val="80000"/>
                <a:hueOff val="89055"/>
                <a:satOff val="-745"/>
                <a:lumOff val="12102"/>
                <a:alphaOff val="0"/>
                <a:shade val="51000"/>
                <a:satMod val="130000"/>
              </a:schemeClr>
            </a:gs>
            <a:gs pos="80000">
              <a:schemeClr val="accent1">
                <a:shade val="80000"/>
                <a:hueOff val="89055"/>
                <a:satOff val="-745"/>
                <a:lumOff val="12102"/>
                <a:alphaOff val="0"/>
                <a:shade val="93000"/>
                <a:satMod val="130000"/>
              </a:schemeClr>
            </a:gs>
            <a:gs pos="100000">
              <a:schemeClr val="accent1">
                <a:shade val="80000"/>
                <a:hueOff val="89055"/>
                <a:satOff val="-745"/>
                <a:lumOff val="12102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145B55B-1B24-4B93-A1D4-B8021E4AC78C}">
      <dsp:nvSpPr>
        <dsp:cNvPr id="0" name=""/>
        <dsp:cNvSpPr/>
      </dsp:nvSpPr>
      <dsp:spPr>
        <a:xfrm>
          <a:off x="1489881" y="893927"/>
          <a:ext cx="7367103" cy="163887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shade val="80000"/>
              <a:hueOff val="89055"/>
              <a:satOff val="-745"/>
              <a:lumOff val="12102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VY_32_INOVACE_17_Povodí ČR</a:t>
          </a:r>
          <a:endParaRPr lang="cs-CZ" sz="2000" kern="1200" dirty="0"/>
        </a:p>
      </dsp:txBody>
      <dsp:txXfrm>
        <a:off x="1489881" y="893927"/>
        <a:ext cx="7367103" cy="297978"/>
      </dsp:txXfrm>
    </dsp:sp>
    <dsp:sp modelId="{19974A4C-782A-40F8-BDC1-A903A52CB5DC}">
      <dsp:nvSpPr>
        <dsp:cNvPr id="0" name=""/>
        <dsp:cNvSpPr/>
      </dsp:nvSpPr>
      <dsp:spPr>
        <a:xfrm>
          <a:off x="893929" y="1191906"/>
          <a:ext cx="1191903" cy="119190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shade val="80000"/>
                <a:hueOff val="118740"/>
                <a:satOff val="-994"/>
                <a:lumOff val="16136"/>
                <a:alphaOff val="0"/>
                <a:shade val="51000"/>
                <a:satMod val="130000"/>
              </a:schemeClr>
            </a:gs>
            <a:gs pos="80000">
              <a:schemeClr val="accent1">
                <a:shade val="80000"/>
                <a:hueOff val="118740"/>
                <a:satOff val="-994"/>
                <a:lumOff val="16136"/>
                <a:alphaOff val="0"/>
                <a:shade val="93000"/>
                <a:satMod val="130000"/>
              </a:schemeClr>
            </a:gs>
            <a:gs pos="100000">
              <a:schemeClr val="accent1">
                <a:shade val="80000"/>
                <a:hueOff val="118740"/>
                <a:satOff val="-994"/>
                <a:lumOff val="1613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F7944D4-5DCA-4B9E-A896-D52854246E44}">
      <dsp:nvSpPr>
        <dsp:cNvPr id="0" name=""/>
        <dsp:cNvSpPr/>
      </dsp:nvSpPr>
      <dsp:spPr>
        <a:xfrm>
          <a:off x="1489881" y="1191906"/>
          <a:ext cx="7367103" cy="119190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shade val="80000"/>
              <a:hueOff val="118740"/>
              <a:satOff val="-994"/>
              <a:lumOff val="1613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 SADY: Vlastivěda pro 4. a 5. </a:t>
          </a:r>
          <a:r>
            <a:rPr lang="cs-CZ" sz="2000" kern="1200" smtClean="0"/>
            <a:t>ročník</a:t>
          </a:r>
          <a:endParaRPr lang="cs-CZ" sz="2000" kern="1200" dirty="0"/>
        </a:p>
      </dsp:txBody>
      <dsp:txXfrm>
        <a:off x="1489881" y="1191906"/>
        <a:ext cx="7367103" cy="297975"/>
      </dsp:txXfrm>
    </dsp:sp>
    <dsp:sp modelId="{EB210E99-FECE-49F2-86FD-20F903E541DE}">
      <dsp:nvSpPr>
        <dsp:cNvPr id="0" name=""/>
        <dsp:cNvSpPr/>
      </dsp:nvSpPr>
      <dsp:spPr>
        <a:xfrm>
          <a:off x="1117411" y="1489881"/>
          <a:ext cx="744939" cy="74493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shade val="80000"/>
                <a:hueOff val="148425"/>
                <a:satOff val="-1242"/>
                <a:lumOff val="20170"/>
                <a:alphaOff val="0"/>
                <a:shade val="51000"/>
                <a:satMod val="130000"/>
              </a:schemeClr>
            </a:gs>
            <a:gs pos="80000">
              <a:schemeClr val="accent1">
                <a:shade val="80000"/>
                <a:hueOff val="148425"/>
                <a:satOff val="-1242"/>
                <a:lumOff val="20170"/>
                <a:alphaOff val="0"/>
                <a:shade val="93000"/>
                <a:satMod val="130000"/>
              </a:schemeClr>
            </a:gs>
            <a:gs pos="100000">
              <a:schemeClr val="accent1">
                <a:shade val="80000"/>
                <a:hueOff val="148425"/>
                <a:satOff val="-1242"/>
                <a:lumOff val="2017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463512F-938D-4E07-9D5C-7B2E99ABD39E}">
      <dsp:nvSpPr>
        <dsp:cNvPr id="0" name=""/>
        <dsp:cNvSpPr/>
      </dsp:nvSpPr>
      <dsp:spPr>
        <a:xfrm>
          <a:off x="1489881" y="1489881"/>
          <a:ext cx="7367103" cy="74493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shade val="80000"/>
              <a:hueOff val="148425"/>
              <a:satOff val="-1242"/>
              <a:lumOff val="2017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  CZ.1.07/1.4.00/21.1871</a:t>
          </a:r>
          <a:endParaRPr lang="cs-CZ" sz="2000" kern="1200" dirty="0"/>
        </a:p>
      </dsp:txBody>
      <dsp:txXfrm>
        <a:off x="1489881" y="1489881"/>
        <a:ext cx="7367103" cy="297975"/>
      </dsp:txXfrm>
    </dsp:sp>
    <dsp:sp modelId="{8EB502EF-CA4F-4140-AFB6-D26D41E73615}">
      <dsp:nvSpPr>
        <dsp:cNvPr id="0" name=""/>
        <dsp:cNvSpPr/>
      </dsp:nvSpPr>
      <dsp:spPr>
        <a:xfrm>
          <a:off x="1340893" y="1787857"/>
          <a:ext cx="297975" cy="29797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shade val="80000"/>
                <a:hueOff val="178110"/>
                <a:satOff val="-1491"/>
                <a:lumOff val="24204"/>
                <a:alphaOff val="0"/>
                <a:shade val="51000"/>
                <a:satMod val="130000"/>
              </a:schemeClr>
            </a:gs>
            <a:gs pos="80000">
              <a:schemeClr val="accent1">
                <a:shade val="80000"/>
                <a:hueOff val="178110"/>
                <a:satOff val="-1491"/>
                <a:lumOff val="24204"/>
                <a:alphaOff val="0"/>
                <a:shade val="93000"/>
                <a:satMod val="130000"/>
              </a:schemeClr>
            </a:gs>
            <a:gs pos="100000">
              <a:schemeClr val="accent1">
                <a:shade val="80000"/>
                <a:hueOff val="178110"/>
                <a:satOff val="-1491"/>
                <a:lumOff val="2420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204D4B4-078C-4ACF-B823-77A728483A32}">
      <dsp:nvSpPr>
        <dsp:cNvPr id="0" name=""/>
        <dsp:cNvSpPr/>
      </dsp:nvSpPr>
      <dsp:spPr>
        <a:xfrm>
          <a:off x="1489881" y="1787857"/>
          <a:ext cx="7367103" cy="2979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shade val="80000"/>
              <a:hueOff val="178110"/>
              <a:satOff val="-1491"/>
              <a:lumOff val="24204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</dsp:txBody>
      <dsp:txXfrm>
        <a:off x="1489881" y="1787857"/>
        <a:ext cx="7367103" cy="2979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6B576C-7252-46B8-80ED-802A40C79B16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A21E01-14E6-4DAA-B177-724739765A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20430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B2635-E489-45A1-817C-5DC7AFB124CA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5D9D508-11E5-4E3C-8AD2-E0C87683256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B2635-E489-45A1-817C-5DC7AFB124CA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9D508-11E5-4E3C-8AD2-E0C87683256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B2635-E489-45A1-817C-5DC7AFB124CA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9D508-11E5-4E3C-8AD2-E0C87683256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B2635-E489-45A1-817C-5DC7AFB124CA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9D508-11E5-4E3C-8AD2-E0C87683256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B2635-E489-45A1-817C-5DC7AFB124CA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9D508-11E5-4E3C-8AD2-E0C87683256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B2635-E489-45A1-817C-5DC7AFB124CA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9D508-11E5-4E3C-8AD2-E0C87683256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B2635-E489-45A1-817C-5DC7AFB124CA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9D508-11E5-4E3C-8AD2-E0C87683256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B2635-E489-45A1-817C-5DC7AFB124CA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9D508-11E5-4E3C-8AD2-E0C87683256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B2635-E489-45A1-817C-5DC7AFB124CA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9D508-11E5-4E3C-8AD2-E0C87683256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B2635-E489-45A1-817C-5DC7AFB124CA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9D508-11E5-4E3C-8AD2-E0C87683256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B2635-E489-45A1-817C-5DC7AFB124CA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9D508-11E5-4E3C-8AD2-E0C87683256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53000">
              <a:srgbClr val="CAD7EA"/>
            </a:gs>
            <a:gs pos="34000">
              <a:schemeClr val="tx2">
                <a:lumMod val="40000"/>
                <a:lumOff val="60000"/>
              </a:schemeClr>
            </a:gs>
            <a:gs pos="76000">
              <a:schemeClr val="bg1">
                <a:tint val="90000"/>
                <a:shade val="90000"/>
                <a:satMod val="200000"/>
              </a:schemeClr>
            </a:gs>
            <a:gs pos="92000">
              <a:schemeClr val="bg1">
                <a:tint val="90000"/>
                <a:shade val="70000"/>
                <a:satMod val="25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A76B2635-E489-45A1-817C-5DC7AFB124CA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95D9D508-11E5-4E3C-8AD2-E0C87683256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282961275"/>
              </p:ext>
            </p:extLst>
          </p:nvPr>
        </p:nvGraphicFramePr>
        <p:xfrm>
          <a:off x="179512" y="476672"/>
          <a:ext cx="8856984" cy="29797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0743" y="4293096"/>
            <a:ext cx="6078537" cy="1481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2656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99592" y="980728"/>
            <a:ext cx="72008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/>
              <a:t>ANOTACE:</a:t>
            </a:r>
          </a:p>
          <a:p>
            <a:r>
              <a:rPr lang="cs-CZ" sz="2000" smtClean="0"/>
              <a:t>Žáci získají nové znalosti – co je to povodí, kolik jich je v ČR . Následně s pomocí mapy ČR procvičují, která řeka do jakého   povodí ČR patří.  Kliknutím správně označují povodí.</a:t>
            </a:r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316218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3395463"/>
          </a:xfrm>
        </p:spPr>
        <p:txBody>
          <a:bodyPr/>
          <a:lstStyle/>
          <a:p>
            <a:r>
              <a:rPr lang="cs-CZ" dirty="0" smtClean="0"/>
              <a:t>POVODÍ  ČR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2028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683568" y="836712"/>
            <a:ext cx="7772400" cy="2736304"/>
          </a:xfrm>
        </p:spPr>
        <p:txBody>
          <a:bodyPr/>
          <a:lstStyle/>
          <a:p>
            <a:r>
              <a:rPr lang="cs-CZ" sz="3600" b="1" dirty="0" smtClean="0"/>
              <a:t>Povodí je území, odkud voda odtéká do jedné řeky.</a:t>
            </a:r>
            <a:br>
              <a:rPr lang="cs-CZ" sz="3600" b="1" dirty="0" smtClean="0"/>
            </a:br>
            <a:r>
              <a:rPr lang="cs-CZ" sz="3600" b="1" dirty="0" smtClean="0"/>
              <a:t>Do povodí řeky zahrnujeme </a:t>
            </a:r>
            <a:r>
              <a:rPr lang="cs-CZ" sz="3600" b="1" dirty="0" smtClean="0"/>
              <a:t>              i </a:t>
            </a:r>
            <a:r>
              <a:rPr lang="cs-CZ" sz="3600" b="1" dirty="0" smtClean="0"/>
              <a:t>povodí všech jejích přítoků.</a:t>
            </a:r>
            <a:endParaRPr lang="cs-CZ" sz="3600" b="1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</a:rPr>
              <a:t>V </a:t>
            </a:r>
            <a:r>
              <a:rPr lang="cs-CZ" sz="2800" b="1" dirty="0" smtClean="0">
                <a:solidFill>
                  <a:schemeClr val="bg1"/>
                </a:solidFill>
              </a:rPr>
              <a:t>České </a:t>
            </a:r>
            <a:r>
              <a:rPr lang="cs-CZ" sz="2800" b="1" dirty="0" smtClean="0">
                <a:solidFill>
                  <a:schemeClr val="bg1"/>
                </a:solidFill>
              </a:rPr>
              <a:t>republice jsou 3 povodí.</a:t>
            </a:r>
            <a:endParaRPr lang="cs-CZ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9302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1052736"/>
            <a:ext cx="7772400" cy="3585195"/>
          </a:xfrm>
        </p:spPr>
        <p:txBody>
          <a:bodyPr/>
          <a:lstStyle/>
          <a:p>
            <a:r>
              <a:rPr lang="cs-CZ" sz="4000" dirty="0" smtClean="0"/>
              <a:t>Povodí Labe – většina území Čech.</a:t>
            </a:r>
            <a:br>
              <a:rPr lang="cs-CZ" sz="4000" dirty="0" smtClean="0"/>
            </a:br>
            <a:r>
              <a:rPr lang="cs-CZ" sz="4000" dirty="0" smtClean="0"/>
              <a:t>Povodí Moravy – většina moravského území.</a:t>
            </a:r>
            <a:br>
              <a:rPr lang="cs-CZ" sz="4000" dirty="0" smtClean="0"/>
            </a:br>
            <a:r>
              <a:rPr lang="cs-CZ" sz="4000" dirty="0" smtClean="0"/>
              <a:t>Povodí Odry – část severní Moravy a severních Čech.</a:t>
            </a:r>
            <a:endParaRPr lang="cs-CZ" sz="40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 flipV="1">
            <a:off x="755576" y="6217071"/>
            <a:ext cx="7772400" cy="45719"/>
          </a:xfrm>
        </p:spPr>
        <p:txBody>
          <a:bodyPr>
            <a:normAutofit fontScale="25000" lnSpcReduction="20000"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28424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75137" y="620688"/>
            <a:ext cx="5290865" cy="4176464"/>
          </a:xfrm>
        </p:spPr>
        <p:txBody>
          <a:bodyPr/>
          <a:lstStyle/>
          <a:p>
            <a:r>
              <a:rPr lang="cs-CZ" dirty="0"/>
              <a:t>Přiřaď správně řeku k povodí.</a:t>
            </a:r>
            <a:br>
              <a:rPr lang="cs-CZ" dirty="0"/>
            </a:br>
            <a:r>
              <a:rPr lang="cs-CZ" sz="2800" dirty="0"/>
              <a:t>Při správné odpovědi se karta označeného povodí zvětší</a:t>
            </a:r>
            <a:r>
              <a:rPr lang="cs-CZ" sz="2800" dirty="0" smtClean="0"/>
              <a:t>.</a:t>
            </a:r>
            <a:br>
              <a:rPr lang="cs-CZ" sz="2800" dirty="0" smtClean="0"/>
            </a:br>
            <a:r>
              <a:rPr lang="cs-CZ" sz="2800" dirty="0" smtClean="0"/>
              <a:t>Při špatné odpovědi karta ztmavne.</a:t>
            </a:r>
            <a:br>
              <a:rPr lang="cs-CZ" sz="2800" dirty="0" smtClean="0"/>
            </a:br>
            <a:r>
              <a:rPr lang="cs-CZ" sz="2800" dirty="0"/>
              <a:t/>
            </a:r>
            <a:br>
              <a:rPr lang="cs-CZ" sz="2800" dirty="0"/>
            </a:br>
            <a:endParaRPr lang="cs-CZ" sz="28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3568" y="4725144"/>
            <a:ext cx="7772400" cy="1224136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</a:rPr>
              <a:t>Jako pomocníka použij mapu ČR.</a:t>
            </a:r>
            <a:endParaRPr lang="cs-CZ" sz="2800" b="1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88640"/>
            <a:ext cx="3095625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8862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908721"/>
            <a:ext cx="7772400" cy="1224136"/>
          </a:xfrm>
        </p:spPr>
        <p:txBody>
          <a:bodyPr/>
          <a:lstStyle/>
          <a:p>
            <a:r>
              <a:rPr lang="cs-CZ" dirty="0" smtClean="0"/>
              <a:t>Přiřaď správně řeku </a:t>
            </a:r>
            <a:r>
              <a:rPr lang="cs-CZ" dirty="0" smtClean="0"/>
              <a:t>           k </a:t>
            </a:r>
            <a:r>
              <a:rPr lang="cs-CZ" dirty="0" smtClean="0"/>
              <a:t>povodí.</a:t>
            </a:r>
            <a:br>
              <a:rPr lang="cs-CZ" dirty="0" smtClean="0"/>
            </a:br>
            <a:r>
              <a:rPr lang="cs-CZ" sz="2000" dirty="0" smtClean="0"/>
              <a:t>Při správné odpovědi se karta označeného povodí zvětší.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Vývojový diagram: alternativní postup 3"/>
          <p:cNvSpPr/>
          <p:nvPr/>
        </p:nvSpPr>
        <p:spPr>
          <a:xfrm>
            <a:off x="1051992" y="5157192"/>
            <a:ext cx="1944216" cy="79208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Odra</a:t>
            </a:r>
            <a:endParaRPr lang="cs-CZ" sz="4000" b="1" dirty="0"/>
          </a:p>
        </p:txBody>
      </p:sp>
      <p:sp>
        <p:nvSpPr>
          <p:cNvPr id="5" name="Vývojový diagram: alternativní postup 4"/>
          <p:cNvSpPr/>
          <p:nvPr/>
        </p:nvSpPr>
        <p:spPr>
          <a:xfrm>
            <a:off x="1051992" y="2861320"/>
            <a:ext cx="1944216" cy="79208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Labe</a:t>
            </a:r>
            <a:endParaRPr lang="cs-CZ" sz="4000" b="1" dirty="0"/>
          </a:p>
        </p:txBody>
      </p:sp>
      <p:sp>
        <p:nvSpPr>
          <p:cNvPr id="7" name="Vývojový diagram: alternativní postup 6"/>
          <p:cNvSpPr/>
          <p:nvPr/>
        </p:nvSpPr>
        <p:spPr>
          <a:xfrm>
            <a:off x="5004048" y="3717032"/>
            <a:ext cx="3197342" cy="144016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Vltava</a:t>
            </a:r>
            <a:endParaRPr lang="cs-CZ" sz="4000" b="1" dirty="0"/>
          </a:p>
        </p:txBody>
      </p:sp>
      <p:sp>
        <p:nvSpPr>
          <p:cNvPr id="8" name="Vývojový diagram: alternativní postup 7"/>
          <p:cNvSpPr/>
          <p:nvPr/>
        </p:nvSpPr>
        <p:spPr>
          <a:xfrm>
            <a:off x="1051992" y="4021164"/>
            <a:ext cx="1944216" cy="79208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/>
              <a:t>Morava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1468622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908721"/>
            <a:ext cx="7772400" cy="1224136"/>
          </a:xfrm>
        </p:spPr>
        <p:txBody>
          <a:bodyPr/>
          <a:lstStyle/>
          <a:p>
            <a:r>
              <a:rPr lang="cs-CZ" dirty="0" smtClean="0"/>
              <a:t>Přiřaď správně řeku </a:t>
            </a:r>
            <a:r>
              <a:rPr lang="cs-CZ" dirty="0" smtClean="0"/>
              <a:t>           k </a:t>
            </a:r>
            <a:r>
              <a:rPr lang="cs-CZ" dirty="0" smtClean="0"/>
              <a:t>povodí.</a:t>
            </a:r>
            <a:br>
              <a:rPr lang="cs-CZ" dirty="0" smtClean="0"/>
            </a:br>
            <a:r>
              <a:rPr lang="cs-CZ" sz="2000" dirty="0" smtClean="0"/>
              <a:t>Při správné odpovědi se karta označeného povodí zvětší.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Vývojový diagram: alternativní postup 3"/>
          <p:cNvSpPr/>
          <p:nvPr/>
        </p:nvSpPr>
        <p:spPr>
          <a:xfrm>
            <a:off x="1051992" y="5157192"/>
            <a:ext cx="1944216" cy="79208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Labe</a:t>
            </a:r>
            <a:endParaRPr lang="cs-CZ" sz="4000" b="1" dirty="0"/>
          </a:p>
        </p:txBody>
      </p:sp>
      <p:sp>
        <p:nvSpPr>
          <p:cNvPr id="5" name="Vývojový diagram: alternativní postup 4"/>
          <p:cNvSpPr/>
          <p:nvPr/>
        </p:nvSpPr>
        <p:spPr>
          <a:xfrm>
            <a:off x="995082" y="4041068"/>
            <a:ext cx="1944216" cy="79208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Odra</a:t>
            </a:r>
            <a:endParaRPr lang="cs-CZ" sz="4000" b="1" dirty="0"/>
          </a:p>
        </p:txBody>
      </p:sp>
      <p:sp>
        <p:nvSpPr>
          <p:cNvPr id="7" name="Vývojový diagram: alternativní postup 6"/>
          <p:cNvSpPr/>
          <p:nvPr/>
        </p:nvSpPr>
        <p:spPr>
          <a:xfrm>
            <a:off x="5004048" y="3717032"/>
            <a:ext cx="3197342" cy="144016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Ostravice</a:t>
            </a:r>
            <a:endParaRPr lang="cs-CZ" sz="4000" b="1" dirty="0"/>
          </a:p>
        </p:txBody>
      </p:sp>
      <p:sp>
        <p:nvSpPr>
          <p:cNvPr id="8" name="Vývojový diagram: alternativní postup 7"/>
          <p:cNvSpPr/>
          <p:nvPr/>
        </p:nvSpPr>
        <p:spPr>
          <a:xfrm>
            <a:off x="971600" y="2901646"/>
            <a:ext cx="1944216" cy="79208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/>
              <a:t>Morava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891867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908721"/>
            <a:ext cx="7772400" cy="1224136"/>
          </a:xfrm>
        </p:spPr>
        <p:txBody>
          <a:bodyPr/>
          <a:lstStyle/>
          <a:p>
            <a:r>
              <a:rPr lang="cs-CZ" dirty="0" smtClean="0"/>
              <a:t>Přiřaď správně řeku </a:t>
            </a:r>
            <a:r>
              <a:rPr lang="cs-CZ" dirty="0" smtClean="0"/>
              <a:t>            k </a:t>
            </a:r>
            <a:r>
              <a:rPr lang="cs-CZ" dirty="0" smtClean="0"/>
              <a:t>povodí.</a:t>
            </a:r>
            <a:br>
              <a:rPr lang="cs-CZ" dirty="0" smtClean="0"/>
            </a:br>
            <a:r>
              <a:rPr lang="cs-CZ" sz="2000" dirty="0" smtClean="0"/>
              <a:t>Při správné odpovědi se karta označeného povodí zvětší.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Vývojový diagram: alternativní postup 3"/>
          <p:cNvSpPr/>
          <p:nvPr/>
        </p:nvSpPr>
        <p:spPr>
          <a:xfrm>
            <a:off x="1051992" y="2924944"/>
            <a:ext cx="1944216" cy="79208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Odra</a:t>
            </a:r>
            <a:endParaRPr lang="cs-CZ" sz="4000" b="1" dirty="0"/>
          </a:p>
        </p:txBody>
      </p:sp>
      <p:sp>
        <p:nvSpPr>
          <p:cNvPr id="5" name="Vývojový diagram: alternativní postup 4"/>
          <p:cNvSpPr/>
          <p:nvPr/>
        </p:nvSpPr>
        <p:spPr>
          <a:xfrm>
            <a:off x="1115616" y="5229200"/>
            <a:ext cx="1944216" cy="79208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Labe</a:t>
            </a:r>
            <a:endParaRPr lang="cs-CZ" sz="4000" b="1" dirty="0"/>
          </a:p>
        </p:txBody>
      </p:sp>
      <p:sp>
        <p:nvSpPr>
          <p:cNvPr id="7" name="Vývojový diagram: alternativní postup 6"/>
          <p:cNvSpPr/>
          <p:nvPr/>
        </p:nvSpPr>
        <p:spPr>
          <a:xfrm>
            <a:off x="5004048" y="3717032"/>
            <a:ext cx="3197342" cy="144016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Berounka</a:t>
            </a:r>
            <a:endParaRPr lang="cs-CZ" sz="4000" b="1" dirty="0"/>
          </a:p>
        </p:txBody>
      </p:sp>
      <p:sp>
        <p:nvSpPr>
          <p:cNvPr id="8" name="Vývojový diagram: alternativní postup 7"/>
          <p:cNvSpPr/>
          <p:nvPr/>
        </p:nvSpPr>
        <p:spPr>
          <a:xfrm>
            <a:off x="1051992" y="4021164"/>
            <a:ext cx="1944216" cy="79208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/>
              <a:t>Morava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891867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908721"/>
            <a:ext cx="7772400" cy="1224136"/>
          </a:xfrm>
        </p:spPr>
        <p:txBody>
          <a:bodyPr/>
          <a:lstStyle/>
          <a:p>
            <a:r>
              <a:rPr lang="cs-CZ" dirty="0" smtClean="0"/>
              <a:t>Přiřaď správně řeku k povodí.</a:t>
            </a:r>
            <a:br>
              <a:rPr lang="cs-CZ" dirty="0" smtClean="0"/>
            </a:br>
            <a:r>
              <a:rPr lang="cs-CZ" sz="2000" dirty="0" smtClean="0"/>
              <a:t>Při správné odpovědi se karta označeného povodí zvětší.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Vývojový diagram: alternativní postup 3"/>
          <p:cNvSpPr/>
          <p:nvPr/>
        </p:nvSpPr>
        <p:spPr>
          <a:xfrm>
            <a:off x="973342" y="4041068"/>
            <a:ext cx="1944216" cy="79208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Odra</a:t>
            </a:r>
            <a:endParaRPr lang="cs-CZ" sz="4000" b="1" dirty="0"/>
          </a:p>
        </p:txBody>
      </p:sp>
      <p:sp>
        <p:nvSpPr>
          <p:cNvPr id="5" name="Vývojový diagram: alternativní postup 4"/>
          <p:cNvSpPr/>
          <p:nvPr/>
        </p:nvSpPr>
        <p:spPr>
          <a:xfrm>
            <a:off x="971600" y="5157192"/>
            <a:ext cx="1944216" cy="79208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/>
              <a:t>Morava</a:t>
            </a:r>
            <a:endParaRPr lang="cs-CZ" sz="3600" b="1" dirty="0"/>
          </a:p>
        </p:txBody>
      </p:sp>
      <p:sp>
        <p:nvSpPr>
          <p:cNvPr id="7" name="Vývojový diagram: alternativní postup 6"/>
          <p:cNvSpPr/>
          <p:nvPr/>
        </p:nvSpPr>
        <p:spPr>
          <a:xfrm>
            <a:off x="5004048" y="3717032"/>
            <a:ext cx="3197342" cy="144016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Dyje</a:t>
            </a:r>
            <a:endParaRPr lang="cs-CZ" sz="4000" b="1" dirty="0"/>
          </a:p>
        </p:txBody>
      </p:sp>
      <p:sp>
        <p:nvSpPr>
          <p:cNvPr id="8" name="Vývojový diagram: alternativní postup 7"/>
          <p:cNvSpPr/>
          <p:nvPr/>
        </p:nvSpPr>
        <p:spPr>
          <a:xfrm>
            <a:off x="971600" y="2924944"/>
            <a:ext cx="1944216" cy="79208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/>
              <a:t>Labe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891867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908721"/>
            <a:ext cx="7772400" cy="1224136"/>
          </a:xfrm>
        </p:spPr>
        <p:txBody>
          <a:bodyPr/>
          <a:lstStyle/>
          <a:p>
            <a:r>
              <a:rPr lang="cs-CZ" dirty="0" smtClean="0"/>
              <a:t>Přiřaď správně řeku </a:t>
            </a:r>
            <a:r>
              <a:rPr lang="cs-CZ" dirty="0" smtClean="0"/>
              <a:t>            k </a:t>
            </a:r>
            <a:r>
              <a:rPr lang="cs-CZ" dirty="0" smtClean="0"/>
              <a:t>povodí.</a:t>
            </a:r>
            <a:br>
              <a:rPr lang="cs-CZ" dirty="0" smtClean="0"/>
            </a:br>
            <a:r>
              <a:rPr lang="cs-CZ" sz="2000" dirty="0" smtClean="0"/>
              <a:t>Při správné odpovědi se karta označeného povodí zvětší.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Vývojový diagram: alternativní postup 3"/>
          <p:cNvSpPr/>
          <p:nvPr/>
        </p:nvSpPr>
        <p:spPr>
          <a:xfrm>
            <a:off x="1051992" y="5157192"/>
            <a:ext cx="1944216" cy="79208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Odra</a:t>
            </a:r>
            <a:endParaRPr lang="cs-CZ" sz="4000" b="1" dirty="0"/>
          </a:p>
        </p:txBody>
      </p:sp>
      <p:sp>
        <p:nvSpPr>
          <p:cNvPr id="5" name="Vývojový diagram: alternativní postup 4"/>
          <p:cNvSpPr/>
          <p:nvPr/>
        </p:nvSpPr>
        <p:spPr>
          <a:xfrm>
            <a:off x="1051992" y="2861320"/>
            <a:ext cx="1944216" cy="79208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Labe</a:t>
            </a:r>
            <a:endParaRPr lang="cs-CZ" sz="4000" b="1" dirty="0"/>
          </a:p>
        </p:txBody>
      </p:sp>
      <p:sp>
        <p:nvSpPr>
          <p:cNvPr id="7" name="Vývojový diagram: alternativní postup 6"/>
          <p:cNvSpPr/>
          <p:nvPr/>
        </p:nvSpPr>
        <p:spPr>
          <a:xfrm>
            <a:off x="5004048" y="3717032"/>
            <a:ext cx="3197342" cy="144016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Orlice</a:t>
            </a:r>
            <a:endParaRPr lang="cs-CZ" sz="4000" b="1" dirty="0"/>
          </a:p>
        </p:txBody>
      </p:sp>
      <p:sp>
        <p:nvSpPr>
          <p:cNvPr id="8" name="Vývojový diagram: alternativní postup 7"/>
          <p:cNvSpPr/>
          <p:nvPr/>
        </p:nvSpPr>
        <p:spPr>
          <a:xfrm>
            <a:off x="1051992" y="4021164"/>
            <a:ext cx="1944216" cy="79208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/>
              <a:t>Morava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891867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908721"/>
            <a:ext cx="7772400" cy="1224136"/>
          </a:xfrm>
        </p:spPr>
        <p:txBody>
          <a:bodyPr/>
          <a:lstStyle/>
          <a:p>
            <a:r>
              <a:rPr lang="cs-CZ" dirty="0" smtClean="0"/>
              <a:t>Přiřaď správně řeku </a:t>
            </a:r>
            <a:r>
              <a:rPr lang="cs-CZ" dirty="0" smtClean="0"/>
              <a:t>           k </a:t>
            </a:r>
            <a:r>
              <a:rPr lang="cs-CZ" dirty="0" smtClean="0"/>
              <a:t>povodí.</a:t>
            </a:r>
            <a:br>
              <a:rPr lang="cs-CZ" dirty="0" smtClean="0"/>
            </a:br>
            <a:r>
              <a:rPr lang="cs-CZ" sz="2000" dirty="0" smtClean="0"/>
              <a:t>Při správné odpovědi se karta označeného povodí zvětší.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Vývojový diagram: alternativní postup 3"/>
          <p:cNvSpPr/>
          <p:nvPr/>
        </p:nvSpPr>
        <p:spPr>
          <a:xfrm>
            <a:off x="971600" y="3032956"/>
            <a:ext cx="1944216" cy="79208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Odra</a:t>
            </a:r>
            <a:endParaRPr lang="cs-CZ" sz="4000" b="1" dirty="0"/>
          </a:p>
        </p:txBody>
      </p:sp>
      <p:sp>
        <p:nvSpPr>
          <p:cNvPr id="5" name="Vývojový diagram: alternativní postup 4"/>
          <p:cNvSpPr/>
          <p:nvPr/>
        </p:nvSpPr>
        <p:spPr>
          <a:xfrm>
            <a:off x="971600" y="4041068"/>
            <a:ext cx="1944216" cy="79208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Labe</a:t>
            </a:r>
            <a:endParaRPr lang="cs-CZ" sz="4000" b="1" dirty="0"/>
          </a:p>
        </p:txBody>
      </p:sp>
      <p:sp>
        <p:nvSpPr>
          <p:cNvPr id="7" name="Vývojový diagram: alternativní postup 6"/>
          <p:cNvSpPr/>
          <p:nvPr/>
        </p:nvSpPr>
        <p:spPr>
          <a:xfrm>
            <a:off x="5004048" y="3717032"/>
            <a:ext cx="3197342" cy="144016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Ohře</a:t>
            </a:r>
            <a:endParaRPr lang="cs-CZ" sz="4000" b="1" dirty="0"/>
          </a:p>
        </p:txBody>
      </p:sp>
      <p:sp>
        <p:nvSpPr>
          <p:cNvPr id="8" name="Vývojový diagram: alternativní postup 7"/>
          <p:cNvSpPr/>
          <p:nvPr/>
        </p:nvSpPr>
        <p:spPr>
          <a:xfrm>
            <a:off x="971600" y="5157192"/>
            <a:ext cx="1944216" cy="79208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/>
              <a:t>Morava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891867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908721"/>
            <a:ext cx="7772400" cy="1224136"/>
          </a:xfrm>
        </p:spPr>
        <p:txBody>
          <a:bodyPr/>
          <a:lstStyle/>
          <a:p>
            <a:r>
              <a:rPr lang="cs-CZ" dirty="0" smtClean="0"/>
              <a:t>Přiřaď správně řeku </a:t>
            </a:r>
            <a:r>
              <a:rPr lang="cs-CZ" dirty="0" smtClean="0"/>
              <a:t>            k </a:t>
            </a:r>
            <a:r>
              <a:rPr lang="cs-CZ" dirty="0" smtClean="0"/>
              <a:t>povodí.</a:t>
            </a:r>
            <a:br>
              <a:rPr lang="cs-CZ" dirty="0" smtClean="0"/>
            </a:br>
            <a:r>
              <a:rPr lang="cs-CZ" sz="2000" dirty="0" smtClean="0"/>
              <a:t>Při správné odpovědi se karta označeného povodí zvětší.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Vývojový diagram: alternativní postup 3"/>
          <p:cNvSpPr/>
          <p:nvPr/>
        </p:nvSpPr>
        <p:spPr>
          <a:xfrm>
            <a:off x="1051992" y="2924944"/>
            <a:ext cx="1944216" cy="79208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Labe</a:t>
            </a:r>
            <a:endParaRPr lang="cs-CZ" sz="4000" b="1" dirty="0"/>
          </a:p>
        </p:txBody>
      </p:sp>
      <p:sp>
        <p:nvSpPr>
          <p:cNvPr id="5" name="Vývojový diagram: alternativní postup 4"/>
          <p:cNvSpPr/>
          <p:nvPr/>
        </p:nvSpPr>
        <p:spPr>
          <a:xfrm>
            <a:off x="1142546" y="5265204"/>
            <a:ext cx="1944216" cy="79208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Odra</a:t>
            </a:r>
            <a:endParaRPr lang="cs-CZ" sz="4000" b="1" dirty="0"/>
          </a:p>
        </p:txBody>
      </p:sp>
      <p:sp>
        <p:nvSpPr>
          <p:cNvPr id="7" name="Vývojový diagram: alternativní postup 6"/>
          <p:cNvSpPr/>
          <p:nvPr/>
        </p:nvSpPr>
        <p:spPr>
          <a:xfrm>
            <a:off x="5004048" y="3717032"/>
            <a:ext cx="3197342" cy="144016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Olše</a:t>
            </a:r>
            <a:endParaRPr lang="cs-CZ" sz="4000" b="1" dirty="0"/>
          </a:p>
        </p:txBody>
      </p:sp>
      <p:sp>
        <p:nvSpPr>
          <p:cNvPr id="8" name="Vývojový diagram: alternativní postup 7"/>
          <p:cNvSpPr/>
          <p:nvPr/>
        </p:nvSpPr>
        <p:spPr>
          <a:xfrm>
            <a:off x="1051992" y="4021164"/>
            <a:ext cx="1944216" cy="79208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/>
              <a:t>Morava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891867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908721"/>
            <a:ext cx="7772400" cy="1224136"/>
          </a:xfrm>
        </p:spPr>
        <p:txBody>
          <a:bodyPr/>
          <a:lstStyle/>
          <a:p>
            <a:r>
              <a:rPr lang="cs-CZ" dirty="0" smtClean="0"/>
              <a:t>Přiřaď správně řeku </a:t>
            </a:r>
            <a:r>
              <a:rPr lang="cs-CZ" dirty="0" smtClean="0"/>
              <a:t>           k </a:t>
            </a:r>
            <a:r>
              <a:rPr lang="cs-CZ" dirty="0" smtClean="0"/>
              <a:t>povodí.</a:t>
            </a:r>
            <a:br>
              <a:rPr lang="cs-CZ" dirty="0" smtClean="0"/>
            </a:br>
            <a:r>
              <a:rPr lang="cs-CZ" sz="2000" dirty="0" smtClean="0"/>
              <a:t>Při správné odpovědi se karta označeného povodí zvětší.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Vývojový diagram: alternativní postup 3"/>
          <p:cNvSpPr/>
          <p:nvPr/>
        </p:nvSpPr>
        <p:spPr>
          <a:xfrm>
            <a:off x="1051992" y="5157192"/>
            <a:ext cx="1944216" cy="79208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Odra</a:t>
            </a:r>
            <a:endParaRPr lang="cs-CZ" sz="4000" b="1" dirty="0"/>
          </a:p>
        </p:txBody>
      </p:sp>
      <p:sp>
        <p:nvSpPr>
          <p:cNvPr id="5" name="Vývojový diagram: alternativní postup 4"/>
          <p:cNvSpPr/>
          <p:nvPr/>
        </p:nvSpPr>
        <p:spPr>
          <a:xfrm>
            <a:off x="1051992" y="2861320"/>
            <a:ext cx="1944216" cy="79208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/>
              <a:t>Morava</a:t>
            </a:r>
            <a:endParaRPr lang="cs-CZ" sz="3600" b="1" dirty="0"/>
          </a:p>
        </p:txBody>
      </p:sp>
      <p:sp>
        <p:nvSpPr>
          <p:cNvPr id="7" name="Vývojový diagram: alternativní postup 6"/>
          <p:cNvSpPr/>
          <p:nvPr/>
        </p:nvSpPr>
        <p:spPr>
          <a:xfrm>
            <a:off x="5004048" y="3717032"/>
            <a:ext cx="3197342" cy="144016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Bečva</a:t>
            </a:r>
            <a:endParaRPr lang="cs-CZ" sz="4000" b="1" dirty="0"/>
          </a:p>
        </p:txBody>
      </p:sp>
      <p:sp>
        <p:nvSpPr>
          <p:cNvPr id="8" name="Vývojový diagram: alternativní postup 7"/>
          <p:cNvSpPr/>
          <p:nvPr/>
        </p:nvSpPr>
        <p:spPr>
          <a:xfrm>
            <a:off x="1051992" y="4021164"/>
            <a:ext cx="1944216" cy="79208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/>
              <a:t>Labe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891867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908721"/>
            <a:ext cx="7772400" cy="1224136"/>
          </a:xfrm>
        </p:spPr>
        <p:txBody>
          <a:bodyPr/>
          <a:lstStyle/>
          <a:p>
            <a:r>
              <a:rPr lang="cs-CZ" dirty="0" smtClean="0"/>
              <a:t>Přiřaď správně řeku </a:t>
            </a:r>
            <a:r>
              <a:rPr lang="cs-CZ" dirty="0" smtClean="0"/>
              <a:t>           k </a:t>
            </a:r>
            <a:r>
              <a:rPr lang="cs-CZ" dirty="0" smtClean="0"/>
              <a:t>povodí.</a:t>
            </a:r>
            <a:br>
              <a:rPr lang="cs-CZ" dirty="0" smtClean="0"/>
            </a:br>
            <a:r>
              <a:rPr lang="cs-CZ" sz="2000" dirty="0" smtClean="0"/>
              <a:t>Při správné odpovědi se karta označeného povodí zvětší.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Vývojový diagram: alternativní postup 3"/>
          <p:cNvSpPr/>
          <p:nvPr/>
        </p:nvSpPr>
        <p:spPr>
          <a:xfrm>
            <a:off x="1043753" y="4041068"/>
            <a:ext cx="1944216" cy="79208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Odra</a:t>
            </a:r>
            <a:endParaRPr lang="cs-CZ" sz="4000" b="1" dirty="0"/>
          </a:p>
        </p:txBody>
      </p:sp>
      <p:sp>
        <p:nvSpPr>
          <p:cNvPr id="5" name="Vývojový diagram: alternativní postup 4"/>
          <p:cNvSpPr/>
          <p:nvPr/>
        </p:nvSpPr>
        <p:spPr>
          <a:xfrm>
            <a:off x="1043753" y="5225879"/>
            <a:ext cx="1944216" cy="79208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Labe</a:t>
            </a:r>
            <a:endParaRPr lang="cs-CZ" sz="4000" b="1" dirty="0"/>
          </a:p>
        </p:txBody>
      </p:sp>
      <p:sp>
        <p:nvSpPr>
          <p:cNvPr id="7" name="Vývojový diagram: alternativní postup 6"/>
          <p:cNvSpPr/>
          <p:nvPr/>
        </p:nvSpPr>
        <p:spPr>
          <a:xfrm>
            <a:off x="5004048" y="3717032"/>
            <a:ext cx="3197342" cy="144016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Jizera</a:t>
            </a:r>
            <a:endParaRPr lang="cs-CZ" sz="4000" b="1" dirty="0"/>
          </a:p>
        </p:txBody>
      </p:sp>
      <p:sp>
        <p:nvSpPr>
          <p:cNvPr id="8" name="Vývojový diagram: alternativní postup 7"/>
          <p:cNvSpPr/>
          <p:nvPr/>
        </p:nvSpPr>
        <p:spPr>
          <a:xfrm>
            <a:off x="1023827" y="2947501"/>
            <a:ext cx="1944216" cy="79208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/>
              <a:t>Morava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891867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46</TotalTime>
  <Words>205</Words>
  <Application>Microsoft Office PowerPoint</Application>
  <PresentationFormat>Předvádění na obrazovce (4:3)</PresentationFormat>
  <Paragraphs>60</Paragraphs>
  <Slides>15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Exekutivní</vt:lpstr>
      <vt:lpstr>Prezentace aplikace PowerPoint</vt:lpstr>
      <vt:lpstr>Prezentace aplikace PowerPoint</vt:lpstr>
      <vt:lpstr>POVODÍ  ČR</vt:lpstr>
      <vt:lpstr>Povodí je území, odkud voda odtéká do jedné řeky. Do povodí řeky zahrnujeme               i povodí všech jejích přítoků.</vt:lpstr>
      <vt:lpstr>Povodí Labe – většina území Čech. Povodí Moravy – většina moravského území. Povodí Odry – část severní Moravy a severních Čech.</vt:lpstr>
      <vt:lpstr>Přiřaď správně řeku k povodí. Při správné odpovědi se karta označeného povodí zvětší. Při špatné odpovědi karta ztmavne.  </vt:lpstr>
      <vt:lpstr>Přiřaď správně řeku            k povodí. Při správné odpovědi se karta označeného povodí zvětší.</vt:lpstr>
      <vt:lpstr>Přiřaď správně řeku            k povodí. Při správné odpovědi se karta označeného povodí zvětší.</vt:lpstr>
      <vt:lpstr>Přiřaď správně řeku             k povodí. Při správné odpovědi se karta označeného povodí zvětší.</vt:lpstr>
      <vt:lpstr>Přiřaď správně řeku k povodí. Při správné odpovědi se karta označeného povodí zvětší.</vt:lpstr>
      <vt:lpstr>Přiřaď správně řeku             k povodí. Při správné odpovědi se karta označeného povodí zvětší.</vt:lpstr>
      <vt:lpstr>Přiřaď správně řeku            k povodí. Při správné odpovědi se karta označeného povodí zvětší.</vt:lpstr>
      <vt:lpstr>Přiřaď správně řeku             k povodí. Při správné odpovědi se karta označeného povodí zvětší.</vt:lpstr>
      <vt:lpstr>Přiřaď správně řeku            k povodí. Při správné odpovědi se karta označeného povodí zvětší.</vt:lpstr>
      <vt:lpstr>Přiřaď správně řeku            k povodí. Při správné odpovědi se karta označeného povodí zvětší.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POVODÍ  A ÚMOŘÍ  ČR</dc:title>
  <dc:creator>a</dc:creator>
  <cp:lastModifiedBy>Učitel</cp:lastModifiedBy>
  <cp:revision>11</cp:revision>
  <dcterms:created xsi:type="dcterms:W3CDTF">2012-02-19T19:04:04Z</dcterms:created>
  <dcterms:modified xsi:type="dcterms:W3CDTF">2012-03-31T10:05:37Z</dcterms:modified>
</cp:coreProperties>
</file>