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notesMasterIdLst>
    <p:notesMasterId r:id="rId14"/>
  </p:notesMasterIdLst>
  <p:sldIdLst>
    <p:sldId id="278" r:id="rId2"/>
    <p:sldId id="256" r:id="rId3"/>
    <p:sldId id="257" r:id="rId4"/>
    <p:sldId id="258" r:id="rId5"/>
    <p:sldId id="259" r:id="rId6"/>
    <p:sldId id="279" r:id="rId7"/>
    <p:sldId id="260" r:id="rId8"/>
    <p:sldId id="261" r:id="rId9"/>
    <p:sldId id="262" r:id="rId10"/>
    <p:sldId id="263" r:id="rId11"/>
    <p:sldId id="264" r:id="rId12"/>
    <p:sldId id="277" r:id="rId13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4B38FC5A-A624-4543-A20D-D90535954B26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  <a:cs typeface="+mn-cs"/>
              </a:defRPr>
            </a:lvl1pPr>
          </a:lstStyle>
          <a:p>
            <a:pPr>
              <a:defRPr/>
            </a:pPr>
            <a:fld id="{2487C56D-8500-48C8-B827-DE9B27FEA5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64CD4AF5-E1C0-4DED-A806-936F00A30BD1}" type="slidenum">
              <a:rPr lang="cs-CZ">
                <a:latin typeface="Arial" charset="0"/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1</a:t>
            </a:fld>
            <a:endParaRPr lang="cs-CZ">
              <a:latin typeface="Arial" charset="0"/>
              <a:cs typeface="Arial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8434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r>
              <a:rPr lang="cs-CZ" smtClean="0"/>
              <a:t>systému, které hledají otázky na všechny typy filosofických tázání</a:t>
            </a:r>
          </a:p>
        </p:txBody>
      </p:sp>
      <p:sp>
        <p:nvSpPr>
          <p:cNvPr id="18435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E7207D6F-9BCC-4BCB-8579-F53B7D86BF56}" type="slidenum">
              <a:rPr lang="cs-CZ">
                <a:cs typeface="Arial" charset="0"/>
              </a:rPr>
              <a:pPr fontAlgn="base">
                <a:spcBef>
                  <a:spcPct val="0"/>
                </a:spcBef>
                <a:spcAft>
                  <a:spcPct val="0"/>
                </a:spcAft>
              </a:pPr>
              <a:t>3</a:t>
            </a:fld>
            <a:endParaRPr lang="cs-CZ">
              <a:cs typeface="Arial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lIns="45720" tIns="0" rIns="45720" bIns="0" anchor="b">
            <a:scene3d>
              <a:camera prst="orthographicFront"/>
              <a:lightRig rig="soft" dir="t">
                <a:rot lat="0" lon="0" rev="17220000"/>
              </a:lightRig>
            </a:scene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153A14-4FFC-4316-B96F-B97C9F25224D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8FE9A1D-47D4-4956-8162-0AB71A5D796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0185C4-A77F-46B1-AEF5-28293C511192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16F71B-1183-478C-9C26-53EE33AD5BB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7F107A-956B-4D66-A6BE-1298198BB51D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92FCC48-47BD-4C44-9A1F-9A6A00B9CC2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D0A16D-BAD7-4D9D-8AB6-90A7DEB5325D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8274C2-D958-43DD-8B02-386D3021894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6C50C4-727C-4E43-84C6-3F00D80368A7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FB8701-1062-49A2-9889-D72D9CE8E24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A3453C9-DBD6-48C0-939A-C8A231557053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B1F304-2117-4F52-8509-8C85EE85DF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B29169-F3D9-41F5-BFD2-8CFB48A7A815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910C7D4-DF84-4156-8008-3708040EC2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FC4C140-B878-4173-A9F8-86AAF4415106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0125BB-9C54-4575-9A62-B1F1C21FF20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>
            <a:lvl1pPr indent="0">
              <a:buNone/>
              <a:defRPr sz="3200"/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rIns="45720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450BE8A-036D-4124-A8D5-038C4208F573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6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1731420-8A27-4194-8F92-0E2C4E76E4C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31532-EA29-4663-999D-2B005945977C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C59C43F-8E82-4C45-B8E8-F5E3AFF5919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1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312F98-2DD9-4A6A-BC64-51F96D8E2028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53FA030-B713-4E03-B7BC-AC40C79FA6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027" name="Zástupný symbol pro text 1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708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D2225AC-7AFB-4597-AD25-CB121E074639}" type="datetimeFigureOut">
              <a:rPr lang="cs-CZ"/>
              <a:pPr>
                <a:defRPr/>
              </a:pPr>
              <a:t>4.4.2014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1">
                    <a:shade val="50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4823F58A-19AF-4461-93BA-A87FBB7DE4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07" r:id="rId1"/>
    <p:sldLayoutId id="2147483706" r:id="rId2"/>
    <p:sldLayoutId id="2147483708" r:id="rId3"/>
    <p:sldLayoutId id="2147483705" r:id="rId4"/>
    <p:sldLayoutId id="2147483704" r:id="rId5"/>
    <p:sldLayoutId id="2147483703" r:id="rId6"/>
    <p:sldLayoutId id="2147483702" r:id="rId7"/>
    <p:sldLayoutId id="2147483701" r:id="rId8"/>
    <p:sldLayoutId id="2147483700" r:id="rId9"/>
    <p:sldLayoutId id="2147483699" r:id="rId10"/>
    <p:sldLayoutId id="2147483698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100" b="1" kern="120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100" b="1">
          <a:solidFill>
            <a:schemeClr val="tx1"/>
          </a:solidFill>
          <a:latin typeface="Lucida Sans" pitchFamily="34" charset="0"/>
        </a:defRPr>
      </a:lvl9pPr>
    </p:titleStyle>
    <p:bodyStyle>
      <a:lvl1pPr marL="547688" indent="-411163" algn="l" rtl="0" fontAlgn="base">
        <a:spcBef>
          <a:spcPct val="20000"/>
        </a:spcBef>
        <a:spcAft>
          <a:spcPct val="0"/>
        </a:spcAft>
        <a:buClr>
          <a:srgbClr val="F9F9F9"/>
        </a:buClr>
        <a:buSzPct val="65000"/>
        <a:buFont typeface="Wingdings 2" pitchFamily="18" charset="2"/>
        <a:buChar char="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363" indent="-282575" algn="l" rtl="0" fontAlgn="base">
        <a:spcBef>
          <a:spcPct val="20000"/>
        </a:spcBef>
        <a:spcAft>
          <a:spcPct val="0"/>
        </a:spcAft>
        <a:buClr>
          <a:schemeClr val="tx1"/>
        </a:buClr>
        <a:buSzPct val="80000"/>
        <a:buFont typeface="Wingdings 2" pitchFamily="18" charset="2"/>
        <a:buChar char="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475" indent="-228600" algn="l" rtl="0" fontAlgn="base">
        <a:spcBef>
          <a:spcPct val="20000"/>
        </a:spcBef>
        <a:spcAft>
          <a:spcPct val="0"/>
        </a:spcAft>
        <a:buClr>
          <a:schemeClr val="tx1"/>
        </a:buClr>
        <a:buSzPct val="95000"/>
        <a:buFont typeface="Wingdings" pitchFamily="2" charset="2"/>
        <a:buChar char=""/>
        <a:defRPr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2550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SzPct val="100000"/>
        <a:buFont typeface="Wingdings 3" pitchFamily="18" charset="2"/>
        <a:buChar char="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4638" indent="-182563" algn="l" rtl="0" fontAlgn="base">
        <a:spcBef>
          <a:spcPct val="20000"/>
        </a:spcBef>
        <a:spcAft>
          <a:spcPct val="0"/>
        </a:spcAft>
        <a:buClr>
          <a:schemeClr val="tx1"/>
        </a:buClr>
        <a:buFont typeface="Wingdings 2" pitchFamily="18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://commons.wikimedia.org/wiki/File:Socrates_and_Plato.jpg" TargetMode="External"/><Relationship Id="rId2" Type="http://schemas.openxmlformats.org/officeDocument/2006/relationships/hyperlink" Target="http://commons.wikimedia.org/wiki/File:Plato_Silanion_Musei_Capitolini_MC1377.jpg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2"/>
          <p:cNvSpPr txBox="1">
            <a:spLocks noChangeArrowheads="1"/>
          </p:cNvSpPr>
          <p:nvPr/>
        </p:nvSpPr>
        <p:spPr bwMode="auto">
          <a:xfrm>
            <a:off x="2024063" y="1916113"/>
            <a:ext cx="3594100" cy="762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lIns="82945" tIns="41473" rIns="82945" bIns="41473">
            <a:spAutoFit/>
          </a:bodyPr>
          <a:lstStyle/>
          <a:p>
            <a:r>
              <a:rPr lang="cs-CZ" sz="2200">
                <a:solidFill>
                  <a:srgbClr val="000000"/>
                </a:solidFill>
                <a:latin typeface="Times New Roman" pitchFamily="18" charset="0"/>
              </a:rPr>
              <a:t>SYSTEMATICKÁ FILOSOFIE I.</a:t>
            </a:r>
          </a:p>
        </p:txBody>
      </p:sp>
      <p:pic>
        <p:nvPicPr>
          <p:cNvPr id="14338" name="Obrázek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333375"/>
            <a:ext cx="5759450" cy="1257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5" name="Tabulka 4"/>
          <p:cNvGraphicFramePr>
            <a:graphicFrameLocks noGrp="1"/>
          </p:cNvGraphicFramePr>
          <p:nvPr/>
        </p:nvGraphicFramePr>
        <p:xfrm>
          <a:off x="2124075" y="2708275"/>
          <a:ext cx="6453188" cy="4011613"/>
        </p:xfrm>
        <a:graphic>
          <a:graphicData uri="http://schemas.openxmlformats.org/drawingml/2006/table">
            <a:tbl>
              <a:tblPr>
                <a:tableStyleId>{5940675A-B579-460E-94D1-54222C63F5DA}</a:tableStyleId>
              </a:tblPr>
              <a:tblGrid>
                <a:gridCol w="1698255"/>
                <a:gridCol w="4755709"/>
              </a:tblGrid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Číslo projektu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CZ.1.07/1.5.00/34.0950</a:t>
                      </a:r>
                      <a:endParaRPr lang="cs-CZ" sz="1050" smtClean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Označení materiálu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Calibri"/>
                          <a:ea typeface="Calibri"/>
                          <a:cs typeface="Times New Roman,Bold"/>
                        </a:rPr>
                        <a:t>VY_32_INOVACE_mix2_zsv11</a:t>
                      </a:r>
                      <a:endParaRPr lang="cs-CZ" sz="105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Soubor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 zsv11_systematická filosofie_I.</a:t>
                      </a:r>
                      <a:r>
                        <a:rPr lang="cs-CZ" sz="1100" dirty="0" err="1" smtClean="0">
                          <a:effectLst/>
                        </a:rPr>
                        <a:t>pptx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Název školy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Gymnázium Kladno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Autor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Mgr.</a:t>
                      </a:r>
                      <a:r>
                        <a:rPr lang="cs-CZ" sz="11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Jiří Beran, Mgr. Marie Kohoutová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579662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effectLst/>
                        </a:rPr>
                        <a:t>Anotace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 seznamuje s Platónovým životopisem a jeho dílem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Předmět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Základy společenských</a:t>
                      </a:r>
                      <a:r>
                        <a:rPr lang="cs-CZ" sz="1100" baseline="0" dirty="0" smtClean="0">
                          <a:effectLst/>
                        </a:rPr>
                        <a:t> věd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effectLst/>
                        </a:rPr>
                        <a:t>Tematická</a:t>
                      </a:r>
                      <a:r>
                        <a:rPr lang="cs-CZ" sz="1100" kern="1200" baseline="0" dirty="0" smtClean="0">
                          <a:effectLst/>
                        </a:rPr>
                        <a:t> oblast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Antická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</a:t>
                      </a: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Téma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Systematické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období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46274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Očekávané výstupy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Seznámit s životem a dílem Platonovým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Klíčová slova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Filosofie, Platón,život, dílo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54710" marR="54710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>
                          <a:effectLst/>
                        </a:rPr>
                        <a:t>Druh učebního materiálu</a:t>
                      </a:r>
                      <a:endParaRPr lang="cs-CZ" sz="11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prezentace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</a:tr>
              <a:tr h="188399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Cílová skupina</a:t>
                      </a:r>
                      <a:endParaRPr kumimoji="0"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vyšší stupeň osmiletého gymnázia, čtyřleté gymnázium</a:t>
                      </a:r>
                    </a:p>
                  </a:txBody>
                  <a:tcPr marL="62208" marR="62208" marT="0" marB="0"/>
                </a:tc>
              </a:tr>
              <a:tr h="190791">
                <a:tc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kumimoji="0" lang="cs-CZ" sz="1100" kern="1200" dirty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Ověřeno</a:t>
                      </a:r>
                    </a:p>
                  </a:txBody>
                  <a:tcPr marL="62208" marR="62208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12.2.2014,</a:t>
                      </a:r>
                      <a:r>
                        <a:rPr lang="cs-CZ" sz="1100" kern="1200" baseline="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SSV</a:t>
                      </a:r>
                      <a:endParaRPr lang="cs-CZ" sz="1100" kern="1200" dirty="0" smtClean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  <a:p>
                      <a:pPr marL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2208" marR="62208" marT="0" marB="0"/>
                </a:tc>
              </a:tr>
              <a:tr h="190791">
                <a:tc gridSpan="2">
                  <a:txBody>
                    <a:bodyPr/>
                    <a:lstStyle/>
                    <a:p>
                      <a:pPr fontAlgn="base">
                        <a:lnSpc>
                          <a:spcPct val="115000"/>
                        </a:lnSpc>
                        <a:spcBef>
                          <a:spcPts val="335"/>
                        </a:spcBef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</a:rPr>
                        <a:t>Zdroje uvedeny na konci dokumentu.</a:t>
                      </a:r>
                      <a:endParaRPr lang="cs-CZ" sz="11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54710" marR="5471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split dir="in"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smtClean="0">
                <a:latin typeface="METROLOX" pitchFamily="2" charset="0"/>
              </a:rPr>
              <a:t>Systematická filosofie I.</a:t>
            </a:r>
            <a:endParaRPr lang="cs-CZ" dirty="0">
              <a:latin typeface="METROLOX" pitchFamily="2" charset="0"/>
            </a:endParaRPr>
          </a:p>
        </p:txBody>
      </p:sp>
      <p:sp>
        <p:nvSpPr>
          <p:cNvPr id="16386" name="Podnadpis 3"/>
          <p:cNvSpPr>
            <a:spLocks noGrp="1"/>
          </p:cNvSpPr>
          <p:nvPr>
            <p:ph type="subTitle" idx="1"/>
          </p:nvPr>
        </p:nvSpPr>
        <p:spPr>
          <a:xfrm>
            <a:off x="1371600" y="3332163"/>
            <a:ext cx="6400800" cy="1752600"/>
          </a:xfrm>
        </p:spPr>
        <p:txBody>
          <a:bodyPr/>
          <a:lstStyle/>
          <a:p>
            <a:r>
              <a:rPr lang="cs-CZ" sz="3600" smtClean="0"/>
              <a:t>Platón životopis, dílo</a:t>
            </a:r>
          </a:p>
        </p:txBody>
      </p:sp>
    </p:spTree>
  </p:cSld>
  <p:clrMapOvr>
    <a:masterClrMapping/>
  </p:clrMapOvr>
  <p:transition>
    <p:split dir="in"/>
  </p:transition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METROLOX" pitchFamily="2" charset="0"/>
              </a:rPr>
              <a:t>SYSTEMATICKÁ FILOZOFIE</a:t>
            </a:r>
            <a:endParaRPr lang="cs-CZ" dirty="0">
              <a:latin typeface="METROLOX" pitchFamily="2" charset="0"/>
            </a:endParaRPr>
          </a:p>
        </p:txBody>
      </p:sp>
      <p:sp>
        <p:nvSpPr>
          <p:cNvPr id="17410" name="Zástupný symbol pro obsah 2"/>
          <p:cNvSpPr>
            <a:spLocks noGrp="1"/>
          </p:cNvSpPr>
          <p:nvPr>
            <p:ph idx="1"/>
          </p:nvPr>
        </p:nvSpPr>
        <p:spPr>
          <a:xfrm>
            <a:off x="468313" y="1773238"/>
            <a:ext cx="8229600" cy="4708525"/>
          </a:xfrm>
        </p:spPr>
        <p:txBody>
          <a:bodyPr/>
          <a:lstStyle/>
          <a:p>
            <a:r>
              <a:rPr lang="cs-CZ" smtClean="0">
                <a:latin typeface="Adobe Caslon Pro"/>
              </a:rPr>
              <a:t>patří do klasického období: 5.-4. stol. př. n. l.</a:t>
            </a:r>
          </a:p>
          <a:p>
            <a:r>
              <a:rPr lang="cs-CZ" smtClean="0">
                <a:latin typeface="Adobe Caslon Pro"/>
              </a:rPr>
              <a:t>vrchol antické filozofie</a:t>
            </a:r>
          </a:p>
          <a:p>
            <a:r>
              <a:rPr lang="cs-CZ" smtClean="0">
                <a:latin typeface="Adobe Caslon Pro"/>
              </a:rPr>
              <a:t>systémy, které hledají otázky na všechny typy filosofických otázek</a:t>
            </a:r>
          </a:p>
          <a:p>
            <a:r>
              <a:rPr lang="cs-CZ" smtClean="0">
                <a:latin typeface="Adobe Caslon Pro"/>
              </a:rPr>
              <a:t>prvopočátky systému můžeme hledat už u Hérakleita</a:t>
            </a:r>
          </a:p>
          <a:p>
            <a:r>
              <a:rPr lang="cs-CZ" smtClean="0">
                <a:latin typeface="Adobe Caslon Pro"/>
              </a:rPr>
              <a:t>hojně se používá i v současnosti</a:t>
            </a:r>
          </a:p>
          <a:p>
            <a:pPr>
              <a:buFont typeface="Wingdings 2" pitchFamily="18" charset="2"/>
              <a:buNone/>
            </a:pPr>
            <a:endParaRPr lang="cs-CZ" smtClean="0">
              <a:latin typeface="Set Fire to the Rain"/>
            </a:endParaRPr>
          </a:p>
          <a:p>
            <a:endParaRPr lang="cs-CZ" smtClean="0">
              <a:latin typeface="Set Fire to the Rain"/>
            </a:endParaRPr>
          </a:p>
        </p:txBody>
      </p:sp>
    </p:spTree>
  </p:cSld>
  <p:clrMapOvr>
    <a:masterClrMapping/>
  </p:clrMapOvr>
  <p:transition>
    <p:split dir="in"/>
  </p:transition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dobe Garamond Pro" pitchFamily="18" charset="-18"/>
              </a:rPr>
              <a:t>PLATÓN – život a dílo</a:t>
            </a:r>
            <a:endParaRPr lang="cs-CZ" dirty="0">
              <a:latin typeface="Adobe Garamond Pro" pitchFamily="18" charset="-18"/>
            </a:endParaRPr>
          </a:p>
        </p:txBody>
      </p:sp>
      <p:sp>
        <p:nvSpPr>
          <p:cNvPr id="1945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Adobe Caslon Pro"/>
              </a:rPr>
              <a:t>427-347 př. n. l. (Athény)</a:t>
            </a:r>
          </a:p>
          <a:p>
            <a:r>
              <a:rPr lang="cs-CZ" smtClean="0">
                <a:latin typeface="Adobe Caslon Pro"/>
              </a:rPr>
              <a:t>z přední aristokratické rodiny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dobe Caslon Pro"/>
              </a:rPr>
              <a:t>  -matka: Periktioné (z rodu Solóna)</a:t>
            </a:r>
          </a:p>
          <a:p>
            <a:pPr>
              <a:buFont typeface="Wingdings 2" pitchFamily="18" charset="2"/>
              <a:buNone/>
            </a:pPr>
            <a:r>
              <a:rPr lang="cs-CZ" smtClean="0">
                <a:latin typeface="Adobe Caslon Pro"/>
              </a:rPr>
              <a:t>  -otec: Aristón (z rodu krále Kodra)</a:t>
            </a:r>
          </a:p>
          <a:p>
            <a:r>
              <a:rPr lang="cs-CZ" smtClean="0">
                <a:latin typeface="Adobe Caslon Pro"/>
              </a:rPr>
              <a:t>vlastním jménem Aristoklés</a:t>
            </a:r>
          </a:p>
          <a:p>
            <a:r>
              <a:rPr lang="cs-CZ" smtClean="0">
                <a:latin typeface="Adobe Caslon Pro"/>
              </a:rPr>
              <a:t>předurčeno být politikem</a:t>
            </a:r>
          </a:p>
          <a:p>
            <a:r>
              <a:rPr lang="cs-CZ" smtClean="0">
                <a:latin typeface="Adobe Caslon Pro"/>
              </a:rPr>
              <a:t>psal básně a tragédie</a:t>
            </a:r>
          </a:p>
          <a:p>
            <a:r>
              <a:rPr lang="cs-CZ" smtClean="0">
                <a:latin typeface="Adobe Caslon Pro"/>
              </a:rPr>
              <a:t>vychován nejlepšími sofisty - Sókratés</a:t>
            </a:r>
          </a:p>
        </p:txBody>
      </p:sp>
      <p:pic>
        <p:nvPicPr>
          <p:cNvPr id="19459" name="Picture 2" descr="C:\Users\jirka2\Desktop\obrázky\Plato_Silanion_Musei_Capitolini_MC1377.jpg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516688" y="1916113"/>
            <a:ext cx="1943100" cy="29130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>
    <p:split dir="in"/>
  </p:transition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METROLOX" pitchFamily="2" charset="0"/>
              </a:rPr>
              <a:t>. . . </a:t>
            </a:r>
            <a:endParaRPr lang="cs-CZ" dirty="0">
              <a:latin typeface="METROLOX" pitchFamily="2" charset="0"/>
            </a:endParaRPr>
          </a:p>
        </p:txBody>
      </p:sp>
      <p:sp>
        <p:nvSpPr>
          <p:cNvPr id="20482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>
                <a:latin typeface="Adobe Caslon Pro"/>
              </a:rPr>
              <a:t>ve 20 letech potkal Sókrata – stal se jeho žákem (celých 8 let)</a:t>
            </a:r>
          </a:p>
          <a:p>
            <a:r>
              <a:rPr lang="cs-CZ" smtClean="0">
                <a:latin typeface="Adobe Caslon Pro"/>
              </a:rPr>
              <a:t>setkal se i s Hérakleitem z Efezu</a:t>
            </a:r>
          </a:p>
          <a:p>
            <a:r>
              <a:rPr lang="cs-CZ" smtClean="0">
                <a:latin typeface="Adobe Caslon Pro"/>
              </a:rPr>
              <a:t>studoval Eleaty a Pythagorejce</a:t>
            </a:r>
          </a:p>
          <a:p>
            <a:r>
              <a:rPr lang="cs-CZ" smtClean="0">
                <a:latin typeface="Adobe Caslon Pro"/>
              </a:rPr>
              <a:t>byl </a:t>
            </a:r>
            <a:r>
              <a:rPr lang="cs-CZ" sz="2400" smtClean="0">
                <a:latin typeface="Adobe Caslon Pro"/>
              </a:rPr>
              <a:t>ovlivněn</a:t>
            </a:r>
            <a:r>
              <a:rPr lang="cs-CZ" smtClean="0">
                <a:latin typeface="Adobe Caslon Pro"/>
              </a:rPr>
              <a:t> několika filosofickými směry</a:t>
            </a:r>
          </a:p>
          <a:p>
            <a:pPr>
              <a:buFont typeface="Wingdings 2" pitchFamily="18" charset="2"/>
              <a:buNone/>
            </a:pPr>
            <a:endParaRPr lang="cs-CZ" smtClean="0">
              <a:latin typeface="Adobe Caslon Pro"/>
            </a:endParaRPr>
          </a:p>
          <a:p>
            <a:r>
              <a:rPr lang="cs-CZ" smtClean="0">
                <a:latin typeface="Adobe Caslon Pro"/>
              </a:rPr>
              <a:t>po peloponéské válce – politika</a:t>
            </a:r>
          </a:p>
          <a:p>
            <a:r>
              <a:rPr lang="cs-CZ" smtClean="0">
                <a:latin typeface="Adobe Caslon Pro"/>
              </a:rPr>
              <a:t>vystrašen popravou Sókrata</a:t>
            </a:r>
          </a:p>
          <a:p>
            <a:r>
              <a:rPr lang="cs-CZ" smtClean="0">
                <a:latin typeface="Adobe Caslon Pro"/>
              </a:rPr>
              <a:t>prchá i s dalšími sókratovými žáky do Megary</a:t>
            </a:r>
          </a:p>
          <a:p>
            <a:endParaRPr lang="cs-CZ" smtClean="0">
              <a:latin typeface="Set Fire to the Rain"/>
            </a:endParaRPr>
          </a:p>
        </p:txBody>
      </p:sp>
    </p:spTree>
  </p:cSld>
  <p:clrMapOvr>
    <a:masterClrMapping/>
  </p:clrMapOvr>
  <p:transition>
    <p:split dir="in"/>
  </p:transition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err="1" smtClean="0"/>
              <a:t>Sókratés</a:t>
            </a:r>
            <a:r>
              <a:rPr lang="cs-CZ" dirty="0" smtClean="0"/>
              <a:t> a Platón</a:t>
            </a:r>
            <a:endParaRPr lang="cs-CZ" dirty="0"/>
          </a:p>
        </p:txBody>
      </p:sp>
      <p:pic>
        <p:nvPicPr>
          <p:cNvPr id="21506" name="Picture 2" descr="C:\Users\jirka2\Desktop\obrázky\220px-Socrates_and_Plato.jpg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>
          <a:xfrm>
            <a:off x="2916238" y="1773238"/>
            <a:ext cx="3384550" cy="4645025"/>
          </a:xfrm>
        </p:spPr>
      </p:pic>
    </p:spTree>
  </p:cSld>
  <p:clrMapOvr>
    <a:masterClrMapping/>
  </p:clrMapOvr>
  <p:transition>
    <p:split dir="in"/>
  </p:transition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METROLOX" pitchFamily="2" charset="0"/>
              </a:rPr>
              <a:t>. . . </a:t>
            </a:r>
            <a:endParaRPr lang="cs-CZ" dirty="0">
              <a:latin typeface="METROLOX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latin typeface="Adobe Garamond Pro" pitchFamily="18" charset="-18"/>
              </a:rPr>
              <a:t>cestuje: Afrika, Itálie, Egypt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latin typeface="Adobe Garamond Pro" pitchFamily="18" charset="-18"/>
              </a:rPr>
              <a:t>setkává se s různými významnými matematiky (Pythagorejci)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Adobe Garamond Pro" pitchFamily="18" charset="-18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latin typeface="Adobe Garamond Pro" pitchFamily="18" charset="-18"/>
              </a:rPr>
              <a:t>návrat do Athén – začal vyučovat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latin typeface="Adobe Garamond Pro" pitchFamily="18" charset="-18"/>
              </a:rPr>
              <a:t>vyučoval v zahradě pojmenované po héroovi </a:t>
            </a:r>
            <a:r>
              <a:rPr lang="cs-CZ" dirty="0" err="1" smtClean="0">
                <a:latin typeface="Adobe Garamond Pro" pitchFamily="18" charset="-18"/>
              </a:rPr>
              <a:t>Akadémovi</a:t>
            </a:r>
            <a:r>
              <a:rPr lang="cs-CZ" dirty="0" smtClean="0">
                <a:latin typeface="Adobe Garamond Pro" pitchFamily="18" charset="-18"/>
              </a:rPr>
              <a:t> (387 př. n. l.: škola </a:t>
            </a:r>
            <a:r>
              <a:rPr lang="cs-CZ" dirty="0" err="1" smtClean="0">
                <a:latin typeface="Adobe Garamond Pro" pitchFamily="18" charset="-18"/>
              </a:rPr>
              <a:t>Akadémia</a:t>
            </a:r>
            <a:r>
              <a:rPr lang="cs-CZ" dirty="0" smtClean="0">
                <a:latin typeface="Adobe Garamond Pro" pitchFamily="18" charset="-18"/>
              </a:rPr>
              <a:t>) – forma dialogu (</a:t>
            </a:r>
            <a:r>
              <a:rPr lang="cs-CZ" dirty="0" err="1" smtClean="0">
                <a:latin typeface="Adobe Garamond Pro" pitchFamily="18" charset="-18"/>
              </a:rPr>
              <a:t>Sókrates</a:t>
            </a:r>
            <a:r>
              <a:rPr lang="cs-CZ" dirty="0" smtClean="0">
                <a:latin typeface="Adobe Garamond Pro" pitchFamily="18" charset="-18"/>
              </a:rPr>
              <a:t>), název pro školy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latin typeface="Adobe Garamond Pro" pitchFamily="18" charset="-18"/>
              </a:rPr>
              <a:t>kvalitní a bezplatné vyučování – mnoho Platónových žáků</a:t>
            </a:r>
            <a:endParaRPr lang="cs-CZ" dirty="0">
              <a:latin typeface="Adobe Garamond Pro" pitchFamily="18" charset="-18"/>
            </a:endParaRPr>
          </a:p>
        </p:txBody>
      </p:sp>
    </p:spTree>
  </p:cSld>
  <p:clrMapOvr>
    <a:masterClrMapping/>
  </p:clrMapOvr>
  <p:transition>
    <p:split dir="in"/>
  </p:transition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Adobe Garamond Pro" pitchFamily="18" charset="-18"/>
              </a:rPr>
              <a:t>DÍLA </a:t>
            </a:r>
            <a:endParaRPr lang="cs-CZ" dirty="0">
              <a:latin typeface="Adobe Garamond Pro" pitchFamily="18" charset="-18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975"/>
            <a:ext cx="8229600" cy="5111750"/>
          </a:xfrm>
        </p:spPr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latin typeface="Adobe Garamond Pro" pitchFamily="18" charset="-18"/>
              </a:rPr>
              <a:t>celkem 36 děl (metafory, básnické, složité)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latin typeface="Adobe Garamond Pro" pitchFamily="18" charset="-18"/>
              </a:rPr>
              <a:t>žádné jeho spisy neobsahují jeho ucelené myšlení,učení – jen dílčí problémy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latin typeface="Adobe Garamond Pro" pitchFamily="18" charset="-18"/>
              </a:rPr>
              <a:t>Nejčastěji psány formou dialogu – postava </a:t>
            </a:r>
            <a:r>
              <a:rPr lang="cs-CZ" dirty="0" err="1" smtClean="0">
                <a:latin typeface="Adobe Garamond Pro" pitchFamily="18" charset="-18"/>
              </a:rPr>
              <a:t>Sókrata</a:t>
            </a:r>
            <a:endParaRPr lang="cs-CZ" dirty="0" smtClean="0">
              <a:latin typeface="Adobe Garamond Pro" pitchFamily="18" charset="-18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dirty="0" smtClean="0">
                <a:latin typeface="Adobe Garamond Pro" pitchFamily="18" charset="-18"/>
              </a:rPr>
              <a:t>3 stadia Platónova myšlení: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>
                <a:latin typeface="Adobe Garamond Pro" pitchFamily="18" charset="-18"/>
              </a:rPr>
              <a:t>  a) </a:t>
            </a:r>
            <a:r>
              <a:rPr lang="cs-CZ" u="sng" dirty="0" smtClean="0">
                <a:latin typeface="Adobe Garamond Pro" pitchFamily="18" charset="-18"/>
              </a:rPr>
              <a:t>sokratovské</a:t>
            </a:r>
            <a:r>
              <a:rPr lang="cs-CZ" dirty="0" smtClean="0">
                <a:latin typeface="Adobe Garamond Pro" pitchFamily="18" charset="-18"/>
              </a:rPr>
              <a:t> – pod vlivem </a:t>
            </a:r>
            <a:r>
              <a:rPr lang="cs-CZ" dirty="0" err="1" smtClean="0">
                <a:latin typeface="Adobe Garamond Pro" pitchFamily="18" charset="-18"/>
              </a:rPr>
              <a:t>Sókrata</a:t>
            </a:r>
            <a:r>
              <a:rPr lang="cs-CZ" dirty="0" smtClean="0">
                <a:latin typeface="Adobe Garamond Pro" pitchFamily="18" charset="-18"/>
              </a:rPr>
              <a:t> (kritičnost a skepse k jistotám, etická problematika…)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>
                <a:latin typeface="Adobe Garamond Pro" pitchFamily="18" charset="-18"/>
              </a:rPr>
              <a:t>  b) </a:t>
            </a:r>
            <a:r>
              <a:rPr lang="cs-CZ" u="sng" dirty="0" smtClean="0">
                <a:latin typeface="Adobe Garamond Pro" pitchFamily="18" charset="-18"/>
              </a:rPr>
              <a:t>konstruktivní</a:t>
            </a:r>
            <a:r>
              <a:rPr lang="cs-CZ" dirty="0" smtClean="0">
                <a:latin typeface="Adobe Garamond Pro" pitchFamily="18" charset="-18"/>
              </a:rPr>
              <a:t> –  nejklasičtější období, vznik učení o idejích (nesmrtelnost duše, převtělování…)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None/>
              <a:defRPr/>
            </a:pPr>
            <a:r>
              <a:rPr lang="cs-CZ" dirty="0" smtClean="0">
                <a:latin typeface="Adobe Garamond Pro" pitchFamily="18" charset="-18"/>
              </a:rPr>
              <a:t>  c) </a:t>
            </a:r>
            <a:r>
              <a:rPr lang="cs-CZ" u="sng" dirty="0" smtClean="0">
                <a:latin typeface="Adobe Garamond Pro" pitchFamily="18" charset="-18"/>
              </a:rPr>
              <a:t>kritické (období stáří) </a:t>
            </a:r>
            <a:r>
              <a:rPr lang="cs-CZ" dirty="0" smtClean="0">
                <a:latin typeface="Adobe Garamond Pro" pitchFamily="18" charset="-18"/>
              </a:rPr>
              <a:t>– doplnění, modifikace i kritika svých předchozích názorů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 smtClean="0">
              <a:latin typeface="Set Fire to the Rain" pitchFamily="2" charset="0"/>
            </a:endParaRP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endParaRPr lang="cs-CZ" dirty="0">
              <a:latin typeface="Set Fire to the Rain" pitchFamily="2" charset="0"/>
            </a:endParaRPr>
          </a:p>
        </p:txBody>
      </p:sp>
    </p:spTree>
  </p:cSld>
  <p:clrMapOvr>
    <a:masterClrMapping/>
  </p:clrMapOvr>
  <p:transition>
    <p:split dir="in"/>
  </p:transition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0"/>
            <a:ext cx="8229600" cy="1143000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METROLOX" pitchFamily="2" charset="0"/>
              </a:rPr>
              <a:t>1. OBDOBÍ</a:t>
            </a:r>
            <a:endParaRPr lang="cs-CZ" dirty="0">
              <a:latin typeface="METROLOX" pitchFamily="2" charset="0"/>
            </a:endParaRPr>
          </a:p>
        </p:txBody>
      </p:sp>
      <p:sp>
        <p:nvSpPr>
          <p:cNvPr id="24578" name="Zástupný symbol pro obsah 2"/>
          <p:cNvSpPr>
            <a:spLocks noGrp="1"/>
          </p:cNvSpPr>
          <p:nvPr>
            <p:ph sz="half" idx="1"/>
          </p:nvPr>
        </p:nvSpPr>
        <p:spPr>
          <a:xfrm>
            <a:off x="250825" y="1196975"/>
            <a:ext cx="4403725" cy="4525963"/>
          </a:xfrm>
        </p:spPr>
        <p:txBody>
          <a:bodyPr/>
          <a:lstStyle/>
          <a:p>
            <a:r>
              <a:rPr lang="cs-CZ" sz="2200" b="1" i="1" smtClean="0">
                <a:latin typeface="Adobe Garamond Pro Bold"/>
              </a:rPr>
              <a:t>Lachés</a:t>
            </a:r>
            <a:r>
              <a:rPr lang="cs-CZ" sz="2200" smtClean="0">
                <a:latin typeface="Adobe Garamond Pro Bold"/>
              </a:rPr>
              <a:t> - pokus o definici statečnosti </a:t>
            </a:r>
          </a:p>
          <a:p>
            <a:r>
              <a:rPr lang="cs-CZ" sz="2200" b="1" i="1" smtClean="0">
                <a:latin typeface="Adobe Garamond Pro Bold"/>
              </a:rPr>
              <a:t>Euthyfrón</a:t>
            </a:r>
            <a:r>
              <a:rPr lang="cs-CZ" sz="2200" smtClean="0">
                <a:latin typeface="Adobe Garamond Pro Bold"/>
              </a:rPr>
              <a:t> - dialog o tom, co je zbožné a co již ne </a:t>
            </a:r>
          </a:p>
          <a:p>
            <a:r>
              <a:rPr lang="cs-CZ" sz="2200" b="1" i="1" smtClean="0">
                <a:latin typeface="Adobe Garamond Pro Bold"/>
              </a:rPr>
              <a:t>Lýsis</a:t>
            </a:r>
            <a:r>
              <a:rPr lang="cs-CZ" sz="2200" smtClean="0">
                <a:latin typeface="Adobe Garamond Pro Bold"/>
              </a:rPr>
              <a:t> - o přátelství a lásce </a:t>
            </a:r>
          </a:p>
          <a:p>
            <a:r>
              <a:rPr lang="cs-CZ" sz="2200" b="1" i="1" smtClean="0">
                <a:latin typeface="Adobe Garamond Pro Bold"/>
              </a:rPr>
              <a:t>Kritón</a:t>
            </a:r>
            <a:r>
              <a:rPr lang="cs-CZ" sz="2200" smtClean="0">
                <a:latin typeface="Adobe Garamond Pro Bold"/>
              </a:rPr>
              <a:t> - Sokratův příběh z vězení - Kritón mu chce pomoci ven, ale Sokrates odmítá, neboť by se tak prohřešil proti zákonům </a:t>
            </a:r>
          </a:p>
          <a:p>
            <a:r>
              <a:rPr lang="cs-CZ" sz="2200" b="1" i="1" smtClean="0">
                <a:latin typeface="Adobe Garamond Pro Bold"/>
              </a:rPr>
              <a:t>Hippiás Menší</a:t>
            </a:r>
            <a:r>
              <a:rPr lang="cs-CZ" sz="2200" b="1" smtClean="0">
                <a:latin typeface="Adobe Garamond Pro Bold"/>
              </a:rPr>
              <a:t> </a:t>
            </a:r>
            <a:r>
              <a:rPr lang="cs-CZ" sz="2200" smtClean="0">
                <a:latin typeface="Adobe Garamond Pro Bold"/>
              </a:rPr>
              <a:t>- o lži, o chybách (člověk chybuje z nevědomosti, nikoli ze zlé vůle) </a:t>
            </a:r>
          </a:p>
        </p:txBody>
      </p:sp>
      <p:sp>
        <p:nvSpPr>
          <p:cNvPr id="24579" name="Zástupný symbol pro obsah 3"/>
          <p:cNvSpPr>
            <a:spLocks noGrp="1"/>
          </p:cNvSpPr>
          <p:nvPr>
            <p:ph sz="half" idx="2"/>
          </p:nvPr>
        </p:nvSpPr>
        <p:spPr>
          <a:xfrm>
            <a:off x="4356100" y="1052513"/>
            <a:ext cx="4402138" cy="4525962"/>
          </a:xfrm>
        </p:spPr>
        <p:txBody>
          <a:bodyPr/>
          <a:lstStyle/>
          <a:p>
            <a:r>
              <a:rPr lang="cs-CZ" sz="2200" b="1" i="1" smtClean="0">
                <a:latin typeface="Adobe Garamond Pro Bold"/>
              </a:rPr>
              <a:t>Hippiás Větší</a:t>
            </a:r>
            <a:r>
              <a:rPr lang="cs-CZ" sz="2200" b="1" smtClean="0">
                <a:latin typeface="Adobe Garamond Pro Bold"/>
              </a:rPr>
              <a:t> </a:t>
            </a:r>
            <a:r>
              <a:rPr lang="cs-CZ" sz="2200" smtClean="0">
                <a:latin typeface="Adobe Garamond Pro Bold"/>
              </a:rPr>
              <a:t>- o krásnu, je to v podstatě parodie na mnohomluvnost sofisty </a:t>
            </a:r>
          </a:p>
          <a:p>
            <a:r>
              <a:rPr lang="cs-CZ" sz="2200" b="1" i="1" smtClean="0">
                <a:latin typeface="Adobe Garamond Pro Bold"/>
              </a:rPr>
              <a:t>Ión</a:t>
            </a:r>
            <a:r>
              <a:rPr lang="cs-CZ" sz="2200" b="1" smtClean="0">
                <a:latin typeface="Adobe Garamond Pro Bold"/>
              </a:rPr>
              <a:t> </a:t>
            </a:r>
            <a:r>
              <a:rPr lang="cs-CZ" sz="2200" smtClean="0">
                <a:latin typeface="Adobe Garamond Pro Bold"/>
              </a:rPr>
              <a:t>- dialog o poezii </a:t>
            </a:r>
          </a:p>
          <a:p>
            <a:r>
              <a:rPr lang="cs-CZ" sz="2200" b="1" i="1" smtClean="0">
                <a:latin typeface="Adobe Garamond Pro Bold"/>
              </a:rPr>
              <a:t>Obrana Sokratova (Apologiá Sókratús)</a:t>
            </a:r>
            <a:r>
              <a:rPr lang="cs-CZ" sz="2200" b="1" smtClean="0">
                <a:latin typeface="Adobe Garamond Pro Bold"/>
              </a:rPr>
              <a:t> </a:t>
            </a:r>
            <a:r>
              <a:rPr lang="cs-CZ" sz="2200" smtClean="0">
                <a:latin typeface="Adobe Garamond Pro Bold"/>
              </a:rPr>
              <a:t>- tři fiktivní Sokratovy řeči před soudem, který ho nakonec odsoudí k smrti </a:t>
            </a:r>
          </a:p>
          <a:p>
            <a:r>
              <a:rPr lang="cs-CZ" sz="2200" b="1" i="1" smtClean="0">
                <a:latin typeface="Adobe Garamond Pro Bold"/>
              </a:rPr>
              <a:t>Gorgiás</a:t>
            </a:r>
            <a:r>
              <a:rPr lang="cs-CZ" sz="2200" smtClean="0">
                <a:latin typeface="Adobe Garamond Pro Bold"/>
              </a:rPr>
              <a:t> - polemika se sofisty, odsuzuje řečnictví jako nástroj osobního prospěchu </a:t>
            </a:r>
          </a:p>
          <a:p>
            <a:r>
              <a:rPr lang="cs-CZ" sz="2200" b="1" i="1" smtClean="0">
                <a:latin typeface="Adobe Garamond Pro Bold"/>
              </a:rPr>
              <a:t>Prótagorás</a:t>
            </a:r>
            <a:r>
              <a:rPr lang="cs-CZ" sz="2200" smtClean="0">
                <a:latin typeface="Adobe Garamond Pro Bold"/>
              </a:rPr>
              <a:t> - další útok proti sofistům - jediná ctnost je vědění </a:t>
            </a:r>
          </a:p>
          <a:p>
            <a:endParaRPr lang="cs-CZ" sz="2200" smtClean="0"/>
          </a:p>
        </p:txBody>
      </p:sp>
    </p:spTree>
  </p:cSld>
  <p:clrMapOvr>
    <a:masterClrMapping/>
  </p:clrMapOvr>
  <p:transition>
    <p:split dir="in"/>
  </p:transition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METROLOX" pitchFamily="2" charset="0"/>
              </a:rPr>
              <a:t>2. OBDOBÍ</a:t>
            </a:r>
            <a:endParaRPr lang="cs-CZ" dirty="0">
              <a:latin typeface="METROLOX" pitchFamily="2" charset="0"/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341438"/>
            <a:ext cx="8229600" cy="4967287"/>
          </a:xfrm>
        </p:spPr>
        <p:txBody>
          <a:bodyPr>
            <a:normAutofit fontScale="92500" lnSpcReduction="2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b="1" i="1" dirty="0" err="1" smtClean="0">
                <a:latin typeface="Adobe Garamond Pro Bold" pitchFamily="18" charset="-18"/>
              </a:rPr>
              <a:t>Menón</a:t>
            </a:r>
            <a:r>
              <a:rPr lang="cs-CZ" sz="2600" dirty="0" smtClean="0">
                <a:latin typeface="Adobe Garamond Pro Bold" pitchFamily="18" charset="-18"/>
              </a:rPr>
              <a:t> - cestou k vědění je rozpomínání duše, která již všechno viděla ve svých minulých převtěleních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b="1" i="1" dirty="0" err="1" smtClean="0">
                <a:latin typeface="Adobe Garamond Pro Bold" pitchFamily="18" charset="-18"/>
              </a:rPr>
              <a:t>Kratylos</a:t>
            </a:r>
            <a:r>
              <a:rPr lang="cs-CZ" sz="2600" dirty="0" smtClean="0">
                <a:latin typeface="Adobe Garamond Pro Bold" pitchFamily="18" charset="-18"/>
              </a:rPr>
              <a:t> - o podstatě řeči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b="1" i="1" dirty="0" err="1" smtClean="0">
                <a:latin typeface="Adobe Garamond Pro Bold" pitchFamily="18" charset="-18"/>
              </a:rPr>
              <a:t>Euthydémos</a:t>
            </a:r>
            <a:r>
              <a:rPr lang="cs-CZ" sz="2600" dirty="0" smtClean="0">
                <a:latin typeface="Adobe Garamond Pro Bold" pitchFamily="18" charset="-18"/>
              </a:rPr>
              <a:t> - proti rétorické eristice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b="1" i="1" dirty="0" err="1" smtClean="0">
                <a:latin typeface="Adobe Garamond Pro Bold" pitchFamily="18" charset="-18"/>
              </a:rPr>
              <a:t>Menexenos</a:t>
            </a:r>
            <a:r>
              <a:rPr lang="cs-CZ" sz="2600" dirty="0" smtClean="0">
                <a:latin typeface="Adobe Garamond Pro Bold" pitchFamily="18" charset="-18"/>
              </a:rPr>
              <a:t> - polemika s rétory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b="1" i="1" dirty="0" smtClean="0">
                <a:latin typeface="Adobe Garamond Pro Bold" pitchFamily="18" charset="-18"/>
              </a:rPr>
              <a:t>Hostina</a:t>
            </a:r>
            <a:r>
              <a:rPr lang="cs-CZ" sz="2600" dirty="0" smtClean="0">
                <a:latin typeface="Adobe Garamond Pro Bold" pitchFamily="18" charset="-18"/>
              </a:rPr>
              <a:t>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b="1" i="1" dirty="0" err="1" smtClean="0">
                <a:latin typeface="Adobe Garamond Pro Bold" pitchFamily="18" charset="-18"/>
              </a:rPr>
              <a:t>Faidón</a:t>
            </a:r>
            <a:r>
              <a:rPr lang="cs-CZ" sz="2600" dirty="0" smtClean="0">
                <a:latin typeface="Adobe Garamond Pro Bold" pitchFamily="18" charset="-18"/>
              </a:rPr>
              <a:t> - o </a:t>
            </a:r>
            <a:r>
              <a:rPr lang="cs-CZ" sz="2600" dirty="0" err="1" smtClean="0">
                <a:latin typeface="Adobe Garamond Pro Bold" pitchFamily="18" charset="-18"/>
              </a:rPr>
              <a:t>Sókratově</a:t>
            </a:r>
            <a:r>
              <a:rPr lang="cs-CZ" sz="2600" dirty="0" smtClean="0">
                <a:latin typeface="Adobe Garamond Pro Bold" pitchFamily="18" charset="-18"/>
              </a:rPr>
              <a:t>  žákovi, který vypravuje o posledních hodinách </a:t>
            </a:r>
            <a:r>
              <a:rPr lang="cs-CZ" sz="2600" dirty="0" err="1" smtClean="0">
                <a:latin typeface="Adobe Garamond Pro Bold" pitchFamily="18" charset="-18"/>
              </a:rPr>
              <a:t>Sókrata</a:t>
            </a:r>
            <a:r>
              <a:rPr lang="cs-CZ" sz="2600" dirty="0" smtClean="0">
                <a:latin typeface="Adobe Garamond Pro Bold" pitchFamily="18" charset="-18"/>
              </a:rPr>
              <a:t>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b="1" i="1" dirty="0" smtClean="0">
                <a:latin typeface="Adobe Garamond Pro Bold" pitchFamily="18" charset="-18"/>
              </a:rPr>
              <a:t>Ústava (</a:t>
            </a:r>
            <a:r>
              <a:rPr lang="cs-CZ" sz="2600" b="1" i="1" dirty="0" err="1" smtClean="0">
                <a:latin typeface="Adobe Garamond Pro Bold" pitchFamily="18" charset="-18"/>
              </a:rPr>
              <a:t>Políteiá</a:t>
            </a:r>
            <a:r>
              <a:rPr lang="cs-CZ" sz="2600" b="1" i="1" dirty="0" smtClean="0">
                <a:latin typeface="Adobe Garamond Pro Bold" pitchFamily="18" charset="-18"/>
              </a:rPr>
              <a:t>) </a:t>
            </a:r>
            <a:r>
              <a:rPr lang="cs-CZ" sz="2600" i="1" dirty="0" smtClean="0">
                <a:latin typeface="Adobe Garamond Pro Bold" pitchFamily="18" charset="-18"/>
              </a:rPr>
              <a:t>-</a:t>
            </a:r>
            <a:r>
              <a:rPr lang="cs-CZ" sz="2600" dirty="0" smtClean="0">
                <a:latin typeface="Adobe Garamond Pro Bold" pitchFamily="18" charset="-18"/>
              </a:rPr>
              <a:t> 10 knih o ideálním státu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b="1" i="1" dirty="0" err="1" smtClean="0">
                <a:latin typeface="Adobe Garamond Pro Bold" pitchFamily="18" charset="-18"/>
              </a:rPr>
              <a:t>Faidros</a:t>
            </a:r>
            <a:r>
              <a:rPr lang="cs-CZ" sz="2600" dirty="0" smtClean="0">
                <a:latin typeface="Adobe Garamond Pro Bold" pitchFamily="18" charset="-18"/>
              </a:rPr>
              <a:t> - </a:t>
            </a:r>
            <a:r>
              <a:rPr lang="cs-CZ" sz="2600" dirty="0" err="1" smtClean="0">
                <a:latin typeface="Adobe Garamond Pro Bold" pitchFamily="18" charset="-18"/>
              </a:rPr>
              <a:t>Sókratova</a:t>
            </a:r>
            <a:r>
              <a:rPr lang="cs-CZ" sz="2600" dirty="0" smtClean="0">
                <a:latin typeface="Adobe Garamond Pro Bold" pitchFamily="18" charset="-18"/>
              </a:rPr>
              <a:t> oslava Eróta jako dárce božského šílenství a původce růstu duše až k idejím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b="1" i="1" dirty="0" err="1" smtClean="0">
                <a:latin typeface="Adobe Garamond Pro Bold" pitchFamily="18" charset="-18"/>
              </a:rPr>
              <a:t>Parmenidés</a:t>
            </a:r>
            <a:r>
              <a:rPr lang="cs-CZ" sz="2600" dirty="0" smtClean="0">
                <a:latin typeface="Adobe Garamond Pro Bold" pitchFamily="18" charset="-18"/>
              </a:rPr>
              <a:t> - o problémech </a:t>
            </a:r>
            <a:r>
              <a:rPr lang="cs-CZ" sz="2600" dirty="0" err="1" smtClean="0">
                <a:latin typeface="Adobe Garamond Pro Bold" pitchFamily="18" charset="-18"/>
              </a:rPr>
              <a:t>Sókratova</a:t>
            </a:r>
            <a:r>
              <a:rPr lang="cs-CZ" sz="2600" dirty="0" smtClean="0">
                <a:latin typeface="Adobe Garamond Pro Bold" pitchFamily="18" charset="-18"/>
              </a:rPr>
              <a:t> učení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sz="2600" b="1" i="1" dirty="0" err="1" smtClean="0">
                <a:latin typeface="Adobe Garamond Pro Bold" pitchFamily="18" charset="-18"/>
              </a:rPr>
              <a:t>Theaitétos</a:t>
            </a:r>
            <a:r>
              <a:rPr lang="cs-CZ" sz="2600" dirty="0" smtClean="0">
                <a:latin typeface="Adobe Garamond Pro Bold" pitchFamily="18" charset="-18"/>
              </a:rPr>
              <a:t> - o vědění </a:t>
            </a:r>
            <a:endParaRPr lang="cs-CZ" sz="2600" dirty="0">
              <a:latin typeface="Adobe Garamond Pro Bold" pitchFamily="18" charset="-18"/>
            </a:endParaRPr>
          </a:p>
        </p:txBody>
      </p:sp>
    </p:spTree>
  </p:cSld>
  <p:clrMapOvr>
    <a:masterClrMapping/>
  </p:clrMapOvr>
  <p:transition>
    <p:split dir="in"/>
  </p:transition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METROLOX" pitchFamily="2" charset="0"/>
              </a:rPr>
              <a:t>3. OBDOBÍ</a:t>
            </a:r>
            <a:endParaRPr lang="cs-CZ" dirty="0">
              <a:latin typeface="METROLOX" pitchFamily="2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i="1" dirty="0" err="1" smtClean="0">
                <a:latin typeface="Adobe Garamond Pro Bold" pitchFamily="18" charset="-18"/>
              </a:rPr>
              <a:t>Sofistés</a:t>
            </a:r>
            <a:r>
              <a:rPr lang="cs-CZ" dirty="0" smtClean="0">
                <a:latin typeface="Adobe Garamond Pro Bold" pitchFamily="18" charset="-18"/>
              </a:rPr>
              <a:t> - navazuje na poslední dílo druhého období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i="1" dirty="0" err="1" smtClean="0">
                <a:latin typeface="Adobe Garamond Pro Bold" pitchFamily="18" charset="-18"/>
              </a:rPr>
              <a:t>Polítikos</a:t>
            </a:r>
            <a:r>
              <a:rPr lang="cs-CZ" b="1" dirty="0" smtClean="0">
                <a:latin typeface="Adobe Garamond Pro Bold" pitchFamily="18" charset="-18"/>
              </a:rPr>
              <a:t> </a:t>
            </a:r>
            <a:r>
              <a:rPr lang="cs-CZ" dirty="0" smtClean="0">
                <a:latin typeface="Adobe Garamond Pro Bold" pitchFamily="18" charset="-18"/>
              </a:rPr>
              <a:t>- o dokonalém státníkovi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i="1" dirty="0" err="1" smtClean="0">
                <a:latin typeface="Adobe Garamond Pro Bold" pitchFamily="18" charset="-18"/>
              </a:rPr>
              <a:t>Filébos</a:t>
            </a:r>
            <a:r>
              <a:rPr lang="cs-CZ" dirty="0" smtClean="0">
                <a:latin typeface="Adobe Garamond Pro Bold" pitchFamily="18" charset="-18"/>
              </a:rPr>
              <a:t> - o tom, zda hledat dobro (tedy vrcholný cíl života) v rozkoši nebo ve ctnosti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i="1" dirty="0" err="1" smtClean="0">
                <a:latin typeface="Adobe Garamond Pro Bold" pitchFamily="18" charset="-18"/>
              </a:rPr>
              <a:t>Týmaios</a:t>
            </a:r>
            <a:r>
              <a:rPr lang="cs-CZ" dirty="0" smtClean="0">
                <a:latin typeface="Adobe Garamond Pro Bold" pitchFamily="18" charset="-18"/>
              </a:rPr>
              <a:t> - výklad Platónovy přírodní filosofie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i="1" dirty="0" err="1" smtClean="0">
                <a:latin typeface="Adobe Garamond Pro Bold" pitchFamily="18" charset="-18"/>
              </a:rPr>
              <a:t>Kritiás</a:t>
            </a:r>
            <a:r>
              <a:rPr lang="cs-CZ" dirty="0" smtClean="0">
                <a:latin typeface="Adobe Garamond Pro Bold" pitchFamily="18" charset="-18"/>
              </a:rPr>
              <a:t> - nedokončené pokračování </a:t>
            </a:r>
            <a:r>
              <a:rPr lang="cs-CZ" dirty="0" err="1" smtClean="0">
                <a:latin typeface="Adobe Garamond Pro Bold" pitchFamily="18" charset="-18"/>
              </a:rPr>
              <a:t>Týmaia</a:t>
            </a:r>
            <a:r>
              <a:rPr lang="cs-CZ" dirty="0" smtClean="0">
                <a:latin typeface="Adobe Garamond Pro Bold" pitchFamily="18" charset="-18"/>
              </a:rPr>
              <a:t>, hlavně o civilizaci na Atlantidě </a:t>
            </a:r>
          </a:p>
          <a:p>
            <a:pPr marL="548640" indent="-411480" fontAlgn="auto">
              <a:spcAft>
                <a:spcPts val="0"/>
              </a:spcAft>
              <a:buClr>
                <a:schemeClr val="tx1">
                  <a:shade val="95000"/>
                </a:schemeClr>
              </a:buClr>
              <a:buFont typeface="Wingdings 2"/>
              <a:buChar char=""/>
              <a:defRPr/>
            </a:pPr>
            <a:r>
              <a:rPr lang="cs-CZ" b="1" i="1" dirty="0" smtClean="0">
                <a:latin typeface="Adobe Garamond Pro Bold" pitchFamily="18" charset="-18"/>
              </a:rPr>
              <a:t>Zákony (</a:t>
            </a:r>
            <a:r>
              <a:rPr lang="cs-CZ" b="1" i="1" dirty="0" err="1" smtClean="0">
                <a:latin typeface="Adobe Garamond Pro Bold" pitchFamily="18" charset="-18"/>
              </a:rPr>
              <a:t>Nomoi</a:t>
            </a:r>
            <a:r>
              <a:rPr lang="cs-CZ" b="1" i="1" dirty="0" smtClean="0">
                <a:latin typeface="Adobe Garamond Pro Bold" pitchFamily="18" charset="-18"/>
              </a:rPr>
              <a:t>)</a:t>
            </a:r>
            <a:r>
              <a:rPr lang="cs-CZ" b="1" dirty="0" smtClean="0">
                <a:latin typeface="Adobe Garamond Pro Bold" pitchFamily="18" charset="-18"/>
              </a:rPr>
              <a:t> </a:t>
            </a:r>
            <a:r>
              <a:rPr lang="cs-CZ" dirty="0" smtClean="0">
                <a:latin typeface="Adobe Garamond Pro Bold" pitchFamily="18" charset="-18"/>
              </a:rPr>
              <a:t>- nejdelší Platónovo dílo (12 knih) uveřejněné až po jeho smrti, probírá podstatu, použití a účinnost zákonů </a:t>
            </a:r>
            <a:endParaRPr lang="cs-CZ" dirty="0">
              <a:latin typeface="Adobe Garamond Pro Bold" pitchFamily="18" charset="-18"/>
            </a:endParaRPr>
          </a:p>
        </p:txBody>
      </p:sp>
    </p:spTree>
  </p:cSld>
  <p:clrMapOvr>
    <a:masterClrMapping/>
  </p:clrMapOvr>
  <p:transition>
    <p:split dir="in"/>
  </p:transition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>
                <a:latin typeface="Metrolox" pitchFamily="2" charset="0"/>
              </a:rPr>
              <a:t>ZDROJE</a:t>
            </a:r>
            <a:endParaRPr lang="cs-CZ" dirty="0">
              <a:latin typeface="Metrolox" pitchFamily="2" charset="0"/>
            </a:endParaRPr>
          </a:p>
        </p:txBody>
      </p:sp>
      <p:sp>
        <p:nvSpPr>
          <p:cNvPr id="27650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mtClean="0"/>
              <a:t>Vlastní poznámky, výpisky</a:t>
            </a:r>
          </a:p>
          <a:p>
            <a:r>
              <a:rPr lang="cs-CZ" smtClean="0"/>
              <a:t>[1] AUTOR NEUVEDEN. Wikipedia cz [online]. [cit. 1. 12. 2013]. Dostupný pod licencí Creative Commons na WWW: </a:t>
            </a:r>
            <a:r>
              <a:rPr lang="cs-CZ" smtClean="0">
                <a:hlinkClick r:id="rId2"/>
              </a:rPr>
              <a:t>http://commons.wikimedia.org/wiki/File:Plato_Silanion_Musei_Capitolini_MC1377.jpg</a:t>
            </a:r>
            <a:endParaRPr lang="cs-CZ" smtClean="0"/>
          </a:p>
          <a:p>
            <a:r>
              <a:rPr lang="cs-CZ" smtClean="0">
                <a:hlinkClick r:id="rId3"/>
              </a:rPr>
              <a:t>http://commons.wikimedia.org/wiki/File:Socrates_and_Plato.jpg</a:t>
            </a:r>
            <a:endParaRPr lang="cs-CZ" smtClean="0"/>
          </a:p>
          <a:p>
            <a:endParaRPr lang="cs-CZ" smtClean="0"/>
          </a:p>
          <a:p>
            <a:endParaRPr lang="cs-CZ" smtClean="0"/>
          </a:p>
        </p:txBody>
      </p:sp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448</TotalTime>
  <Words>560</Words>
  <Application>Microsoft Office PowerPoint</Application>
  <PresentationFormat>On-screen Show (4:3)</PresentationFormat>
  <Paragraphs>97</Paragraphs>
  <Slides>12</Slides>
  <Notes>2</Notes>
  <HiddenSlides>0</HiddenSlides>
  <MMClips>0</MMClips>
  <ScaleCrop>false</ScaleCrop>
  <HeadingPairs>
    <vt:vector size="6" baseType="variant">
      <vt:variant>
        <vt:lpstr>Použitá písma</vt:lpstr>
      </vt:variant>
      <vt:variant>
        <vt:i4>13</vt:i4>
      </vt:variant>
      <vt:variant>
        <vt:lpstr>Šablona návrhu</vt:lpstr>
      </vt:variant>
      <vt:variant>
        <vt:i4>2</vt:i4>
      </vt:variant>
      <vt:variant>
        <vt:lpstr>Nadpisy snímků</vt:lpstr>
      </vt:variant>
      <vt:variant>
        <vt:i4>12</vt:i4>
      </vt:variant>
    </vt:vector>
  </HeadingPairs>
  <TitlesOfParts>
    <vt:vector size="27" baseType="lpstr">
      <vt:lpstr>Book Antiqua</vt:lpstr>
      <vt:lpstr>Arial</vt:lpstr>
      <vt:lpstr>Lucida Sans</vt:lpstr>
      <vt:lpstr>Wingdings 2</vt:lpstr>
      <vt:lpstr>Wingdings</vt:lpstr>
      <vt:lpstr>Wingdings 3</vt:lpstr>
      <vt:lpstr>Calibri</vt:lpstr>
      <vt:lpstr>Times New Roman</vt:lpstr>
      <vt:lpstr>Times New Roman,Bold</vt:lpstr>
      <vt:lpstr>Adobe Caslon Pro</vt:lpstr>
      <vt:lpstr>Set Fire to the Rain</vt:lpstr>
      <vt:lpstr>Adobe Garamond Pro</vt:lpstr>
      <vt:lpstr>Adobe Garamond Pro Bold</vt:lpstr>
      <vt:lpstr>Vrchol</vt:lpstr>
      <vt:lpstr>Vrchol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</vt:vector>
  </TitlesOfParts>
  <Company>Hewlett-Packard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Systematická filosofie 1. OBDOBÍ</dc:title>
  <dc:creator>J.Beran a kol.</dc:creator>
  <cp:keywords>Platón život</cp:keywords>
  <cp:lastModifiedBy>DUM</cp:lastModifiedBy>
  <cp:revision>65</cp:revision>
  <dcterms:created xsi:type="dcterms:W3CDTF">2011-11-15T17:39:30Z</dcterms:created>
  <dcterms:modified xsi:type="dcterms:W3CDTF">2014-04-04T16:57:15Z</dcterms:modified>
</cp:coreProperties>
</file>