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2" r:id="rId3"/>
    <p:sldId id="263" r:id="rId4"/>
    <p:sldId id="257" r:id="rId5"/>
    <p:sldId id="259" r:id="rId6"/>
    <p:sldId id="258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0ED4104-4CA2-4141-96DF-85961196843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05DC33F-3B31-4AA2-8914-51F43325B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95540BD-6931-4A7E-85EF-947CB81EF57F}" type="slidenum">
              <a:rPr lang="cs-CZ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B1692-DB03-4A38-BB6F-9C212E8AED2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853FF-335C-4A88-BCE1-20D18D6FE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5EFE1-EA24-4A1B-BA18-F56852EDF3D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6A441-1E45-4216-B63B-576F16AA4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91D6E-8025-4FC3-9B97-554F8331837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9A9B7-D93D-4454-8A50-18CDC9D1B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A8B63-6DC8-4E6D-8B55-CF4DCB8873D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EFC0E-53F5-49EF-AADE-8EE351247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4D3F9-CF14-413B-B0B1-A6987890F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6D7C1-8C7A-4ED8-8825-B7F6E33BE03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7EBE9-568F-490E-A747-7EA1B1FF77E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10E04-D74F-4031-9C7F-61A705F73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AA237E-68D2-4884-9C3A-AA323F60167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A8195-F1DE-4C73-A75A-EF4FA2255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FC5B8-7AF9-4069-AD32-112EEBB53AA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4E181-8A84-415E-8F82-D1F52BE10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588D5-F150-4689-B34E-0A9E32E4E63F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6FFBE-4792-47FE-BE91-B2F351583C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D4FAF-664B-4871-AE39-FA74B3C0CC2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5F686-7C04-4465-9630-063DF03229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6B072-EB6A-4A9B-A0F6-3639D026474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5C0DC-2C43-4B5C-B809-2CE4CA50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3A6746-E05E-4EAB-A42E-5196F45B85F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620C6D-2406-40EE-9B7C-C4BB9925B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Plato-raphae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2"/>
          <p:cNvSpPr txBox="1">
            <a:spLocks noChangeArrowheads="1"/>
          </p:cNvSpPr>
          <p:nvPr/>
        </p:nvSpPr>
        <p:spPr bwMode="auto">
          <a:xfrm>
            <a:off x="2024063" y="1989138"/>
            <a:ext cx="3594100" cy="76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>
                <a:solidFill>
                  <a:srgbClr val="000000"/>
                </a:solidFill>
                <a:latin typeface="Times New Roman" pitchFamily="18" charset="0"/>
              </a:rPr>
              <a:t>SYSTEMATICKÁ FILOSOFIE II. </a:t>
            </a:r>
          </a:p>
        </p:txBody>
      </p:sp>
      <p:pic>
        <p:nvPicPr>
          <p:cNvPr id="14338" name="Obrázek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4762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4075" y="2708275"/>
          <a:ext cx="6453188" cy="399732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1839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VY_32_INOVACE_mix2_zsv12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zsv12_systematická filosofie_</a:t>
                      </a:r>
                      <a:r>
                        <a:rPr lang="cs-CZ" sz="1100" dirty="0" err="1" smtClean="0">
                          <a:effectLst/>
                        </a:rPr>
                        <a:t>II.pptx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7244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 s filosofickými myšlenkami Platóna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Antická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Systematické</a:t>
                      </a:r>
                      <a:r>
                        <a:rPr lang="cs-CZ" sz="11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období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5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Seznámit s  hlavními filosofickými názory Platóna a jejich vlivem na pozdější filosofické myšlení.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Platón,Platonův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trojúhelník,ideje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38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1839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12.2.2014,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0385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Systematická filosofie II.</a:t>
            </a:r>
            <a:endParaRPr lang="cs-CZ">
              <a:latin typeface="Adobe Garamond Pro" pitchFamily="18" charset="-18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Platónovy </a:t>
            </a:r>
            <a:r>
              <a:rPr lang="cs-CZ" smtClean="0"/>
              <a:t>filosofické názory</a:t>
            </a:r>
            <a:endParaRPr lang="cs-CZ"/>
          </a:p>
        </p:txBody>
      </p:sp>
    </p:spTree>
  </p:cSld>
  <p:clrMapOvr>
    <a:masterClrMapping/>
  </p:clrMapOvr>
  <p:transition>
    <p:split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PLATÓN – filosofické názory</a:t>
            </a:r>
            <a:endParaRPr lang="cs-CZ">
              <a:latin typeface="Adobe Garamond Pro" pitchFamily="18" charset="-18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Adobe Caslon Pro"/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dobe Caslon Pro"/>
              </a:rPr>
              <a:t>  „ Platonův trojúhelník „</a:t>
            </a:r>
          </a:p>
          <a:p>
            <a:r>
              <a:rPr lang="cs-CZ" smtClean="0">
                <a:latin typeface="Adobe Caslon Pro"/>
              </a:rPr>
              <a:t>Podobenství o jeskyni</a:t>
            </a:r>
          </a:p>
          <a:p>
            <a:r>
              <a:rPr lang="cs-CZ" smtClean="0">
                <a:latin typeface="Adobe Caslon Pro"/>
              </a:rPr>
              <a:t>Nauka o idejích</a:t>
            </a:r>
          </a:p>
          <a:p>
            <a:r>
              <a:rPr lang="cs-CZ" smtClean="0">
                <a:latin typeface="Adobe Caslon Pro"/>
              </a:rPr>
              <a:t>Nauka o duši</a:t>
            </a:r>
          </a:p>
          <a:p>
            <a:r>
              <a:rPr lang="cs-CZ" smtClean="0">
                <a:latin typeface="Adobe Caslon Pro"/>
              </a:rPr>
              <a:t>Nauka o společnosti</a:t>
            </a:r>
          </a:p>
          <a:p>
            <a:pPr>
              <a:buFont typeface="Wingdings 2" pitchFamily="18" charset="2"/>
              <a:buNone/>
            </a:pPr>
            <a:endParaRPr lang="cs-CZ" smtClean="0">
              <a:latin typeface="Set Fire to the Rain"/>
            </a:endParaRPr>
          </a:p>
        </p:txBody>
      </p:sp>
      <p:pic>
        <p:nvPicPr>
          <p:cNvPr id="17411" name="Picture 2" descr="C:\Users\jirka2\Desktop\obrázky\220px-Plato-raphae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060575"/>
            <a:ext cx="3168650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dobe Garamond Pro"/>
              </a:rPr>
              <a:t>nesmrtelná duše, smrtelný „obal“ (tělo)</a:t>
            </a:r>
          </a:p>
          <a:p>
            <a:r>
              <a:rPr lang="cs-CZ" smtClean="0">
                <a:latin typeface="Adobe Garamond Pro"/>
              </a:rPr>
              <a:t>anamnesis = rozpomínání; vztah mezi duší a světem idejí</a:t>
            </a:r>
          </a:p>
          <a:p>
            <a:r>
              <a:rPr lang="cs-CZ" smtClean="0">
                <a:latin typeface="Adobe Garamond Pro"/>
              </a:rPr>
              <a:t>methexis – vztah mezi světem idejí a reálným světem</a:t>
            </a:r>
          </a:p>
          <a:p>
            <a:r>
              <a:rPr lang="cs-CZ" smtClean="0">
                <a:latin typeface="Adobe Garamond Pro"/>
              </a:rPr>
              <a:t>podstatu idejí nelze poznat, pouze vnější projevy</a:t>
            </a:r>
          </a:p>
          <a:p>
            <a:endParaRPr lang="cs-CZ" smtClean="0">
              <a:latin typeface="Set Fire to the Rain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PLATÓNŮV</a:t>
            </a:r>
            <a:r>
              <a:rPr lang="cs-CZ" smtClean="0">
                <a:latin typeface="METROLOX" pitchFamily="2" charset="0"/>
              </a:rPr>
              <a:t>  TROJÚHELNÍK</a:t>
            </a:r>
            <a:endParaRPr lang="cs-CZ">
              <a:latin typeface="METROLOX" pitchFamily="2" charset="0"/>
            </a:endParaRP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4005263"/>
            <a:ext cx="2087562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507413" cy="4895850"/>
          </a:xfrm>
        </p:spPr>
        <p:txBody>
          <a:bodyPr/>
          <a:lstStyle/>
          <a:p>
            <a:r>
              <a:rPr lang="cs-CZ" smtClean="0">
                <a:latin typeface="Adobe Garamond Pro"/>
              </a:rPr>
              <a:t>babická metoda – postup až k nalezení obecného pojmu (podstaty)</a:t>
            </a:r>
          </a:p>
          <a:p>
            <a:r>
              <a:rPr lang="cs-CZ" smtClean="0">
                <a:latin typeface="Adobe Garamond Pro"/>
              </a:rPr>
              <a:t>podstata = ideje</a:t>
            </a:r>
          </a:p>
          <a:p>
            <a:r>
              <a:rPr lang="cs-CZ" smtClean="0">
                <a:latin typeface="Adobe Garamond Pro"/>
              </a:rPr>
              <a:t>ideje jsou odděleny od reálného světa, ale i od lidské duše (mimo říši jevů)</a:t>
            </a:r>
          </a:p>
          <a:p>
            <a:r>
              <a:rPr lang="cs-CZ" smtClean="0">
                <a:latin typeface="Adobe Garamond Pro"/>
              </a:rPr>
              <a:t>ideje je jediné pravé bytí, ale člověk ji nedokáže rozpoznat</a:t>
            </a:r>
          </a:p>
          <a:p>
            <a:r>
              <a:rPr lang="cs-CZ" smtClean="0">
                <a:latin typeface="Adobe Garamond Pro"/>
              </a:rPr>
              <a:t>věci reálného světa jsou stíny idejí</a:t>
            </a:r>
          </a:p>
          <a:p>
            <a:r>
              <a:rPr lang="cs-CZ" smtClean="0">
                <a:latin typeface="Adobe Garamond Pro"/>
              </a:rPr>
              <a:t>hierarchie idejí: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dobe Garamond Pro"/>
              </a:rPr>
              <a:t> a) idea Dobra, Krásy a Pravdy – dává říši idejí řád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dobe Garamond Pro"/>
              </a:rPr>
              <a:t> b) ostatní ideje – odlesky té nejvyšší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NAUKA  O  IDEJÍCH</a:t>
            </a:r>
            <a:endParaRPr lang="cs-CZ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v jeskyni je člověk přikován zády ke vchodu tak, aby nemohl otáčet hlavou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předměty za vchodem vrhají stíny na stěnu jeskyně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člověk vidí pouze stíny z vnějšího světa, a ty považuje za reálný svět (skutečnost)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když pak vyjdeme ven, nevěříme tomu, co vidíme – jsme oslněni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viditelné věci jsou pomíjivé x ideje jsou věčné (mimo prostor a čas)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náš svět je pouhá </a:t>
            </a:r>
            <a:r>
              <a:rPr lang="cs-CZ" dirty="0" err="1" smtClean="0">
                <a:latin typeface="Adobe Garamond Pro" pitchFamily="18" charset="-18"/>
              </a:rPr>
              <a:t>koupie</a:t>
            </a:r>
            <a:r>
              <a:rPr lang="cs-CZ" dirty="0" smtClean="0">
                <a:latin typeface="Adobe Garamond Pro" pitchFamily="18" charset="-18"/>
              </a:rPr>
              <a:t> dokonalého světa idejí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err="1" smtClean="0">
                <a:latin typeface="Adobe Garamond Pro" pitchFamily="18" charset="-18"/>
              </a:rPr>
              <a:t>methexis</a:t>
            </a:r>
            <a:r>
              <a:rPr lang="cs-CZ" dirty="0" smtClean="0">
                <a:latin typeface="Adobe Garamond Pro" pitchFamily="18" charset="-18"/>
              </a:rPr>
              <a:t> – odraz procesu vzniku tohoto světa</a:t>
            </a:r>
            <a:endParaRPr lang="cs-CZ" b="1" dirty="0" smtClean="0">
              <a:latin typeface="Adobe Garamond Pro" pitchFamily="18" charset="-18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PODOBENSTVÍ  O  JESKYNI</a:t>
            </a:r>
            <a:endParaRPr lang="cs-CZ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353425" cy="56610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1000" smtClean="0"/>
          </a:p>
          <a:p>
            <a:r>
              <a:rPr lang="cs-CZ" sz="2200" smtClean="0">
                <a:latin typeface="Adobe Garamond Pro"/>
              </a:rPr>
              <a:t>cestování nesmrtelné duše – převtělování (tělo je hrobem duše)</a:t>
            </a:r>
          </a:p>
          <a:p>
            <a:r>
              <a:rPr lang="cs-CZ" sz="2200" smtClean="0">
                <a:latin typeface="Adobe Garamond Pro"/>
              </a:rPr>
              <a:t>poznání = rozpomínání duše na to, co vnímala v předchozí existenci (anamnesis)</a:t>
            </a:r>
          </a:p>
          <a:p>
            <a:r>
              <a:rPr lang="cs-CZ" sz="2200" smtClean="0">
                <a:latin typeface="Adobe Garamond Pro"/>
              </a:rPr>
              <a:t>zdrojem poznání je láska (platonická) – </a:t>
            </a:r>
            <a:r>
              <a:rPr lang="cs-CZ" sz="2200" i="1" smtClean="0">
                <a:latin typeface="Adobe Garamond Pro"/>
              </a:rPr>
              <a:t>éros</a:t>
            </a:r>
            <a:r>
              <a:rPr lang="cs-CZ" sz="2200" smtClean="0">
                <a:latin typeface="Adobe Garamond Pro"/>
              </a:rPr>
              <a:t> (filozofický pud)</a:t>
            </a:r>
          </a:p>
          <a:p>
            <a:r>
              <a:rPr lang="cs-CZ" sz="2200" smtClean="0">
                <a:latin typeface="Adobe Garamond Pro"/>
              </a:rPr>
              <a:t>3 části nesmrtelné duše:</a:t>
            </a:r>
          </a:p>
          <a:p>
            <a:pPr>
              <a:buFont typeface="Wingdings 2" pitchFamily="18" charset="2"/>
              <a:buNone/>
            </a:pPr>
            <a:r>
              <a:rPr lang="cs-CZ" sz="2200" smtClean="0">
                <a:latin typeface="Adobe Garamond Pro"/>
              </a:rPr>
              <a:t>   a) rozumová – v hlavě, spojená s říši idejí (duše patří do světa idejí)</a:t>
            </a:r>
          </a:p>
          <a:p>
            <a:pPr>
              <a:buFont typeface="Wingdings 2" pitchFamily="18" charset="2"/>
              <a:buNone/>
            </a:pPr>
            <a:r>
              <a:rPr lang="cs-CZ" sz="2200" smtClean="0">
                <a:latin typeface="Adobe Garamond Pro"/>
              </a:rPr>
              <a:t>   b) citová – v hrudi</a:t>
            </a:r>
          </a:p>
          <a:p>
            <a:pPr>
              <a:buFont typeface="Wingdings 2" pitchFamily="18" charset="2"/>
              <a:buNone/>
            </a:pPr>
            <a:r>
              <a:rPr lang="cs-CZ" sz="2200" smtClean="0">
                <a:latin typeface="Adobe Garamond Pro"/>
              </a:rPr>
              <a:t>   c) žádostivá – v podbřišku</a:t>
            </a:r>
          </a:p>
          <a:p>
            <a:r>
              <a:rPr lang="cs-CZ" sz="2200" smtClean="0">
                <a:latin typeface="Adobe Garamond Pro"/>
              </a:rPr>
              <a:t>cílem člověka – osvojit si nejvyšší dobro – etický cíl</a:t>
            </a:r>
          </a:p>
          <a:p>
            <a:r>
              <a:rPr lang="cs-CZ" sz="2200" smtClean="0">
                <a:latin typeface="Adobe Garamond Pro"/>
              </a:rPr>
              <a:t>cnosti: 4 složky – moudrost, statečnost, uměřenost, spravedlnost</a:t>
            </a:r>
          </a:p>
          <a:p>
            <a:endParaRPr lang="cs-CZ" sz="2200" smtClean="0">
              <a:latin typeface="Set Fire to the Rain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NAUKA  O  DUŠI</a:t>
            </a:r>
            <a:endParaRPr lang="cs-CZ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kritika soudobých státních forem – prosazuje „ideální stát“ –aristokracie (vláda nejlepších, moudrých)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předobraz všech totalitních forem vlády: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1. etatismus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2. eugenická opatření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3. vyvlastnění majetku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4. státní systém výchovy a vzdělání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5. regulace soukromí občanů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     6. spotřební komunismus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3 třídy občanů: vládci, vojáci, obchodníci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dobrá vláda x špatná vláda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dobe Garamond Pro" pitchFamily="18" charset="-18"/>
              </a:rPr>
              <a:t>spis Ústava (</a:t>
            </a:r>
            <a:r>
              <a:rPr lang="cs-CZ" dirty="0" err="1" smtClean="0">
                <a:latin typeface="Adobe Garamond Pro" pitchFamily="18" charset="-18"/>
              </a:rPr>
              <a:t>Politea</a:t>
            </a:r>
            <a:r>
              <a:rPr lang="cs-CZ" dirty="0" smtClean="0">
                <a:latin typeface="Adobe Garamond Pro" pitchFamily="18" charset="-18"/>
              </a:rPr>
              <a:t>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dobe Garamond Pro" pitchFamily="18" charset="-18"/>
              </a:rPr>
              <a:t>NAUKA  O  SPOLEČNOSTI</a:t>
            </a:r>
            <a:endParaRPr lang="cs-CZ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Metrolox" pitchFamily="2" charset="0"/>
              </a:rPr>
              <a:t>ZDROJE</a:t>
            </a:r>
            <a:endParaRPr lang="cs-CZ">
              <a:latin typeface="Metrolox" pitchFamily="2" charset="0"/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poznámky, výpisky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[1] AUTOR NEUVEDEN. Wikipedia cz [online].</a:t>
            </a:r>
            <a:br>
              <a:rPr lang="cs-CZ" smtClean="0"/>
            </a:br>
            <a:r>
              <a:rPr lang="cs-CZ" smtClean="0"/>
              <a:t> [cit. 1.12.2012]. Dostupný pod licencí Creative Commons na WWW: </a:t>
            </a:r>
            <a:br>
              <a:rPr lang="cs-CZ" smtClean="0"/>
            </a:br>
            <a:r>
              <a:rPr lang="cs-CZ" smtClean="0">
                <a:hlinkClick r:id="rId2"/>
              </a:rPr>
              <a:t>http://commons.wikimedia.org/wiki/File:Plato-raphael.jpg</a:t>
            </a: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53</TotalTime>
  <Words>395</Words>
  <Application>Microsoft Office PowerPoint</Application>
  <PresentationFormat>On-screen Show (4:3)</PresentationFormat>
  <Paragraphs>80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Constantia</vt:lpstr>
      <vt:lpstr>Arial</vt:lpstr>
      <vt:lpstr>Wingdings 2</vt:lpstr>
      <vt:lpstr>Calibri</vt:lpstr>
      <vt:lpstr>Times New Roman</vt:lpstr>
      <vt:lpstr>Times New Roman,Bold</vt:lpstr>
      <vt:lpstr>Adobe Caslon Pro</vt:lpstr>
      <vt:lpstr>Set Fire to the Rain</vt:lpstr>
      <vt:lpstr>Adobe Garamond Pro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Systematická filosofie 2. OBDOBÍ</dc:title>
  <dc:creator>J.Beran a kol.</dc:creator>
  <cp:keywords>Platón filosofie</cp:keywords>
  <cp:lastModifiedBy>DUM</cp:lastModifiedBy>
  <cp:revision>21</cp:revision>
  <dcterms:created xsi:type="dcterms:W3CDTF">2013-04-07T08:18:44Z</dcterms:created>
  <dcterms:modified xsi:type="dcterms:W3CDTF">2014-04-04T17:01:12Z</dcterms:modified>
</cp:coreProperties>
</file>