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sldIdLst>
    <p:sldId id="268" r:id="rId2"/>
    <p:sldId id="265" r:id="rId3"/>
    <p:sldId id="263" r:id="rId4"/>
    <p:sldId id="264" r:id="rId5"/>
    <p:sldId id="257" r:id="rId6"/>
    <p:sldId id="258" r:id="rId7"/>
    <p:sldId id="259" r:id="rId8"/>
    <p:sldId id="260" r:id="rId9"/>
    <p:sldId id="261" r:id="rId10"/>
    <p:sldId id="266" r:id="rId11"/>
    <p:sldId id="262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23AF0F4-23E0-4EB7-A9DC-EF4DA6422815}" type="datetimeFigureOut">
              <a:rPr lang="cs-CZ"/>
              <a:pPr>
                <a:defRPr/>
              </a:pPr>
              <a:t>4.4.2014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F94E748-FA82-4B18-8414-0C30BCC22B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3903816-249C-4239-AE10-438CA83A8C40}" type="slidenum">
              <a:rPr lang="cs-CZ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945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20A43E3-EA3A-456C-8A32-5550886F8636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/>
          <a:lstStyle>
            <a:lvl1pPr marL="0" algn="r">
              <a:defRPr sz="480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11EB299E-7C55-4C1C-BFA8-B37BF6403C26}" type="datetimeFigureOut">
              <a:rPr lang="cs-CZ"/>
              <a:pPr>
                <a:defRPr/>
              </a:pPr>
              <a:t>4.4.2014</a:t>
            </a:fld>
            <a:endParaRPr lang="cs-CZ"/>
          </a:p>
        </p:txBody>
      </p:sp>
      <p:sp>
        <p:nvSpPr>
          <p:cNvPr id="6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1B1B16CE-0DC0-4CD3-88E4-5CC9A18CCA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5ECC77B-2FBD-48EA-BA91-4BCCD38FCF84}" type="datetimeFigureOut">
              <a:rPr lang="cs-CZ"/>
              <a:pPr>
                <a:defRPr/>
              </a:pPr>
              <a:t>4.4.2014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4D65546-1B84-4AED-9984-943F293DEB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/>
          <p:nvPr/>
        </p:nvSpPr>
        <p:spPr>
          <a:xfrm>
            <a:off x="1000125" y="3267075"/>
            <a:ext cx="74072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541CE7C2-75EC-448C-B02E-7836D94A0273}" type="datetimeFigureOut">
              <a:rPr lang="cs-CZ"/>
              <a:pPr>
                <a:defRPr/>
              </a:pPr>
              <a:t>4.4.2014</a:t>
            </a:fld>
            <a:endParaRPr lang="cs-CZ"/>
          </a:p>
        </p:txBody>
      </p:sp>
      <p:sp>
        <p:nvSpPr>
          <p:cNvPr id="6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2487ABCD-A241-41BC-B797-131E9B2ADC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9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7B10D7F-1BC8-48C1-8438-DD3D21C3823B}" type="datetimeFigureOut">
              <a:rPr lang="cs-CZ"/>
              <a:pPr>
                <a:defRPr/>
              </a:pPr>
              <a:t>4.4.2014</a:t>
            </a:fld>
            <a:endParaRPr lang="cs-CZ"/>
          </a:p>
        </p:txBody>
      </p:sp>
      <p:sp>
        <p:nvSpPr>
          <p:cNvPr id="7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ABB908A-2C8F-457D-9C0E-82DCAAE275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9"/>
          <p:cNvSpPr/>
          <p:nvPr/>
        </p:nvSpPr>
        <p:spPr>
          <a:xfrm>
            <a:off x="617538" y="2165350"/>
            <a:ext cx="3748087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bdélník 10"/>
          <p:cNvSpPr/>
          <p:nvPr/>
        </p:nvSpPr>
        <p:spPr>
          <a:xfrm>
            <a:off x="4800600" y="2165350"/>
            <a:ext cx="37496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DC76A46-6934-4590-91A3-BFCD9EDFA804}" type="datetimeFigureOut">
              <a:rPr lang="cs-CZ"/>
              <a:pPr>
                <a:defRPr/>
              </a:pPr>
              <a:t>4.4.2014</a:t>
            </a:fld>
            <a:endParaRPr lang="cs-CZ"/>
          </a:p>
        </p:txBody>
      </p:sp>
      <p:sp>
        <p:nvSpPr>
          <p:cNvPr id="10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B5BDBC8-6710-49A6-BF4E-AE6D639B2D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6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333CBD1-CB35-41ED-8017-FEC48E5FE42A}" type="datetimeFigureOut">
              <a:rPr lang="cs-CZ"/>
              <a:pPr>
                <a:defRPr/>
              </a:pPr>
              <a:t>4.4.2014</a:t>
            </a:fld>
            <a:endParaRPr lang="cs-CZ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19B0B30-7D2A-4A39-BD24-452D9DA0E8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F79DA-9452-4A1C-8AEF-869AFA55108C}" type="datetimeFigureOut">
              <a:rPr lang="cs-CZ"/>
              <a:pPr>
                <a:defRPr/>
              </a:pPr>
              <a:t>4.4.2014</a:t>
            </a:fld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12924-FD51-45E3-BC77-8E551D1E58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>
            <a:off x="5057775" y="1057275"/>
            <a:ext cx="3748088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41830135-60A8-492D-B0DA-B504ED296621}" type="datetimeFigureOut">
              <a:rPr lang="cs-CZ"/>
              <a:pPr>
                <a:defRPr/>
              </a:pPr>
              <a:t>4.4.2014</a:t>
            </a:fld>
            <a:endParaRPr lang="cs-CZ"/>
          </a:p>
        </p:txBody>
      </p:sp>
      <p:sp>
        <p:nvSpPr>
          <p:cNvPr id="7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788BE158-6A8C-4E06-8DB3-CC9F4F9FD9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5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70DA6D8E-AD67-42EA-ACFC-A4553CE75655}" type="datetimeFigureOut">
              <a:rPr lang="cs-CZ"/>
              <a:pPr>
                <a:defRPr/>
              </a:pPr>
              <a:t>4.4.2014</a:t>
            </a:fld>
            <a:endParaRPr lang="cs-CZ"/>
          </a:p>
        </p:txBody>
      </p:sp>
      <p:sp>
        <p:nvSpPr>
          <p:cNvPr id="6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CE36A0FE-DC4E-4B68-BCD5-9A698B39F6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C569F-2B7D-4CF0-BB4E-F385D77EA944}" type="datetimeFigureOut">
              <a:rPr lang="cs-CZ"/>
              <a:pPr>
                <a:defRPr/>
              </a:pPr>
              <a:t>4.4.2014</a:t>
            </a:fld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04366-7E62-447B-9DE8-480B1CA22B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7CFD4-D192-4B00-8B8D-9134E8D1738E}" type="datetimeFigureOut">
              <a:rPr lang="cs-CZ"/>
              <a:pPr>
                <a:defRPr/>
              </a:pPr>
              <a:t>4.4.2014</a:t>
            </a:fld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378EE-378A-4BC4-A7E9-C487A5CB05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1638" cy="274638"/>
          </a:xfrm>
          <a:prstGeom prst="rect">
            <a:avLst/>
          </a:prstGeom>
        </p:spPr>
        <p:txBody>
          <a:bodyPr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1963" cy="274638"/>
          </a:xfrm>
          <a:prstGeom prst="rect">
            <a:avLst/>
          </a:prstGeom>
        </p:spPr>
        <p:txBody>
          <a:bodyPr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300" smtClean="0">
                <a:solidFill>
                  <a:schemeClr val="bg2">
                    <a:tint val="60000"/>
                    <a:satMod val="15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73CC3ED-0060-4F47-88EF-C64E27B10ADC}" type="datetimeFigureOut">
              <a:rPr lang="cs-CZ"/>
              <a:pPr>
                <a:defRPr/>
              </a:pPr>
              <a:t>4.4.2014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9175" y="6515100"/>
            <a:ext cx="463550" cy="273050"/>
          </a:xfrm>
          <a:prstGeom prst="rect">
            <a:avLst/>
          </a:prstGeom>
        </p:spPr>
        <p:txBody>
          <a:bodyPr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smtClean="0">
                <a:solidFill>
                  <a:schemeClr val="tx2">
                    <a:shade val="9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28DA199-6325-469C-BD86-0A6049116A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462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695" r:id="rId7"/>
    <p:sldLayoutId id="2147483702" r:id="rId8"/>
    <p:sldLayoutId id="2147483703" r:id="rId9"/>
    <p:sldLayoutId id="2147483694" r:id="rId10"/>
    <p:sldLayoutId id="2147483693" r:id="rId11"/>
  </p:sldLayoutIdLst>
  <p:txStyles>
    <p:titleStyle>
      <a:lvl1pPr marL="53975" algn="r" rtl="0" fontAlgn="base">
        <a:spcBef>
          <a:spcPct val="0"/>
        </a:spcBef>
        <a:spcAft>
          <a:spcPct val="0"/>
        </a:spcAft>
        <a:defRPr sz="4600" kern="1200">
          <a:solidFill>
            <a:srgbClr val="E7EACB"/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lvl2pPr marL="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2pPr>
      <a:lvl3pPr marL="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3pPr>
      <a:lvl4pPr marL="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4pPr>
      <a:lvl5pPr marL="539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5pPr>
      <a:lvl6pPr marL="5111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6pPr>
      <a:lvl7pPr marL="9683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7pPr>
      <a:lvl8pPr marL="14255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8pPr>
      <a:lvl9pPr marL="1882775" algn="r" rtl="0" fontAlgn="base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9pPr>
      <a:extLst/>
    </p:titleStyle>
    <p:bodyStyle>
      <a:lvl1pPr marL="292100" indent="-292100" algn="l" rtl="0" fontAlgn="base">
        <a:spcBef>
          <a:spcPct val="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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fontAlgn="base">
        <a:spcBef>
          <a:spcPts val="400"/>
        </a:spcBef>
        <a:spcAft>
          <a:spcPct val="0"/>
        </a:spcAft>
        <a:buClr>
          <a:schemeClr val="accent2"/>
        </a:buClr>
        <a:buSzPct val="9000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190500" algn="l" rtl="0" fontAlgn="base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fontAlgn="base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82563" algn="l" rtl="0" fontAlgn="base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Aristotle_Altemps_Inv8575.jpg?uselang=cs" TargetMode="External"/><Relationship Id="rId2" Type="http://schemas.openxmlformats.org/officeDocument/2006/relationships/hyperlink" Target="http://commons.wikimedia.org/wiki/File:Aristotle_by_Raphael.jpg?uselang=c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ommons.wikimedia.org/wiki/File:Rembrandt_Harmensz._van_Rijn_013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ovéPole 2"/>
          <p:cNvSpPr txBox="1">
            <a:spLocks noChangeArrowheads="1"/>
          </p:cNvSpPr>
          <p:nvPr/>
        </p:nvSpPr>
        <p:spPr bwMode="auto">
          <a:xfrm>
            <a:off x="2051050" y="1773238"/>
            <a:ext cx="3594100" cy="76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945" tIns="41473" rIns="82945" bIns="41473">
            <a:spAutoFit/>
          </a:bodyPr>
          <a:lstStyle/>
          <a:p>
            <a:r>
              <a:rPr lang="cs-CZ" sz="2200">
                <a:solidFill>
                  <a:srgbClr val="000000"/>
                </a:solidFill>
                <a:latin typeface="Times New Roman" pitchFamily="18" charset="0"/>
              </a:rPr>
              <a:t>SYSTEMATICKÁ FILOSOFIE III.</a:t>
            </a:r>
          </a:p>
        </p:txBody>
      </p:sp>
      <p:pic>
        <p:nvPicPr>
          <p:cNvPr id="14338" name="Obrázek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404813"/>
            <a:ext cx="5759450" cy="125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2024063" y="2492375"/>
          <a:ext cx="6454775" cy="419735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698255"/>
                <a:gridCol w="4755709"/>
              </a:tblGrid>
              <a:tr h="42098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CZ.1.07/1.5.00/34.0950</a:t>
                      </a:r>
                      <a:endParaRPr lang="cs-CZ" sz="105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15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Označení materiálu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VY_32_INOVACE_mix2_zsv13</a:t>
                      </a:r>
                      <a:endParaRPr lang="cs-CZ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15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Soubor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 zsv13_systematická</a:t>
                      </a:r>
                      <a:r>
                        <a:rPr lang="cs-CZ" sz="1100" baseline="0" dirty="0" smtClean="0">
                          <a:effectLst/>
                        </a:rPr>
                        <a:t> </a:t>
                      </a:r>
                      <a:r>
                        <a:rPr lang="cs-CZ" sz="1100" dirty="0" smtClean="0">
                          <a:effectLst/>
                        </a:rPr>
                        <a:t>filosofie_</a:t>
                      </a:r>
                      <a:r>
                        <a:rPr lang="cs-CZ" sz="1100" dirty="0" err="1" smtClean="0">
                          <a:effectLst/>
                        </a:rPr>
                        <a:t>III.pptx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15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Název školy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Gymnázium Kladno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15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Jiří Beran, Mgr. Marie Kohoutová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575978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Anotace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Prezentace seznamuje s životem, dílem, filosofií Aristotela.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15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Předmět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Základy společenských</a:t>
                      </a:r>
                      <a:r>
                        <a:rPr lang="cs-CZ" sz="1100" baseline="0" dirty="0" smtClean="0">
                          <a:effectLst/>
                        </a:rPr>
                        <a:t> věd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15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effectLst/>
                        </a:rPr>
                        <a:t>Tematická</a:t>
                      </a:r>
                      <a:r>
                        <a:rPr lang="cs-CZ" sz="1100" kern="1200" baseline="0" dirty="0" smtClean="0">
                          <a:effectLst/>
                        </a:rPr>
                        <a:t> oblast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Antická </a:t>
                      </a: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filosofie</a:t>
                      </a:r>
                      <a:endParaRPr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710" marR="54710" marT="0" marB="0"/>
                </a:tc>
              </a:tr>
              <a:tr h="1915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Téma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Systematické</a:t>
                      </a:r>
                      <a:r>
                        <a:rPr lang="cs-CZ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období</a:t>
                      </a:r>
                      <a:endParaRPr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710" marR="54710" marT="0" marB="0"/>
                </a:tc>
              </a:tr>
              <a:tr h="45980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Očekávané výstupy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Seznámit se zásadními filosofickými názory Aristotelovými a jeho vlivem na rozvoj filosofie.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15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effectLst/>
                        </a:rPr>
                        <a:t>Klíčová slova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Filosofie, </a:t>
                      </a:r>
                      <a:r>
                        <a:rPr lang="cs-CZ" sz="11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Aristotelés</a:t>
                      </a: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,život,dílo, </a:t>
                      </a:r>
                      <a:r>
                        <a:rPr lang="cs-CZ" sz="11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Lykeión</a:t>
                      </a: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cs-CZ" sz="11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hýlé</a:t>
                      </a: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cs-CZ" sz="11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morfé</a:t>
                      </a:r>
                      <a:endParaRPr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4710" marR="54710" marT="0" marB="0"/>
                </a:tc>
              </a:tr>
              <a:tr h="38312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>
                          <a:effectLst/>
                        </a:rPr>
                        <a:t>Druh učebního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prezentace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</a:tr>
              <a:tr h="1915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Cílová skupina</a:t>
                      </a:r>
                      <a:endParaRPr kumimoji="0"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208" marR="62208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vyšší stupeň osmiletého gymnázia, čtyřleté gymnázium</a:t>
                      </a:r>
                    </a:p>
                  </a:txBody>
                  <a:tcPr marL="62208" marR="62208" marT="0" marB="0"/>
                </a:tc>
              </a:tr>
              <a:tr h="42098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kumimoji="0" lang="cs-CZ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Ověřeno</a:t>
                      </a:r>
                    </a:p>
                  </a:txBody>
                  <a:tcPr marL="62208" marR="62208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12.2.2014,</a:t>
                      </a:r>
                      <a:r>
                        <a:rPr lang="cs-CZ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SSV</a:t>
                      </a:r>
                      <a:endParaRPr lang="cs-CZ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endParaRPr lang="cs-CZ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208" marR="62208" marT="0" marB="0"/>
                </a:tc>
              </a:tr>
              <a:tr h="191561">
                <a:tc gridSpan="2"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Zdroje uvedeny na konci dokumentu.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710" marR="5471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split dir="in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latin typeface="Adobe Garamond Pro" pitchFamily="18" charset="-18"/>
              </a:rPr>
              <a:t>Systematická filosofie III. </a:t>
            </a:r>
            <a:endParaRPr lang="cs-CZ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latin typeface="Adobe Garamond Pro" pitchFamily="18" charset="-18"/>
            </a:endParaRPr>
          </a:p>
        </p:txBody>
      </p:sp>
      <p:sp>
        <p:nvSpPr>
          <p:cNvPr id="16386" name="Podnadpis 3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59550" cy="17526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cs-CZ" smtClean="0"/>
              <a:t>Aristotelés – život, dílo, filosofie</a:t>
            </a:r>
          </a:p>
        </p:txBody>
      </p:sp>
    </p:spTree>
  </p:cSld>
  <p:clrMapOvr>
    <a:masterClrMapping/>
  </p:clrMapOvr>
  <p:transition>
    <p:split dir="in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313"/>
            <a:ext cx="8229600" cy="4824412"/>
          </a:xfrm>
        </p:spPr>
        <p:txBody>
          <a:bodyPr>
            <a:normAutofit lnSpcReduction="1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>
                <a:latin typeface="Adobe Garamond Pro" pitchFamily="18" charset="-18"/>
              </a:rPr>
              <a:t>384 – 322 př. n. l. (</a:t>
            </a:r>
            <a:r>
              <a:rPr lang="cs-CZ" dirty="0" err="1" smtClean="0">
                <a:latin typeface="Adobe Garamond Pro" pitchFamily="18" charset="-18"/>
              </a:rPr>
              <a:t>Stageira</a:t>
            </a:r>
            <a:r>
              <a:rPr lang="cs-CZ" dirty="0" smtClean="0">
                <a:latin typeface="Adobe Garamond Pro" pitchFamily="18" charset="-18"/>
              </a:rPr>
              <a:t>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>
                <a:latin typeface="Adobe Garamond Pro" pitchFamily="18" charset="-18"/>
              </a:rPr>
              <a:t>v rodině lékaře (</a:t>
            </a:r>
            <a:r>
              <a:rPr lang="cs-CZ" dirty="0" err="1" smtClean="0">
                <a:latin typeface="Adobe Garamond Pro" pitchFamily="18" charset="-18"/>
              </a:rPr>
              <a:t>Nikomachos</a:t>
            </a:r>
            <a:r>
              <a:rPr lang="cs-CZ" dirty="0" smtClean="0">
                <a:latin typeface="Adobe Garamond Pro" pitchFamily="18" charset="-18"/>
              </a:rPr>
              <a:t>) – lékař na dvoře krále Filipa II.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>
                <a:latin typeface="Adobe Garamond Pro" pitchFamily="18" charset="-18"/>
              </a:rPr>
              <a:t>v 17 letech odchází do Athén – největší žák a zároveň odpůrce Platóna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>
                <a:latin typeface="Adobe Garamond Pro" pitchFamily="18" charset="-18"/>
              </a:rPr>
              <a:t>po Platónově smrti odchází z Akademie – vyučuje v maloasijském </a:t>
            </a:r>
            <a:r>
              <a:rPr lang="cs-CZ" dirty="0" err="1" smtClean="0">
                <a:latin typeface="Adobe Garamond Pro" pitchFamily="18" charset="-18"/>
              </a:rPr>
              <a:t>Assu</a:t>
            </a:r>
            <a:r>
              <a:rPr lang="cs-CZ" dirty="0" smtClean="0">
                <a:latin typeface="Adobe Garamond Pro" pitchFamily="18" charset="-18"/>
              </a:rPr>
              <a:t> a v Mytiléně na Lesbu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>
                <a:latin typeface="Adobe Garamond Pro" pitchFamily="18" charset="-18"/>
              </a:rPr>
              <a:t>povolán na výchovu Alexandra Velikého (konec až s nástupem Alexandra na trůn)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cs-CZ" dirty="0" smtClean="0">
              <a:latin typeface="Set Fire to the Rain" pitchFamily="2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endParaRPr lang="cs-CZ" dirty="0">
              <a:latin typeface="Set Fire to the Rain" pitchFamily="2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cs-CZ" dirty="0" err="1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latin typeface="Adobe Garamond Pro" pitchFamily="18" charset="-18"/>
              </a:rPr>
              <a:t>Aristotelés</a:t>
            </a:r>
            <a:r>
              <a:rPr lang="cs-CZ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latin typeface="Adobe Garamond Pro" pitchFamily="18" charset="-18"/>
              </a:rPr>
              <a:t> – život, dílo, filosofie</a:t>
            </a:r>
            <a:endParaRPr lang="cs-CZ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latin typeface="Adobe Garamond Pro" pitchFamily="18" charset="-18"/>
            </a:endParaRPr>
          </a:p>
        </p:txBody>
      </p:sp>
    </p:spTree>
  </p:cSld>
  <p:clrMapOvr>
    <a:masterClrMapping/>
  </p:clrMapOvr>
  <p:transition>
    <p:split dir="in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288" y="1412875"/>
            <a:ext cx="8229600" cy="4895850"/>
          </a:xfrm>
        </p:spPr>
        <p:txBody>
          <a:bodyPr>
            <a:normAutofit lnSpcReduction="1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>
                <a:latin typeface="Adobe Garamond Pro" pitchFamily="18" charset="-18"/>
              </a:rPr>
              <a:t>vrací se do Athén a r. 335 př. n. l zakládá školu </a:t>
            </a:r>
            <a:r>
              <a:rPr lang="cs-CZ" dirty="0" err="1" smtClean="0">
                <a:latin typeface="Adobe Garamond Pro" pitchFamily="18" charset="-18"/>
              </a:rPr>
              <a:t>Lykeión</a:t>
            </a:r>
            <a:endParaRPr lang="cs-CZ" dirty="0" smtClean="0">
              <a:latin typeface="Adobe Garamond Pro" pitchFamily="18" charset="-18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>
                <a:latin typeface="Adobe Garamond Pro" pitchFamily="18" charset="-18"/>
              </a:rPr>
              <a:t>peripatetická škola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>
                <a:latin typeface="Adobe Garamond Pro" pitchFamily="18" charset="-18"/>
              </a:rPr>
              <a:t>vědecké středisko – knihovna, učební materiály, živočišné preparáty atd.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latin typeface="Adobe Garamond Pro" pitchFamily="18" charset="-18"/>
              </a:rPr>
              <a:t>   ke konci jeho života se zvyšuje nenávist Athéňanů vůči Aristotelovi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>
                <a:latin typeface="Adobe Garamond Pro" pitchFamily="18" charset="-18"/>
              </a:rPr>
              <a:t>po Alexandrově smrti obviněn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latin typeface="Adobe Garamond Pro" pitchFamily="18" charset="-18"/>
              </a:rPr>
              <a:t>    z bezbožnosti - hrozí mu trest smrti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>
                <a:latin typeface="Adobe Garamond Pro" pitchFamily="18" charset="-18"/>
              </a:rPr>
              <a:t>útěk do Chalkidy - umírá</a:t>
            </a:r>
            <a:endParaRPr lang="cs-CZ" dirty="0">
              <a:latin typeface="Adobe Garamond Pro" pitchFamily="18" charset="-18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0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latin typeface="METROLOX" pitchFamily="2" charset="0"/>
              </a:rPr>
              <a:t>. . . </a:t>
            </a:r>
            <a:endParaRPr lang="cs-CZ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latin typeface="METROLOX" pitchFamily="2" charset="0"/>
            </a:endParaRPr>
          </a:p>
        </p:txBody>
      </p:sp>
      <p:pic>
        <p:nvPicPr>
          <p:cNvPr id="18435" name="Picture 2" descr="C:\Users\jirka2\Desktop\obrázky\Aristotle_Altemps_Inv857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75463" y="4005263"/>
            <a:ext cx="1873250" cy="250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dir="in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latin typeface="Adobe Garamond Pro" pitchFamily="18" charset="-18"/>
              </a:rPr>
              <a:t>SPISY</a:t>
            </a:r>
            <a:endParaRPr lang="cs-CZ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latin typeface="Adobe Garamond Pro" pitchFamily="18" charset="-18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84313"/>
            <a:ext cx="9144000" cy="4824412"/>
          </a:xfrm>
        </p:spPr>
        <p:txBody>
          <a:bodyPr>
            <a:normAutofit fontScale="85000" lnSpcReduction="2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cs-CZ" sz="3300" dirty="0" smtClean="0">
                <a:latin typeface="Adobe Garamond Pro" pitchFamily="18" charset="-18"/>
              </a:rPr>
              <a:t>pro veřejnost – O filozofii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cs-CZ" sz="3300" dirty="0" smtClean="0">
                <a:latin typeface="Adobe Garamond Pro" pitchFamily="18" charset="-18"/>
              </a:rPr>
              <a:t>historické a přírodopisné – Seznam vítězů OH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Char char=""/>
              <a:defRPr/>
            </a:pPr>
            <a:r>
              <a:rPr lang="cs-CZ" sz="3300" u="sng" dirty="0" smtClean="0">
                <a:latin typeface="Adobe Garamond Pro" pitchFamily="18" charset="-18"/>
              </a:rPr>
              <a:t>přednáškové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sz="3300" dirty="0" smtClean="0">
                <a:latin typeface="Adobe Garamond Pro" pitchFamily="18" charset="-18"/>
              </a:rPr>
              <a:t>  - logické – Organon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sz="3300" dirty="0" smtClean="0">
                <a:latin typeface="Adobe Garamond Pro" pitchFamily="18" charset="-18"/>
              </a:rPr>
              <a:t>  - přírodopisné – </a:t>
            </a:r>
            <a:r>
              <a:rPr lang="cs-CZ" sz="3300" dirty="0" err="1" smtClean="0">
                <a:latin typeface="Adobe Garamond Pro" pitchFamily="18" charset="-18"/>
              </a:rPr>
              <a:t>Physica</a:t>
            </a:r>
            <a:r>
              <a:rPr lang="cs-CZ" sz="3300" dirty="0" smtClean="0">
                <a:latin typeface="Adobe Garamond Pro" pitchFamily="18" charset="-18"/>
              </a:rPr>
              <a:t>, O nebi, O duši, O vzniku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sz="3300" dirty="0" smtClean="0">
                <a:latin typeface="Adobe Garamond Pro" pitchFamily="18" charset="-18"/>
              </a:rPr>
              <a:t>                  živočichů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sz="3300" dirty="0" smtClean="0">
                <a:latin typeface="Adobe Garamond Pro" pitchFamily="18" charset="-18"/>
              </a:rPr>
              <a:t>  - metafyzické – Metafyzika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sz="3300" dirty="0" smtClean="0">
                <a:latin typeface="Adobe Garamond Pro" pitchFamily="18" charset="-18"/>
              </a:rPr>
              <a:t>  - etické – Etika </a:t>
            </a:r>
            <a:r>
              <a:rPr lang="cs-CZ" sz="3300" dirty="0" err="1" smtClean="0">
                <a:latin typeface="Adobe Garamond Pro" pitchFamily="18" charset="-18"/>
              </a:rPr>
              <a:t>Nikomachova</a:t>
            </a:r>
            <a:r>
              <a:rPr lang="cs-CZ" sz="3300" dirty="0" smtClean="0">
                <a:latin typeface="Adobe Garamond Pro" pitchFamily="18" charset="-18"/>
              </a:rPr>
              <a:t>, </a:t>
            </a:r>
            <a:r>
              <a:rPr lang="cs-CZ" sz="3300" dirty="0" err="1" smtClean="0">
                <a:latin typeface="Adobe Garamond Pro" pitchFamily="18" charset="-18"/>
              </a:rPr>
              <a:t>Magna</a:t>
            </a:r>
            <a:r>
              <a:rPr lang="cs-CZ" sz="3300" dirty="0" smtClean="0">
                <a:latin typeface="Adobe Garamond Pro" pitchFamily="18" charset="-18"/>
              </a:rPr>
              <a:t> </a:t>
            </a:r>
            <a:r>
              <a:rPr lang="cs-CZ" sz="3300" dirty="0" err="1" smtClean="0">
                <a:latin typeface="Adobe Garamond Pro" pitchFamily="18" charset="-18"/>
              </a:rPr>
              <a:t>Moralia</a:t>
            </a:r>
            <a:endParaRPr lang="cs-CZ" sz="3300" dirty="0" smtClean="0">
              <a:latin typeface="Adobe Garamond Pro" pitchFamily="18" charset="-18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sz="3300" dirty="0" smtClean="0">
                <a:latin typeface="Adobe Garamond Pro" pitchFamily="18" charset="-18"/>
              </a:rPr>
              <a:t>  - politické – Politika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sz="3300" dirty="0" smtClean="0">
                <a:latin typeface="Adobe Garamond Pro" pitchFamily="18" charset="-18"/>
              </a:rPr>
              <a:t>  - o literatuře – Rétorika, Poetika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cs-CZ" sz="3300" dirty="0" smtClean="0">
              <a:latin typeface="Set Fire to the Rain" pitchFamily="2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/>
            </a:r>
            <a:br>
              <a:rPr lang="cs-CZ" dirty="0" smtClean="0"/>
            </a:br>
            <a:endParaRPr lang="cs-CZ" dirty="0">
              <a:latin typeface="Set Fire to the Rain" pitchFamily="2" charset="0"/>
            </a:endParaRPr>
          </a:p>
        </p:txBody>
      </p:sp>
      <p:pic>
        <p:nvPicPr>
          <p:cNvPr id="20483" name="Picture 2" descr="C:\Users\jirka2\Desktop\obrázky\220px-Rembrandt_Harmensz._van_Rijn_0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84888" y="4292600"/>
            <a:ext cx="2232025" cy="232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dir="in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latin typeface="Adobe Garamond Pro" pitchFamily="18" charset="-18"/>
              </a:rPr>
              <a:t>DÍLA</a:t>
            </a:r>
            <a:endParaRPr lang="cs-CZ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latin typeface="Adobe Garamond Pro" pitchFamily="18" charset="-18"/>
            </a:endParaRPr>
          </a:p>
        </p:txBody>
      </p:sp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413"/>
            <a:ext cx="8686800" cy="5068887"/>
          </a:xfrm>
        </p:spPr>
        <p:txBody>
          <a:bodyPr/>
          <a:lstStyle/>
          <a:p>
            <a:r>
              <a:rPr lang="cs-CZ" smtClean="0">
                <a:latin typeface="Adobe Garamond Pro"/>
              </a:rPr>
              <a:t>přednášel i veřejně</a:t>
            </a:r>
          </a:p>
          <a:p>
            <a:r>
              <a:rPr lang="cs-CZ" u="sng" smtClean="0">
                <a:latin typeface="Adobe Garamond Pro"/>
              </a:rPr>
              <a:t>hýlémorfismus</a:t>
            </a:r>
          </a:p>
          <a:p>
            <a:pPr>
              <a:buFont typeface="Wingdings 2" pitchFamily="18" charset="2"/>
              <a:buNone/>
            </a:pPr>
            <a:r>
              <a:rPr lang="cs-CZ" smtClean="0">
                <a:latin typeface="Adobe Garamond Pro"/>
              </a:rPr>
              <a:t>  - věc je z látky/hmoty a formy/myšlenky</a:t>
            </a:r>
          </a:p>
          <a:p>
            <a:pPr>
              <a:buFont typeface="Wingdings 2" pitchFamily="18" charset="2"/>
              <a:buNone/>
            </a:pPr>
            <a:r>
              <a:rPr lang="cs-CZ" smtClean="0">
                <a:latin typeface="Adobe Garamond Pro"/>
              </a:rPr>
              <a:t>  - hýlé a morfé</a:t>
            </a:r>
          </a:p>
          <a:p>
            <a:pPr>
              <a:buFont typeface="Wingdings 2" pitchFamily="18" charset="2"/>
              <a:buNone/>
            </a:pPr>
            <a:r>
              <a:rPr lang="cs-CZ" smtClean="0">
                <a:latin typeface="Adobe Garamond Pro"/>
              </a:rPr>
              <a:t>  - podstata věcí je přímo ve věcích (idea je přítomna</a:t>
            </a:r>
          </a:p>
          <a:p>
            <a:pPr>
              <a:buFont typeface="Wingdings 2" pitchFamily="18" charset="2"/>
              <a:buNone/>
            </a:pPr>
            <a:r>
              <a:rPr lang="cs-CZ" smtClean="0">
                <a:latin typeface="Adobe Garamond Pro"/>
              </a:rPr>
              <a:t>    v každé látce)</a:t>
            </a:r>
          </a:p>
          <a:p>
            <a:r>
              <a:rPr lang="cs-CZ" u="sng" smtClean="0">
                <a:latin typeface="Adobe Garamond Pro"/>
              </a:rPr>
              <a:t>teleologie</a:t>
            </a:r>
          </a:p>
          <a:p>
            <a:pPr>
              <a:buFont typeface="Wingdings 2" pitchFamily="18" charset="2"/>
              <a:buNone/>
            </a:pPr>
            <a:r>
              <a:rPr lang="cs-CZ" smtClean="0">
                <a:latin typeface="Adobe Garamond Pro"/>
              </a:rPr>
              <a:t>  - první hybatel (Bůh), příčina všech příčin, pohyb</a:t>
            </a:r>
          </a:p>
          <a:p>
            <a:r>
              <a:rPr lang="cs-CZ" smtClean="0">
                <a:latin typeface="Adobe Garamond Pro"/>
              </a:rPr>
              <a:t>základy botaniky, zoologie a dalších věd</a:t>
            </a:r>
          </a:p>
          <a:p>
            <a:r>
              <a:rPr lang="cs-CZ" u="sng" smtClean="0">
                <a:latin typeface="Adobe Garamond Pro"/>
              </a:rPr>
              <a:t>klasifikace věd:</a:t>
            </a:r>
            <a:r>
              <a:rPr lang="cs-CZ" smtClean="0">
                <a:latin typeface="Adobe Garamond Pro"/>
              </a:rPr>
              <a:t> teoretické, praktické, poetické</a:t>
            </a:r>
            <a:endParaRPr lang="cs-CZ" u="sng" smtClean="0">
              <a:latin typeface="Adobe Garamond Pro"/>
            </a:endParaRPr>
          </a:p>
        </p:txBody>
      </p:sp>
    </p:spTree>
  </p:cSld>
  <p:clrMapOvr>
    <a:masterClrMapping/>
  </p:clrMapOvr>
  <p:transition>
    <p:split dir="in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latin typeface="Adobe Garamond Pro" pitchFamily="18" charset="-18"/>
              </a:rPr>
              <a:t>NAUKA O IDEJÍCH</a:t>
            </a:r>
            <a:endParaRPr lang="cs-CZ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latin typeface="Adobe Garamond Pro" pitchFamily="18" charset="-18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latin typeface="Adobe Garamond Pro" pitchFamily="18" charset="-18"/>
              </a:rPr>
              <a:t>IDEJE</a:t>
            </a:r>
            <a:endParaRPr lang="cs-CZ" dirty="0">
              <a:latin typeface="Adobe Garamond Pro" pitchFamily="18" charset="-18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latin typeface="Adobe Garamond Pro" pitchFamily="18" charset="-18"/>
              </a:rPr>
              <a:t>LOGIKA</a:t>
            </a:r>
            <a:endParaRPr lang="cs-CZ" dirty="0">
              <a:latin typeface="Adobe Garamond Pro" pitchFamily="18" charset="-18"/>
            </a:endParaRPr>
          </a:p>
        </p:txBody>
      </p:sp>
      <p:sp>
        <p:nvSpPr>
          <p:cNvPr id="22532" name="Zástupný symbol pro obsah 2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smtClean="0">
                <a:latin typeface="Adobe Garamond Pro"/>
              </a:rPr>
              <a:t>výrazně odlišný od svého učitele</a:t>
            </a:r>
          </a:p>
          <a:p>
            <a:r>
              <a:rPr lang="cs-CZ" smtClean="0">
                <a:latin typeface="Adobe Garamond Pro"/>
              </a:rPr>
              <a:t>uznává pouze reálný svět</a:t>
            </a:r>
          </a:p>
          <a:p>
            <a:r>
              <a:rPr lang="cs-CZ" smtClean="0">
                <a:latin typeface="Adobe Garamond Pro"/>
              </a:rPr>
              <a:t>idea přítomna v každé reálné věci, není oddělena od látky</a:t>
            </a:r>
          </a:p>
          <a:p>
            <a:r>
              <a:rPr lang="cs-CZ" smtClean="0">
                <a:latin typeface="Adobe Garamond Pro"/>
              </a:rPr>
              <a:t>látka je možností, teprve s formou se stává skutečností</a:t>
            </a:r>
          </a:p>
          <a:p>
            <a:r>
              <a:rPr lang="cs-CZ" smtClean="0">
                <a:latin typeface="Adobe Garamond Pro"/>
              </a:rPr>
              <a:t>idea je ve věci poznatelná</a:t>
            </a:r>
          </a:p>
          <a:p>
            <a:endParaRPr lang="cs-CZ" smtClean="0">
              <a:latin typeface="Set Fire to the Rain"/>
            </a:endParaRPr>
          </a:p>
        </p:txBody>
      </p:sp>
      <p:sp>
        <p:nvSpPr>
          <p:cNvPr id="22533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smtClean="0">
                <a:latin typeface="Adobe Garamond Pro"/>
              </a:rPr>
              <a:t>nauka o postupu ke správnému usuzování</a:t>
            </a:r>
          </a:p>
          <a:p>
            <a:r>
              <a:rPr lang="cs-CZ" smtClean="0">
                <a:latin typeface="Adobe Garamond Pro"/>
              </a:rPr>
              <a:t>pojem</a:t>
            </a:r>
          </a:p>
          <a:p>
            <a:r>
              <a:rPr lang="cs-CZ" smtClean="0">
                <a:latin typeface="Adobe Garamond Pro"/>
              </a:rPr>
              <a:t>teorie poznání</a:t>
            </a:r>
          </a:p>
          <a:p>
            <a:r>
              <a:rPr lang="cs-CZ" smtClean="0">
                <a:latin typeface="Adobe Garamond Pro"/>
              </a:rPr>
              <a:t>definice odvozovány od kategorií</a:t>
            </a:r>
          </a:p>
          <a:p>
            <a:r>
              <a:rPr lang="cs-CZ" smtClean="0">
                <a:latin typeface="Adobe Garamond Pro"/>
              </a:rPr>
              <a:t>základ vědeckého postupu</a:t>
            </a:r>
          </a:p>
          <a:p>
            <a:endParaRPr lang="cs-CZ" smtClean="0">
              <a:latin typeface="Set Fire to the Rain"/>
            </a:endParaRPr>
          </a:p>
        </p:txBody>
      </p:sp>
    </p:spTree>
  </p:cSld>
  <p:clrMapOvr>
    <a:masterClrMapping/>
  </p:clrMapOvr>
  <p:transition>
    <p:split dir="in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latin typeface="Adobe Garamond Pro" pitchFamily="18" charset="-18"/>
              </a:rPr>
              <a:t>NAUKA O DUŠI</a:t>
            </a:r>
            <a:endParaRPr lang="cs-CZ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latin typeface="Adobe Garamond Pro" pitchFamily="18" charset="-18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latin typeface="Adobe Garamond Pro" pitchFamily="18" charset="-18"/>
              </a:rPr>
              <a:t>DUŠE</a:t>
            </a:r>
            <a:endParaRPr lang="cs-CZ" dirty="0">
              <a:latin typeface="Adobe Garamond Pro" pitchFamily="18" charset="-18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latin typeface="Adobe Garamond Pro" pitchFamily="18" charset="-18"/>
              </a:rPr>
              <a:t>FYZIKA</a:t>
            </a:r>
            <a:endParaRPr lang="cs-CZ" dirty="0">
              <a:latin typeface="Adobe Garamond Pro" pitchFamily="18" charset="-18"/>
            </a:endParaRPr>
          </a:p>
        </p:txBody>
      </p:sp>
      <p:sp>
        <p:nvSpPr>
          <p:cNvPr id="23556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smtClean="0">
                <a:latin typeface="Adobe Garamond Pro"/>
              </a:rPr>
              <a:t>entelechie – hledání harmonie věcí</a:t>
            </a:r>
          </a:p>
          <a:p>
            <a:r>
              <a:rPr lang="cs-CZ" smtClean="0">
                <a:latin typeface="Adobe Garamond Pro"/>
              </a:rPr>
              <a:t>3 stupně – nižší je součástí vyššího</a:t>
            </a:r>
          </a:p>
          <a:p>
            <a:pPr>
              <a:buFont typeface="Wingdings 2" pitchFamily="18" charset="2"/>
              <a:buNone/>
            </a:pPr>
            <a:r>
              <a:rPr lang="cs-CZ" smtClean="0">
                <a:latin typeface="Adobe Garamond Pro"/>
              </a:rPr>
              <a:t>  - vegetativní</a:t>
            </a:r>
          </a:p>
          <a:p>
            <a:pPr>
              <a:buFont typeface="Wingdings 2" pitchFamily="18" charset="2"/>
              <a:buNone/>
            </a:pPr>
            <a:r>
              <a:rPr lang="cs-CZ" smtClean="0">
                <a:latin typeface="Adobe Garamond Pro"/>
              </a:rPr>
              <a:t>  - smyslová</a:t>
            </a:r>
          </a:p>
          <a:p>
            <a:pPr>
              <a:buFont typeface="Wingdings 2" pitchFamily="18" charset="2"/>
              <a:buNone/>
            </a:pPr>
            <a:r>
              <a:rPr lang="cs-CZ" smtClean="0">
                <a:latin typeface="Adobe Garamond Pro"/>
              </a:rPr>
              <a:t>  - rozumová</a:t>
            </a:r>
          </a:p>
        </p:txBody>
      </p:sp>
      <p:sp>
        <p:nvSpPr>
          <p:cNvPr id="23557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smtClean="0">
                <a:latin typeface="Adobe Garamond Pro"/>
              </a:rPr>
              <a:t>zkoumá jsoucna a jejich pohyby</a:t>
            </a:r>
          </a:p>
          <a:p>
            <a:r>
              <a:rPr lang="cs-CZ" i="1" smtClean="0">
                <a:latin typeface="Adobe Garamond Pro"/>
              </a:rPr>
              <a:t>metafyzika – </a:t>
            </a:r>
            <a:r>
              <a:rPr lang="cs-CZ" smtClean="0">
                <a:latin typeface="Adobe Garamond Pro"/>
              </a:rPr>
              <a:t>to, co je počátkem bytí (to stálé i za proměnlivosti jsoucen)</a:t>
            </a:r>
          </a:p>
          <a:p>
            <a:r>
              <a:rPr lang="cs-CZ" smtClean="0">
                <a:latin typeface="Adobe Garamond Pro"/>
              </a:rPr>
              <a:t>hýlé a morfé</a:t>
            </a:r>
          </a:p>
          <a:p>
            <a:r>
              <a:rPr lang="cs-CZ" smtClean="0">
                <a:latin typeface="Adobe Garamond Pro"/>
              </a:rPr>
              <a:t>4 zákl. příčiny jsoucna: látka, forma, hybnost, účel</a:t>
            </a:r>
          </a:p>
        </p:txBody>
      </p:sp>
    </p:spTree>
  </p:cSld>
  <p:clrMapOvr>
    <a:masterClrMapping/>
  </p:clrMapOvr>
  <p:transition>
    <p:split dir="in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latin typeface="Adobe Caslon Pro" pitchFamily="18" charset="-18"/>
              </a:rPr>
              <a:t>NAUKA O SPOLEČNOSTI</a:t>
            </a:r>
            <a:endParaRPr lang="cs-CZ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latin typeface="Adobe Caslon Pro" pitchFamily="18" charset="-18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latin typeface="Adobe Garamond Pro" pitchFamily="18" charset="-18"/>
              </a:rPr>
              <a:t>ETIKA</a:t>
            </a:r>
            <a:endParaRPr lang="cs-CZ" dirty="0">
              <a:latin typeface="Adobe Garamond Pro" pitchFamily="18" charset="-18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latin typeface="Adobe Garamond Pro" pitchFamily="18" charset="-18"/>
              </a:rPr>
              <a:t>POLITIKA</a:t>
            </a:r>
            <a:endParaRPr lang="cs-CZ" dirty="0">
              <a:latin typeface="Adobe Garamond Pro" pitchFamily="18" charset="-18"/>
            </a:endParaRPr>
          </a:p>
        </p:txBody>
      </p:sp>
      <p:sp>
        <p:nvSpPr>
          <p:cNvPr id="24580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smtClean="0">
                <a:latin typeface="Adobe Garamond Pro"/>
              </a:rPr>
              <a:t>štěstí = ctnost = udržování duše mezi krajními extrémy</a:t>
            </a:r>
          </a:p>
          <a:p>
            <a:r>
              <a:rPr lang="cs-CZ" smtClean="0">
                <a:latin typeface="Adobe Garamond Pro"/>
              </a:rPr>
              <a:t>rozum, statečnost, přátelství</a:t>
            </a:r>
          </a:p>
          <a:p>
            <a:r>
              <a:rPr lang="cs-CZ" smtClean="0">
                <a:latin typeface="Adobe Garamond Pro"/>
              </a:rPr>
              <a:t>úkol</a:t>
            </a:r>
          </a:p>
          <a:p>
            <a:r>
              <a:rPr lang="cs-CZ" smtClean="0">
                <a:latin typeface="Adobe Garamond Pro"/>
              </a:rPr>
              <a:t>eudaimonion = nejvyšší meta</a:t>
            </a:r>
          </a:p>
        </p:txBody>
      </p:sp>
      <p:sp>
        <p:nvSpPr>
          <p:cNvPr id="24581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smtClean="0">
                <a:latin typeface="Adobe Garamond Pro"/>
              </a:rPr>
              <a:t>kritika demokracie</a:t>
            </a:r>
          </a:p>
          <a:p>
            <a:r>
              <a:rPr lang="cs-CZ" smtClean="0">
                <a:latin typeface="Adobe Garamond Pro"/>
              </a:rPr>
              <a:t>snaha o systém, který by zneužíval státní moc co nejméně</a:t>
            </a:r>
          </a:p>
          <a:p>
            <a:r>
              <a:rPr lang="cs-CZ" smtClean="0">
                <a:latin typeface="Adobe Garamond Pro"/>
              </a:rPr>
              <a:t>ideál štědrosti a obecného prospěchu</a:t>
            </a:r>
          </a:p>
          <a:p>
            <a:r>
              <a:rPr lang="cs-CZ" smtClean="0">
                <a:latin typeface="Adobe Garamond Pro"/>
              </a:rPr>
              <a:t>zoón politikon</a:t>
            </a:r>
          </a:p>
          <a:p>
            <a:r>
              <a:rPr lang="cs-CZ" smtClean="0">
                <a:latin typeface="Adobe Garamond Pro"/>
              </a:rPr>
              <a:t>otroctví je přirozené</a:t>
            </a:r>
          </a:p>
          <a:p>
            <a:r>
              <a:rPr lang="cs-CZ" smtClean="0">
                <a:latin typeface="Adobe Garamond Pro"/>
              </a:rPr>
              <a:t>+ monarchie, aristokracie, politea</a:t>
            </a:r>
          </a:p>
          <a:p>
            <a:r>
              <a:rPr lang="cs-CZ" smtClean="0">
                <a:latin typeface="Adobe Garamond Pro"/>
              </a:rPr>
              <a:t>- tyranie, oligarchie. demokracie</a:t>
            </a:r>
          </a:p>
        </p:txBody>
      </p:sp>
    </p:spTree>
  </p:cSld>
  <p:clrMapOvr>
    <a:masterClrMapping/>
  </p:clrMapOvr>
  <p:transition>
    <p:split dir="in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Caslon Pro Bold" pitchFamily="18" charset="-18"/>
              </a:rPr>
              <a:t>VĚDECKÉ NÁZORY</a:t>
            </a:r>
            <a:endParaRPr lang="cs-CZ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Caslon Pro Bold" pitchFamily="18" charset="-18"/>
            </a:endParaRPr>
          </a:p>
        </p:txBody>
      </p:sp>
      <p:sp>
        <p:nvSpPr>
          <p:cNvPr id="25602" name="Zástupný symbol pro obsah 7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r>
              <a:rPr lang="cs-CZ" sz="2400" smtClean="0">
                <a:latin typeface="Adobe Caslon Pro Bold"/>
              </a:rPr>
              <a:t>ovlivnil představy o stavbě vesmíru – jeho model převzal v Ptolemaiově úpravě středověk </a:t>
            </a:r>
          </a:p>
          <a:p>
            <a:r>
              <a:rPr lang="cs-CZ" sz="2400" smtClean="0">
                <a:latin typeface="Adobe Caslon Pro Bold"/>
              </a:rPr>
              <a:t>rozvinul biologické disciplíny (popsal živočišné druhy)</a:t>
            </a:r>
          </a:p>
          <a:p>
            <a:r>
              <a:rPr lang="cs-CZ" sz="2400" smtClean="0">
                <a:latin typeface="Adobe Caslon Pro Bold"/>
              </a:rPr>
              <a:t>v přírodě vidí účelnost, každý pohyb vede k dosažení nějakého cíle, smyslu</a:t>
            </a:r>
          </a:p>
        </p:txBody>
      </p:sp>
      <p:pic>
        <p:nvPicPr>
          <p:cNvPr id="25603" name="Picture 2" descr="C:\Users\jirka2\Desktop\obrázky\130px-Aristotle_by_Raphae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24525" y="3213100"/>
            <a:ext cx="2087563" cy="343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dir="in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pPr marL="54864"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latin typeface="Metrolox" pitchFamily="2" charset="0"/>
              </a:rPr>
              <a:t>ZDROJE</a:t>
            </a:r>
            <a:endParaRPr lang="cs-CZ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latin typeface="Metrolox" pitchFamily="2" charset="0"/>
            </a:endParaRPr>
          </a:p>
        </p:txBody>
      </p:sp>
      <p:sp>
        <p:nvSpPr>
          <p:cNvPr id="2662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Vlastní poznámky, výpisky</a:t>
            </a:r>
          </a:p>
          <a:p>
            <a:r>
              <a:rPr lang="cs-CZ" sz="2000" smtClean="0"/>
              <a:t>[1] volné dílo.  Wikipedia cz [online]. [cit. 1.12.2013]. Doba ochrany majetkových autorských práv již vypršela.  Dostupný na WWW: </a:t>
            </a:r>
            <a:r>
              <a:rPr lang="cs-CZ" sz="2000" smtClean="0">
                <a:hlinkClick r:id="rId2"/>
              </a:rPr>
              <a:t>http://commons.wikimedia.org/wiki/File:Aristotle_by_Raphael.jpg?uselang=cs</a:t>
            </a:r>
            <a:endParaRPr lang="cs-CZ" sz="2000" smtClean="0">
              <a:latin typeface="Arial" charset="0"/>
            </a:endParaRPr>
          </a:p>
          <a:p>
            <a:endParaRPr lang="cs-CZ" sz="2000" smtClean="0">
              <a:latin typeface="Arial" charset="0"/>
            </a:endParaRPr>
          </a:p>
          <a:p>
            <a:r>
              <a:rPr lang="cs-CZ" sz="2000" smtClean="0"/>
              <a:t>[2] volné dílo.  Wikipedia cz [online]. [cit. 1.12.2013]. Dostupný na WWW: </a:t>
            </a:r>
            <a:r>
              <a:rPr lang="cs-CZ" sz="2000" smtClean="0">
                <a:hlinkClick r:id="rId3"/>
              </a:rPr>
              <a:t>http://commons.wikimedia.org/wiki/File:Aristotle_Altemps_Inv8575.jpg?uselang=cs</a:t>
            </a:r>
            <a:endParaRPr lang="cs-CZ" sz="2000" smtClean="0">
              <a:latin typeface="Arial" charset="0"/>
            </a:endParaRPr>
          </a:p>
          <a:p>
            <a:endParaRPr lang="cs-CZ" sz="2000" smtClean="0">
              <a:latin typeface="Arial" charset="0"/>
            </a:endParaRPr>
          </a:p>
          <a:p>
            <a:endParaRPr lang="cs-CZ" sz="2000" smtClean="0">
              <a:latin typeface="Arial" charset="0"/>
            </a:endParaRPr>
          </a:p>
          <a:p>
            <a:r>
              <a:rPr lang="cs-CZ" sz="1600" smtClean="0">
                <a:latin typeface="Arial" charset="0"/>
                <a:hlinkClick r:id="rId4"/>
              </a:rPr>
              <a:t>http://commons.wikimedia.org/wiki/File:Rembrandt_Harmensz._van_Rijn_013.jpg</a:t>
            </a:r>
            <a:endParaRPr lang="cs-CZ" sz="1600" smtClean="0">
              <a:latin typeface="Arial" charset="0"/>
            </a:endParaRPr>
          </a:p>
          <a:p>
            <a:endParaRPr lang="cs-CZ" sz="1600" smtClean="0">
              <a:latin typeface="Arial" charset="0"/>
            </a:endParaRPr>
          </a:p>
          <a:p>
            <a:endParaRPr lang="cs-CZ" sz="1600" smtClean="0"/>
          </a:p>
          <a:p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116</TotalTime>
  <Words>477</Words>
  <Application>Microsoft Office PowerPoint</Application>
  <PresentationFormat>On-screen Show (4:3)</PresentationFormat>
  <Paragraphs>115</Paragraphs>
  <Slides>11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9</vt:i4>
      </vt:variant>
      <vt:variant>
        <vt:lpstr>Šablona návrhu</vt:lpstr>
      </vt:variant>
      <vt:variant>
        <vt:i4>9</vt:i4>
      </vt:variant>
      <vt:variant>
        <vt:lpstr>Nadpisy snímků</vt:lpstr>
      </vt:variant>
      <vt:variant>
        <vt:i4>11</vt:i4>
      </vt:variant>
    </vt:vector>
  </HeadingPairs>
  <TitlesOfParts>
    <vt:vector size="29" baseType="lpstr">
      <vt:lpstr>Rockwell</vt:lpstr>
      <vt:lpstr>Arial</vt:lpstr>
      <vt:lpstr>Wingdings 2</vt:lpstr>
      <vt:lpstr>Calibri</vt:lpstr>
      <vt:lpstr>Times New Roman</vt:lpstr>
      <vt:lpstr>Times New Roman,Bold</vt:lpstr>
      <vt:lpstr>Adobe Garamond Pro</vt:lpstr>
      <vt:lpstr>Set Fire to the Rain</vt:lpstr>
      <vt:lpstr>Adobe Caslon Pro Bold</vt:lpstr>
      <vt:lpstr>Lití písma</vt:lpstr>
      <vt:lpstr>Lití písma</vt:lpstr>
      <vt:lpstr>Lití písma</vt:lpstr>
      <vt:lpstr>Lití písma</vt:lpstr>
      <vt:lpstr>Lití písma</vt:lpstr>
      <vt:lpstr>Lití písma</vt:lpstr>
      <vt:lpstr>Lití písma</vt:lpstr>
      <vt:lpstr>Lití písma</vt:lpstr>
      <vt:lpstr>Lití písma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SPISY</dc:title>
  <dc:creator>J.Beran a kol.</dc:creator>
  <cp:keywords>Aristotelés</cp:keywords>
  <cp:lastModifiedBy>DUM</cp:lastModifiedBy>
  <cp:revision>28</cp:revision>
  <dcterms:created xsi:type="dcterms:W3CDTF">2013-04-07T08:21:19Z</dcterms:created>
  <dcterms:modified xsi:type="dcterms:W3CDTF">2014-04-04T17:18:56Z</dcterms:modified>
</cp:coreProperties>
</file>