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70" r:id="rId2"/>
    <p:sldId id="269" r:id="rId3"/>
    <p:sldId id="257" r:id="rId4"/>
    <p:sldId id="266" r:id="rId5"/>
    <p:sldId id="265" r:id="rId6"/>
    <p:sldId id="258" r:id="rId7"/>
    <p:sldId id="259" r:id="rId8"/>
    <p:sldId id="267" r:id="rId9"/>
    <p:sldId id="260" r:id="rId10"/>
    <p:sldId id="268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CE4BB-58E7-4B1F-B43E-5C1B403F88C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4142D-62E1-468B-A917-FE9C4B5AA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E03BF-028A-460D-B1F6-06E4FB81B41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21253-3677-4B7D-9576-8A23D1332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EC697-DE62-40B2-A2C9-2ECD85A3AF7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8BA17-4D56-48A7-8577-0739FFC9A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845A9-953D-4C88-901C-FDF84E8A553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091ED-00E4-4D84-A1A4-13CF916E8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4B6E7-8AAD-4A1F-B761-CBF44F8F2D7C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72B08-2634-484F-A9B1-52B999093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61F7B-89EB-43F5-B963-DA38023DFC2B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70D95-A6E0-4232-93D5-CC34AAAD0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96052-6F66-4C86-A2FF-E6926EB145C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F8952-2C7D-49FD-B17F-280D7657A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C877A-773D-46F9-BA0C-79951D888FA1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01BA4-CC2C-4AD0-AB2D-CAADBDA98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68B8C-BCC0-4A97-A946-5C566AF324D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3B0571-34C1-4190-BBC3-4C2A58956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07487-6F1B-4D5A-9145-C76DAD82E0A0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5EE01-C9A8-4ED5-9C99-932A68DE9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0CB98-8C01-417D-91E9-185BC312834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C86EC-7873-4270-8450-7929C4AA1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C061E3-E4AC-4A55-84B1-BA7792046DA8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EE852B-1174-408F-B7AD-782431586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39" r:id="rId2"/>
    <p:sldLayoutId id="2147483841" r:id="rId3"/>
    <p:sldLayoutId id="2147483838" r:id="rId4"/>
    <p:sldLayoutId id="2147483837" r:id="rId5"/>
    <p:sldLayoutId id="2147483836" r:id="rId6"/>
    <p:sldLayoutId id="2147483835" r:id="rId7"/>
    <p:sldLayoutId id="2147483834" r:id="rId8"/>
    <p:sldLayoutId id="2147483842" r:id="rId9"/>
    <p:sldLayoutId id="2147483833" r:id="rId10"/>
    <p:sldLayoutId id="214748383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picurus_Massimo_Inv197306.jpg" TargetMode="External"/><Relationship Id="rId2" Type="http://schemas.openxmlformats.org/officeDocument/2006/relationships/hyperlink" Target="http://commons.wikimedia.org/wiki/File:Petrarca-Meister_0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Philon.jpg" TargetMode="External"/><Relationship Id="rId4" Type="http://schemas.openxmlformats.org/officeDocument/2006/relationships/hyperlink" Target="http://commons.wikimedia.org/wiki/File:Thorvaldsen_Cicer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2"/>
          <p:cNvSpPr txBox="1">
            <a:spLocks noChangeArrowheads="1"/>
          </p:cNvSpPr>
          <p:nvPr/>
        </p:nvSpPr>
        <p:spPr bwMode="auto">
          <a:xfrm>
            <a:off x="2051050" y="1700213"/>
            <a:ext cx="35941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>
                <a:solidFill>
                  <a:srgbClr val="000000"/>
                </a:solidFill>
                <a:latin typeface="Times New Roman" pitchFamily="18" charset="0"/>
              </a:rPr>
              <a:t>HELÉNISTICKÁ FILOSOFIE II.</a:t>
            </a:r>
          </a:p>
        </p:txBody>
      </p:sp>
      <p:pic>
        <p:nvPicPr>
          <p:cNvPr id="1331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51050" y="2492375"/>
          <a:ext cx="6454775" cy="417195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311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VY_32_INOVACE_mix2_zsv15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zsv15_helénistická filosofie_</a:t>
                      </a:r>
                      <a:r>
                        <a:rPr lang="cs-CZ" sz="1100" dirty="0" err="1" smtClean="0">
                          <a:effectLst/>
                        </a:rPr>
                        <a:t>II.pptx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122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filosofickými názory,</a:t>
                      </a:r>
                      <a:r>
                        <a:rPr lang="cs-CZ" sz="1100" baseline="0" dirty="0" smtClean="0">
                          <a:effectLst/>
                        </a:rPr>
                        <a:t> představiteli filosofických škol helénistického období.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3633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Antická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Helénistické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období II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7092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Seznámit s myšlenkami a představiteli </a:t>
                      </a:r>
                      <a:r>
                        <a:rPr lang="cs-CZ" sz="1100" dirty="0" err="1" smtClean="0">
                          <a:effectLst/>
                        </a:rPr>
                        <a:t>epikúrejsmu</a:t>
                      </a:r>
                      <a:r>
                        <a:rPr lang="cs-CZ" sz="1100" dirty="0" smtClean="0">
                          <a:effectLst/>
                        </a:rPr>
                        <a:t>, skepticismu, eklekticismu, </a:t>
                      </a:r>
                      <a:r>
                        <a:rPr lang="cs-CZ" sz="1100" dirty="0" err="1" smtClean="0">
                          <a:effectLst/>
                        </a:rPr>
                        <a:t>novoplatónismu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Epikureismus, skepticismus, eklekticismus, novoplatonismus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Druh učebního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61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311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26.2.2014,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6196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sh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          </a:t>
            </a:r>
          </a:p>
          <a:p>
            <a:pPr algn="ctr">
              <a:buFont typeface="Wingdings 2" pitchFamily="18" charset="2"/>
              <a:buNone/>
            </a:pPr>
            <a:r>
              <a:rPr lang="cs-CZ" sz="8000" smtClean="0">
                <a:latin typeface="Adobe Garamond Pro Bold"/>
              </a:rPr>
              <a:t>    </a:t>
            </a:r>
            <a:r>
              <a:rPr lang="cs-CZ" sz="8000" smtClean="0">
                <a:solidFill>
                  <a:srgbClr val="002060"/>
                </a:solidFill>
                <a:latin typeface="Adobe Garamond Pro Bold"/>
              </a:rPr>
              <a:t>Helénistická</a:t>
            </a:r>
            <a:r>
              <a:rPr lang="cs-CZ" sz="8000" smtClean="0">
                <a:latin typeface="Adobe Garamond Pro Bold"/>
              </a:rPr>
              <a:t>      </a:t>
            </a:r>
            <a:r>
              <a:rPr lang="cs-CZ" sz="8000" smtClean="0">
                <a:solidFill>
                  <a:srgbClr val="002060"/>
                </a:solidFill>
                <a:latin typeface="Adobe Garamond Pro Bold"/>
              </a:rPr>
              <a:t>                 </a:t>
            </a:r>
          </a:p>
          <a:p>
            <a:pPr>
              <a:buFont typeface="Wingdings 2" pitchFamily="18" charset="2"/>
              <a:buNone/>
            </a:pPr>
            <a:r>
              <a:rPr lang="cs-CZ" sz="6000" b="1" smtClean="0">
                <a:solidFill>
                  <a:srgbClr val="002060"/>
                </a:solidFill>
              </a:rPr>
              <a:t>           filosofie II.</a:t>
            </a:r>
            <a:endParaRPr lang="cs-CZ" sz="6600" b="1" smtClean="0">
              <a:solidFill>
                <a:srgbClr val="002060"/>
              </a:solidFill>
            </a:endParaRPr>
          </a:p>
          <a:p>
            <a:pPr algn="ctr">
              <a:buFont typeface="Wingdings 2" pitchFamily="18" charset="2"/>
              <a:buNone/>
            </a:pPr>
            <a:r>
              <a:rPr lang="cs-CZ" sz="5400" smtClean="0"/>
              <a:t>.</a:t>
            </a:r>
          </a:p>
        </p:txBody>
      </p:sp>
    </p:spTree>
  </p:cSld>
  <p:clrMapOvr>
    <a:masterClrMapping/>
  </p:clrMapOvr>
  <p:transition>
    <p:push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smtClean="0"/>
              <a:t>Epikúrejci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Zakladatelem je Epikúros. Škola – Zahrada v Athénách.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Jejich heslem bylo : „Žij skrytě!“ - stát pramen strasti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Cílem je blaženost ( vyhýbání se strastem, hledání vlastního štěstí).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Stejně jako u Stoiků je etika nad logikou a fysikou.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b="1" u="sng" dirty="0" smtClean="0">
                <a:solidFill>
                  <a:srgbClr val="002060"/>
                </a:solidFill>
                <a:latin typeface="+mj-lt"/>
              </a:rPr>
              <a:t>Logika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Učí se zde, jak zabránit omylům.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b="1" u="sng" dirty="0" smtClean="0">
                <a:solidFill>
                  <a:srgbClr val="002060"/>
                </a:solidFill>
                <a:latin typeface="+mj-lt"/>
              </a:rPr>
              <a:t>Fysika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/>
              <a:t>Osvobození lidí od strachu ( strach z nadpozemských bytostí a smrti ).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b="1" dirty="0" smtClean="0">
                <a:solidFill>
                  <a:srgbClr val="002060"/>
                </a:solidFill>
              </a:rPr>
              <a:t>                                                              </a:t>
            </a:r>
            <a:r>
              <a:rPr lang="cs-CZ" sz="2000" b="1" u="sng" dirty="0" smtClean="0">
                <a:solidFill>
                  <a:srgbClr val="002060"/>
                </a:solidFill>
                <a:latin typeface="+mj-lt"/>
              </a:rPr>
              <a:t>Etika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Nejvyšší dobro slast = duševní blaho ( </a:t>
            </a:r>
            <a:r>
              <a:rPr lang="cs-CZ" sz="2000" dirty="0" err="1" smtClean="0">
                <a:latin typeface="+mj-lt"/>
              </a:rPr>
              <a:t>ataraxiá</a:t>
            </a:r>
            <a:r>
              <a:rPr lang="cs-CZ" sz="2000" dirty="0" smtClean="0">
                <a:latin typeface="+mj-lt"/>
              </a:rPr>
              <a:t>) = nepřítomnost strasti</a:t>
            </a:r>
            <a:r>
              <a:rPr lang="cs-CZ" sz="2000" b="1" u="sng" dirty="0" smtClean="0">
                <a:solidFill>
                  <a:srgbClr val="002060"/>
                </a:solidFill>
                <a:latin typeface="+mj-lt"/>
              </a:rPr>
              <a:t>                                               </a:t>
            </a:r>
            <a:endParaRPr lang="cs-CZ" sz="2000" b="1" dirty="0" smtClean="0">
              <a:solidFill>
                <a:srgbClr val="002060"/>
              </a:solidFill>
              <a:latin typeface="+mj-lt"/>
            </a:endParaRPr>
          </a:p>
        </p:txBody>
      </p:sp>
    </p:spTree>
  </p:cSld>
  <p:clrMapOvr>
    <a:masterClrMapping/>
  </p:clrMapOvr>
  <p:transition>
    <p:push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Epikúros</a:t>
            </a:r>
            <a:r>
              <a:rPr lang="cs-CZ" dirty="0" smtClean="0"/>
              <a:t> ze Samu (341 – 270 př.n.l.)</a:t>
            </a:r>
            <a:endParaRPr lang="cs-CZ" dirty="0"/>
          </a:p>
        </p:txBody>
      </p:sp>
      <p:pic>
        <p:nvPicPr>
          <p:cNvPr id="16386" name="Picture 2" descr="C:\Users\jirka2\Desktop\obrázky\220px-Epicurus_Massimo_Inv19730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059113" y="2276475"/>
            <a:ext cx="2881312" cy="4084638"/>
          </a:xfrm>
        </p:spPr>
      </p:pic>
    </p:spTree>
  </p:cSld>
  <p:clrMapOvr>
    <a:masterClrMapping/>
  </p:clrMapOvr>
  <p:transition>
    <p:push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00063" y="285750"/>
            <a:ext cx="8229600" cy="1143000"/>
          </a:xfrm>
        </p:spPr>
        <p:txBody>
          <a:bodyPr/>
          <a:lstStyle/>
          <a:p>
            <a:pPr algn="ctr"/>
            <a:r>
              <a:rPr lang="cs-CZ" b="1" u="sng" smtClean="0"/>
              <a:t>Skepticismus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824412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Podle skeptiků není poznání možné.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err="1" smtClean="0"/>
              <a:t>Skeptesthai</a:t>
            </a:r>
            <a:r>
              <a:rPr lang="cs-CZ" sz="2400" dirty="0" smtClean="0"/>
              <a:t> – pochybovat, uvažovat, zkoumat.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Tři periody: starší, střední, mladší skepse.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u="sng" dirty="0" smtClean="0">
                <a:solidFill>
                  <a:srgbClr val="00B050"/>
                </a:solidFill>
                <a:latin typeface="+mj-lt"/>
              </a:rPr>
              <a:t>Starší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Zakladatelem </a:t>
            </a:r>
            <a:r>
              <a:rPr lang="cs-CZ" sz="2400" b="1" dirty="0" err="1" smtClean="0"/>
              <a:t>Pyrrhón</a:t>
            </a:r>
            <a:r>
              <a:rPr lang="cs-CZ" sz="2400" b="1" dirty="0" smtClean="0"/>
              <a:t> z </a:t>
            </a:r>
            <a:r>
              <a:rPr lang="cs-CZ" sz="2400" b="1" dirty="0" err="1" smtClean="0"/>
              <a:t>Élidy</a:t>
            </a:r>
            <a:endParaRPr lang="cs-CZ" sz="2400" b="1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Lze  vůbec  jednoznačně něco  tvrdit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Zdržení se úsudku = EPOCHÉ – klid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Klidná vyrovnaná mysl - blaženost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3200" b="1" dirty="0" smtClean="0"/>
          </a:p>
        </p:txBody>
      </p:sp>
      <p:pic>
        <p:nvPicPr>
          <p:cNvPr id="17411" name="Picture 2" descr="C:\Users\jirka2\Desktop\obrázky\228px-Petrarca-Meister_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4076700"/>
            <a:ext cx="2895600" cy="212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500063" y="285750"/>
            <a:ext cx="8229600" cy="1143000"/>
          </a:xfrm>
        </p:spPr>
        <p:txBody>
          <a:bodyPr/>
          <a:lstStyle/>
          <a:p>
            <a:pPr algn="ctr"/>
            <a:r>
              <a:rPr lang="cs-CZ" b="1" u="sng" smtClean="0"/>
              <a:t>Skepticismus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824412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u="sng" dirty="0" smtClean="0">
                <a:solidFill>
                  <a:srgbClr val="00B050"/>
                </a:solidFill>
                <a:latin typeface="+mj-lt"/>
              </a:rPr>
              <a:t>Střední </a:t>
            </a:r>
            <a:r>
              <a:rPr lang="cs-CZ" sz="3000" b="1" u="sng" dirty="0" smtClean="0">
                <a:solidFill>
                  <a:srgbClr val="00B050"/>
                </a:solidFill>
                <a:latin typeface="+mj-lt"/>
              </a:rPr>
              <a:t>skepse</a:t>
            </a:r>
            <a:r>
              <a:rPr lang="cs-CZ" sz="2800" b="1" u="sng" dirty="0" smtClean="0">
                <a:solidFill>
                  <a:srgbClr val="00B050"/>
                </a:solidFill>
                <a:latin typeface="+mj-lt"/>
              </a:rPr>
              <a:t> ( Akademická skepse)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Sídlem je Platónská </a:t>
            </a:r>
            <a:r>
              <a:rPr lang="cs-CZ" dirty="0" err="1" smtClean="0"/>
              <a:t>Akadémia</a:t>
            </a:r>
            <a:r>
              <a:rPr lang="cs-CZ" dirty="0" smtClean="0"/>
              <a:t>. Probabilismus.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Zástupci : </a:t>
            </a:r>
            <a:r>
              <a:rPr lang="cs-CZ" b="1" dirty="0" smtClean="0"/>
              <a:t>Arkesiláos</a:t>
            </a:r>
            <a:r>
              <a:rPr lang="cs-CZ" dirty="0" smtClean="0"/>
              <a:t> a </a:t>
            </a:r>
            <a:r>
              <a:rPr lang="cs-CZ" b="1" dirty="0" smtClean="0"/>
              <a:t>Karneadés</a:t>
            </a:r>
            <a:r>
              <a:rPr lang="cs-CZ" dirty="0" smtClean="0"/>
              <a:t>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u="sng" dirty="0" smtClean="0">
                <a:solidFill>
                  <a:srgbClr val="00B050"/>
                </a:solidFill>
                <a:latin typeface="+mj-lt"/>
              </a:rPr>
              <a:t>Mladší</a:t>
            </a:r>
            <a:r>
              <a:rPr lang="cs-CZ" sz="3200" b="1" u="sng" dirty="0" smtClean="0">
                <a:solidFill>
                  <a:srgbClr val="00B050"/>
                </a:solidFill>
                <a:latin typeface="+mj-lt"/>
              </a:rPr>
              <a:t> skepse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Zakladatelem </a:t>
            </a:r>
            <a:r>
              <a:rPr lang="cs-CZ" b="1" dirty="0" smtClean="0"/>
              <a:t>Ainesidémos</a:t>
            </a:r>
            <a:r>
              <a:rPr lang="cs-CZ" dirty="0" smtClean="0"/>
              <a:t>. Nejdokonaleji zachována díla </a:t>
            </a:r>
            <a:r>
              <a:rPr lang="cs-CZ" b="1" dirty="0" smtClean="0"/>
              <a:t>Sexta Empeirika.</a:t>
            </a: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Charakteristická pro antickou skepsi je nauka o </a:t>
            </a:r>
            <a:r>
              <a:rPr lang="cs-CZ" dirty="0" err="1" smtClean="0"/>
              <a:t>trópech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Trópy</a:t>
            </a:r>
            <a:r>
              <a:rPr lang="cs-CZ" dirty="0" smtClean="0"/>
              <a:t> – hlediska, která bez výjimky dokazují nepoznatelnost pravdy.</a:t>
            </a:r>
            <a:r>
              <a:rPr lang="cs-CZ" sz="3200" dirty="0" smtClean="0">
                <a:latin typeface="+mj-lt"/>
              </a:rPr>
              <a:t/>
            </a:r>
            <a:br>
              <a:rPr lang="cs-CZ" sz="3200" dirty="0" smtClean="0">
                <a:latin typeface="+mj-lt"/>
              </a:rPr>
            </a:br>
            <a:endParaRPr lang="cs-CZ" sz="3200" dirty="0" smtClean="0">
              <a:latin typeface="+mj-lt"/>
            </a:endParaRPr>
          </a:p>
        </p:txBody>
      </p:sp>
    </p:spTree>
  </p:cSld>
  <p:clrMapOvr>
    <a:masterClrMapping/>
  </p:clrMapOvr>
  <p:transition>
    <p:push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611188" y="549275"/>
            <a:ext cx="8353425" cy="1050925"/>
          </a:xfrm>
        </p:spPr>
        <p:txBody>
          <a:bodyPr/>
          <a:lstStyle/>
          <a:p>
            <a:pPr algn="ctr"/>
            <a:r>
              <a:rPr lang="cs-CZ" b="1" u="sng" smtClean="0"/>
              <a:t>Eklekticismus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773238"/>
            <a:ext cx="8183562" cy="41878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Eklektik = „vyběrač.“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b="1" u="sng" dirty="0" smtClean="0">
                <a:solidFill>
                  <a:srgbClr val="00B050"/>
                </a:solidFill>
                <a:latin typeface="+mj-lt"/>
              </a:rPr>
              <a:t>Římský eklekticismus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Vzdělaný Říman přistupoval ke všem systémům se sklonem všechny nezaujatě prozkoumat a vybrat si, co se mu zdá jako správné.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Marcus Tullius Cicero </a:t>
            </a:r>
            <a:r>
              <a:rPr lang="cs-CZ" dirty="0" smtClean="0"/>
              <a:t>– významný řečník a spisovatel. Převedl do latiny řeckou filosofickou terminologii. Sděloval lidem své názory, které jsou založeny na skepticismu a propojeny s myšlenkami ostatních filosofických škol.</a:t>
            </a:r>
            <a:r>
              <a:rPr lang="cs-CZ" b="1" dirty="0" smtClean="0"/>
              <a:t> </a:t>
            </a:r>
            <a:r>
              <a:rPr lang="cs-CZ" dirty="0" smtClean="0"/>
              <a:t>Napsal např. O povinnostech, Akademické zkoumání.</a:t>
            </a:r>
          </a:p>
        </p:txBody>
      </p:sp>
    </p:spTree>
  </p:cSld>
  <p:clrMapOvr>
    <a:masterClrMapping/>
  </p:clrMapOvr>
  <p:transition>
    <p:push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smtClean="0"/>
              <a:t>Marcus Tullius Cicero(106 – 48 př.n.l.)</a:t>
            </a:r>
          </a:p>
        </p:txBody>
      </p:sp>
      <p:pic>
        <p:nvPicPr>
          <p:cNvPr id="20482" name="Picture 2" descr="C:\Users\jirka2\Desktop\obrázky\220px-Thorvaldsen_Cicero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16238" y="2060575"/>
            <a:ext cx="3168650" cy="4378325"/>
          </a:xfrm>
        </p:spPr>
      </p:pic>
    </p:spTree>
  </p:cSld>
  <p:clrMapOvr>
    <a:masterClrMapping/>
  </p:clrMapOvr>
  <p:transition>
    <p:push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467350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b="1" u="sng" dirty="0" smtClean="0">
                <a:solidFill>
                  <a:srgbClr val="00B050"/>
                </a:solidFill>
                <a:latin typeface="+mj-lt"/>
              </a:rPr>
              <a:t>Alexandrijský eklekticismus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Alexandrie – byla zde nejlepší knihovna starověku. Míšení „řeckého ducha“ s židovskou náboženskou tradicí.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err="1" smtClean="0"/>
              <a:t>Filón</a:t>
            </a:r>
            <a:r>
              <a:rPr lang="cs-CZ" b="1" dirty="0" smtClean="0"/>
              <a:t> z Alexandrie </a:t>
            </a:r>
            <a:r>
              <a:rPr lang="cs-CZ" dirty="0" smtClean="0"/>
              <a:t>– obsahově lepší díla než Cicero. Přeložil Starý zákon do řečtiny. Myslí si, že pravda je jedině v jejich posvátných spisech, z toho vyvozuje, že Platón, Aristotelés a další museli z těchto spisů čerpat.</a:t>
            </a:r>
            <a:endParaRPr lang="cs-CZ" b="1" dirty="0"/>
          </a:p>
        </p:txBody>
      </p:sp>
    </p:spTree>
  </p:cSld>
  <p:clrMapOvr>
    <a:masterClrMapping/>
  </p:clrMapOvr>
  <p:transition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smtClean="0"/>
              <a:t>Filón z Alexandrije (20př.n.l – 40 n.l.)</a:t>
            </a:r>
          </a:p>
        </p:txBody>
      </p:sp>
      <p:pic>
        <p:nvPicPr>
          <p:cNvPr id="22530" name="Picture 2" descr="C:\Users\jirka2\Desktop\obrázky\220px-Philon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32138" y="2205038"/>
            <a:ext cx="3024187" cy="4260850"/>
          </a:xfrm>
        </p:spPr>
      </p:pic>
    </p:spTree>
  </p:cSld>
  <p:clrMapOvr>
    <a:masterClrMapping/>
  </p:clrMapOvr>
  <p:transition>
    <p:push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smtClean="0"/>
              <a:t>Novoplatónismus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Ke konci antiky, při vzestupu křesťanství vzniká systém, který se snaží všechny předchozí sjednotit.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Za zakladatele považován </a:t>
            </a:r>
            <a:r>
              <a:rPr lang="cs-CZ" b="1" dirty="0" smtClean="0"/>
              <a:t>Ammónios Sakkás.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Plótínos</a:t>
            </a:r>
            <a:r>
              <a:rPr lang="cs-CZ" dirty="0" smtClean="0"/>
              <a:t> – chtěl založit filosofické město (Platónopolis ). Sepsal 54 spisů, které „posbíral“ a vydal jeho žák </a:t>
            </a:r>
            <a:r>
              <a:rPr lang="cs-CZ" b="1" dirty="0" err="1" smtClean="0"/>
              <a:t>Porfyrios</a:t>
            </a:r>
            <a:r>
              <a:rPr lang="cs-CZ" b="1" dirty="0" smtClean="0"/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Dílo je rozděleno do šesti skupin po devíti částech (tzv. </a:t>
            </a:r>
            <a:r>
              <a:rPr lang="cs-CZ" b="1" dirty="0" smtClean="0"/>
              <a:t>Enneady</a:t>
            </a:r>
            <a:r>
              <a:rPr lang="cs-CZ" dirty="0" smtClean="0"/>
              <a:t> – devítky). Plótínos se nepovažuje za tvůrce nového systému, ale chce rozvíjet Platónův. Nejvyšší bytost: Jedno, První, Věčné... Bůh nezasahuje přímo do události, ale tím, že „přetéká“ (vyzařuje =emanace), tím vytváří.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První emanací – duch. Další – duše světa. Nejvyšší cíl člověka spočívá v opětném sjednocení duše s bohem, z něhož vzešla. </a:t>
            </a:r>
            <a:endParaRPr lang="cs-CZ" dirty="0"/>
          </a:p>
        </p:txBody>
      </p:sp>
    </p:spTree>
  </p:cSld>
  <p:clrMapOvr>
    <a:masterClrMapping/>
  </p:clrMapOvr>
  <p:transition>
    <p:push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2438400"/>
          </a:xfrm>
        </p:spPr>
        <p:txBody>
          <a:bodyPr/>
          <a:lstStyle/>
          <a:p>
            <a:pPr algn="ctr"/>
            <a:r>
              <a:rPr lang="cs-CZ" smtClean="0"/>
              <a:t>Konec helénistické a antické filosofie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3857625"/>
            <a:ext cx="8229600" cy="2466975"/>
          </a:xfrm>
        </p:spPr>
        <p:txBody>
          <a:bodyPr/>
          <a:lstStyle/>
          <a:p>
            <a:r>
              <a:rPr lang="cs-CZ" smtClean="0"/>
              <a:t>Předznamenal rok 525 n.l. - popraven filosof Boetius </a:t>
            </a:r>
          </a:p>
          <a:p>
            <a:endParaRPr lang="cs-CZ" smtClean="0"/>
          </a:p>
          <a:p>
            <a:r>
              <a:rPr lang="cs-CZ" smtClean="0"/>
              <a:t>Přichází roku 529 n.l., kdy nechal císař Justinián uzavřít athénskou Akadémii.</a:t>
            </a:r>
          </a:p>
        </p:txBody>
      </p:sp>
    </p:spTree>
  </p:cSld>
  <p:clrMapOvr>
    <a:masterClrMapping/>
  </p:clrMapOvr>
  <p:transition>
    <p:push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611188" y="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/>
              <a:t>Vlastní poznámky, výpisky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[1] AUTOR NEUVEDEN. Wikipedia cz [online]. [cit. 1.12.2013]. Dostupný pod licencí Creative Commons na WWW: </a:t>
            </a:r>
            <a:r>
              <a:rPr lang="cs-CZ" sz="2000" smtClean="0">
                <a:hlinkClick r:id="rId2"/>
              </a:rPr>
              <a:t>http://commons.wikimedia.org/wiki/File:Petrarca-Meister_001.jpg</a:t>
            </a:r>
            <a:endParaRPr lang="cs-CZ" sz="2000" smtClean="0"/>
          </a:p>
          <a:p>
            <a:pPr>
              <a:lnSpc>
                <a:spcPct val="90000"/>
              </a:lnSpc>
            </a:pPr>
            <a:r>
              <a:rPr lang="cs-CZ" sz="2200" smtClean="0"/>
              <a:t>[2] AUTOR NEUVEDEN. Wikipedia cz [online]. [cit. 1.12.2013]. Dostupný pod licencí Creative Commons na WWW: </a:t>
            </a:r>
            <a:r>
              <a:rPr lang="cs-CZ" sz="2000" smtClean="0">
                <a:hlinkClick r:id="rId3"/>
              </a:rPr>
              <a:t>http://commons.wikimedia.org/wiki/File:Epicurus_Massimo_Inv197306.jpg</a:t>
            </a:r>
            <a:endParaRPr lang="cs-CZ" sz="2000" smtClean="0"/>
          </a:p>
          <a:p>
            <a:pPr>
              <a:lnSpc>
                <a:spcPct val="90000"/>
              </a:lnSpc>
            </a:pPr>
            <a:r>
              <a:rPr lang="cs-CZ" sz="2200" smtClean="0"/>
              <a:t>[3] AUTOR NEUVEDEN. Wikipedia cz [online]. [cit. 1.12.2013]. Dostupný pod licencí Creative Commons na WWW: </a:t>
            </a:r>
            <a:br>
              <a:rPr lang="cs-CZ" sz="2200" smtClean="0"/>
            </a:br>
            <a:r>
              <a:rPr lang="cs-CZ" sz="2000" smtClean="0">
                <a:hlinkClick r:id="rId4"/>
              </a:rPr>
              <a:t>http://commons.wikimedia.org/wiki/File:Thorvaldsen_Cicero.jpg</a:t>
            </a:r>
            <a:endParaRPr lang="cs-CZ" sz="2000" smtClean="0"/>
          </a:p>
          <a:p>
            <a:pPr>
              <a:lnSpc>
                <a:spcPct val="90000"/>
              </a:lnSpc>
            </a:pPr>
            <a:r>
              <a:rPr lang="cs-CZ" sz="2200" smtClean="0"/>
              <a:t>[4] AUTOR NEUVEDEN. Wikipedia cz [online]. [cit. 1.12.2013]. Dostupný pod licencí Creative Commons na WWW: </a:t>
            </a:r>
            <a:r>
              <a:rPr lang="cs-CZ" sz="2000" smtClean="0">
                <a:hlinkClick r:id="rId5"/>
              </a:rPr>
              <a:t>http://commons.wikimedia.org/wiki/File:Philon.jpg</a:t>
            </a:r>
            <a:endParaRPr lang="cs-CZ" sz="2000" smtClean="0"/>
          </a:p>
          <a:p>
            <a:pPr>
              <a:lnSpc>
                <a:spcPct val="90000"/>
              </a:lnSpc>
            </a:pPr>
            <a:endParaRPr lang="cs-CZ" sz="2000" smtClean="0"/>
          </a:p>
          <a:p>
            <a:pPr>
              <a:lnSpc>
                <a:spcPct val="90000"/>
              </a:lnSpc>
            </a:pPr>
            <a:endParaRPr lang="cs-CZ" sz="2000" smtClean="0"/>
          </a:p>
          <a:p>
            <a:pPr>
              <a:lnSpc>
                <a:spcPct val="90000"/>
              </a:lnSpc>
            </a:pPr>
            <a:endParaRPr lang="cs-CZ" sz="2200" smtClean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</TotalTime>
  <Words>541</Words>
  <Application>Microsoft Office PowerPoint</Application>
  <PresentationFormat>On-screen Show (4:3)</PresentationFormat>
  <Paragraphs>91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4" baseType="lpstr">
      <vt:lpstr>Constantia</vt:lpstr>
      <vt:lpstr>Arial</vt:lpstr>
      <vt:lpstr>Calibri</vt:lpstr>
      <vt:lpstr>Wingdings 2</vt:lpstr>
      <vt:lpstr>Times New Roman</vt:lpstr>
      <vt:lpstr>Times New Roman,Bold</vt:lpstr>
      <vt:lpstr>Adobe Garamond Pro Bold</vt:lpstr>
      <vt:lpstr>Tok</vt:lpstr>
      <vt:lpstr>Tok</vt:lpstr>
      <vt:lpstr>Tok</vt:lpstr>
      <vt:lpstr>Tok</vt:lpstr>
      <vt:lpstr>Snímek 1</vt:lpstr>
      <vt:lpstr>Snímek 2</vt:lpstr>
      <vt:lpstr>Epikúrejci</vt:lpstr>
      <vt:lpstr>Epikúros ze Samu (341 – 270 př.n.l.)</vt:lpstr>
      <vt:lpstr>Skepticismus</vt:lpstr>
      <vt:lpstr>Skepticismus</vt:lpstr>
      <vt:lpstr>Eklekticismus</vt:lpstr>
      <vt:lpstr>Marcus Tullius Cicero(106 – 48 př.n.l.)</vt:lpstr>
      <vt:lpstr>Snímek 9</vt:lpstr>
      <vt:lpstr>Filón z Alexandrije (20př.n.l – 40 n.l.)</vt:lpstr>
      <vt:lpstr>Novoplatónismus</vt:lpstr>
      <vt:lpstr>Konec helénistické a antické filosofie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Helénistická</dc:title>
  <dc:creator>J.Beran a kol.</dc:creator>
  <cp:keywords>Epikúreismus</cp:keywords>
  <cp:lastModifiedBy>DUM</cp:lastModifiedBy>
  <cp:revision>32</cp:revision>
  <dcterms:created xsi:type="dcterms:W3CDTF">2013-04-13T13:18:16Z</dcterms:created>
  <dcterms:modified xsi:type="dcterms:W3CDTF">2014-04-04T17:31:34Z</dcterms:modified>
</cp:coreProperties>
</file>