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AE72E3E-82D6-426E-A8CB-8F45954086F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12DA3C1-F5BE-4AD5-851F-0AACDD40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19213" y="877888"/>
            <a:ext cx="4219575" cy="316547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4349750"/>
            <a:ext cx="4740275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37C68-8A6B-43CE-AAAF-DAEFDB6CFE8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BEBCA-EC12-4597-8A9D-AB4DCC0ACF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5673C3-67F5-4DA1-90BB-740D08B4F15C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01F6C-E5D8-4D72-BCC8-42347D08A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E82FB-D67B-4C9D-BE3C-53E2DB765EB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04FE3-9854-40BD-9766-5620179C93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F5360-109E-40C0-9B33-70199A60217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62A3-7C24-481C-9497-38231D415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71E73-7EED-49CD-8FC0-28B616367BD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2217B-76A6-4A64-8CE0-6FBF930B85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117BC-DA43-4D5A-A1F2-D6C2A483B46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CD7DB-9958-4AFF-A196-5BD65E50A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E756B-5CA4-467C-8091-B71C47B702BB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E3C50-B406-453A-A755-FDD839DD2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C6466-41CF-4AEA-99B6-A8DE1AB88EF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53F7C-94EC-409C-A132-C15889C1F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1EE929-C355-4ACA-B66E-83E6113C87FF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24B75-EA58-4751-A655-EC0787AAF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B89DC-F96C-47C4-B2DF-6DAC20444308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05802-F3B4-4A39-B812-BEAA79296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01D00-F018-4860-A6B4-D53492921DCE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2699F-C3E0-4BA9-AE87-500B43900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A7A7581-8CB5-450D-914E-16CD2CFA403C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2C020B1-E79C-450D-B1A2-E74034DEDB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86" r:id="rId7"/>
    <p:sldLayoutId id="2147483687" r:id="rId8"/>
    <p:sldLayoutId id="2147483688" r:id="rId9"/>
    <p:sldLayoutId id="2147483679" r:id="rId10"/>
    <p:sldLayoutId id="214748368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pas_vsederzhitel_sinay.jpg" TargetMode="External"/><Relationship Id="rId2" Type="http://schemas.openxmlformats.org/officeDocument/2006/relationships/hyperlink" Target="http://commons.wikimedia.org/wiki/File:StPaul_ElGrec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Tertulli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2"/>
          <p:cNvSpPr txBox="1">
            <a:spLocks noChangeArrowheads="1"/>
          </p:cNvSpPr>
          <p:nvPr/>
        </p:nvSpPr>
        <p:spPr bwMode="auto">
          <a:xfrm>
            <a:off x="2051050" y="2060575"/>
            <a:ext cx="3594100" cy="42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>
                <a:solidFill>
                  <a:srgbClr val="000000"/>
                </a:solidFill>
                <a:latin typeface="Times New Roman" pitchFamily="18" charset="0"/>
              </a:rPr>
              <a:t>PATRISTIKA I.</a:t>
            </a:r>
          </a:p>
        </p:txBody>
      </p:sp>
      <p:pic>
        <p:nvPicPr>
          <p:cNvPr id="14338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921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4075" y="2492375"/>
          <a:ext cx="6453188" cy="4105275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3360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VY_32_INOVACE_mix2_zsv16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zsv16_patristika_I.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9325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obdobím filosofie patristiky, jejím vznikem, charakteristikou a prvním obdobím apologetikou.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Křesťanská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Patristika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7359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 Seznámit s příčinami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vzniku patristiky, rozdělením na jednotlivá období a představiteli, myšlenkami prvního období apologetiky.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křesťanství, patristika,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páter, hereze,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apollogetika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730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43360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5.3.2014,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7308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457200" y="273050"/>
            <a:ext cx="8228013" cy="5857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3715" rIns="0" bIns="0" anchor="ctr"/>
          <a:lstStyle/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3600">
                <a:solidFill>
                  <a:srgbClr val="000000"/>
                </a:solidFill>
                <a:latin typeface="Times New Roman" pitchFamily="18" charset="0"/>
              </a:rPr>
              <a:t>PATRISTIKA</a:t>
            </a:r>
          </a:p>
          <a:p>
            <a:pPr algn="ctr">
              <a:lnSpc>
                <a:spcPct val="95000"/>
              </a:lnSpc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 sz="3600">
                <a:solidFill>
                  <a:srgbClr val="000000"/>
                </a:solidFill>
                <a:latin typeface="Times New Roman" pitchFamily="18" charset="0"/>
              </a:rPr>
              <a:t>FILOSOFIE 1.-8.stol.n.l.</a:t>
            </a:r>
          </a:p>
        </p:txBody>
      </p:sp>
      <p:pic>
        <p:nvPicPr>
          <p:cNvPr id="15362" name="Picture 3" descr="C:\Users\jirka2\Desktop\220px-Christian_cross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25838" y="3886200"/>
            <a:ext cx="1901825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809120" cy="1144921"/>
          </a:xfrm>
        </p:spPr>
        <p:txBody>
          <a:bodyPr lIns="82945" tIns="41473" rIns="82945" bIns="41473"/>
          <a:lstStyle/>
          <a:p>
            <a:pPr fontAlgn="auto">
              <a:lnSpc>
                <a:spcPct val="11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  <a:latin typeface="Arial Black" pitchFamily="32" charset="0"/>
              </a:rPr>
              <a:t>Co je patristika?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idx="1"/>
          </p:nvPr>
        </p:nvSpPr>
        <p:spPr>
          <a:xfrm>
            <a:off x="673100" y="1908175"/>
            <a:ext cx="7808913" cy="4525963"/>
          </a:xfrm>
        </p:spPr>
        <p:txBody>
          <a:bodyPr lIns="82945" tIns="41473" rIns="82945" bIns="41473" rtlCol="0">
            <a:normAutofit fontScale="70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Z řeckého páter (otec) – </a:t>
            </a:r>
            <a:r>
              <a:rPr lang="cs-CZ" b="1" dirty="0" smtClean="0"/>
              <a:t>filosofie církevních otců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Křesťanské názory v dílech církevních otců – podoba filosofického učení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Studium křesťanské literatury a filosofie v období 1.-7.století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Ovlivněna synkretismem – dějiny, život v rukách boha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Cesta k Bohu je následovat Krista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Žít v lásce,pravdě,odpouštět,spravedlnost,mít naději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Zlo a smrt nejsou poslední věci na tomto světě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Hledání své cesty, obhájit názory,srozumitelnost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Sjednocení řeckého, židovského, křesťanského myšlení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Expanze křesťanství X absence hlubších filosofických tezí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Řeší otázky</a:t>
            </a:r>
            <a:r>
              <a:rPr lang="cs-CZ" dirty="0" smtClean="0"/>
              <a:t>: lidské svobody, trojjedinosti boha, boží milosti,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   církevní struktury, bohoslužby, života v církvi.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525962"/>
          </a:xfrm>
        </p:spPr>
        <p:txBody>
          <a:bodyPr rIns="82945" bIns="41473" rtlCol="0">
            <a:normAutofit fontScale="85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Pojmy</a:t>
            </a:r>
            <a:r>
              <a:rPr lang="cs-CZ" dirty="0" smtClean="0"/>
              <a:t>: páter (otec), hereze (odpadlictví)=názor neslučitelný s obecnou vírou církve, predestinace (předurčení), logos.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Inspirace v řecké a latinské filosofii (především v pojmech)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ETAPY VÝVOJE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1. Apologetika 1. - 2.stol.n.l. – obrana křesťanství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2. Dogmatika   3. - 4.stol.n.l. -  základní pravidla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3. Systematika 5. - 8.stol.n.l. – tvorba  systému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Char char="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Možné i jiné rozvržení,dělení.  </a:t>
            </a:r>
          </a:p>
        </p:txBody>
      </p:sp>
      <p:sp>
        <p:nvSpPr>
          <p:cNvPr id="6147" name="Nadpis 3"/>
          <p:cNvSpPr>
            <a:spLocks noGrp="1"/>
          </p:cNvSpPr>
          <p:nvPr>
            <p:ph type="title"/>
          </p:nvPr>
        </p:nvSpPr>
        <p:spPr/>
        <p:txBody>
          <a:bodyPr tIns="41473" bIns="41473"/>
          <a:lstStyle/>
          <a:p>
            <a:pPr fontAlgn="auto">
              <a:spcAft>
                <a:spcPts val="0"/>
              </a:spcAft>
              <a:defRPr/>
            </a:pPr>
            <a:r>
              <a:rPr lang="cs-CZ" sz="2900" dirty="0" smtClean="0">
                <a:solidFill>
                  <a:srgbClr val="FFFF00"/>
                </a:solidFill>
              </a:rPr>
              <a:t>Pojmy a dělení patristiky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673100" y="504825"/>
            <a:ext cx="7808913" cy="1144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0" rIns="0" bIns="0" anchor="ctr"/>
          <a:lstStyle/>
          <a:p>
            <a:pPr algn="ctr" fontAlgn="auto">
              <a:lnSpc>
                <a:spcPct val="118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itchFamily="32" charset="0"/>
                <a:cs typeface="+mn-cs"/>
              </a:rPr>
              <a:t>Jiná možná rozdělení</a:t>
            </a:r>
          </a:p>
        </p:txBody>
      </p:sp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673100" y="2382838"/>
            <a:ext cx="2513013" cy="1682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Novozákonní apokryfy</a:t>
            </a: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3311525" y="2319338"/>
            <a:ext cx="2514600" cy="174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Období Apoštolských otců</a:t>
            </a: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5951538" y="2319338"/>
            <a:ext cx="2514600" cy="1746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Apologeti</a:t>
            </a:r>
          </a:p>
        </p:txBody>
      </p:sp>
      <p:sp>
        <p:nvSpPr>
          <p:cNvPr id="21509" name="Text Box 5"/>
          <p:cNvSpPr txBox="1">
            <a:spLocks noChangeArrowheads="1"/>
          </p:cNvSpPr>
          <p:nvPr/>
        </p:nvSpPr>
        <p:spPr bwMode="auto">
          <a:xfrm>
            <a:off x="5951538" y="4164013"/>
            <a:ext cx="2514600" cy="2159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Pozdní patristika</a:t>
            </a:r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3311525" y="4164013"/>
            <a:ext cx="2514600" cy="2159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Vrcholná patristika</a:t>
            </a:r>
          </a:p>
        </p:txBody>
      </p:sp>
      <p:sp>
        <p:nvSpPr>
          <p:cNvPr id="21511" name="Text Box 7"/>
          <p:cNvSpPr txBox="1">
            <a:spLocks noChangeArrowheads="1"/>
          </p:cNvSpPr>
          <p:nvPr/>
        </p:nvSpPr>
        <p:spPr bwMode="auto">
          <a:xfrm>
            <a:off x="673100" y="4164013"/>
            <a:ext cx="2513013" cy="2159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19267" rIns="0" bIns="0"/>
          <a:lstStyle/>
          <a:p>
            <a:pPr marL="388938" indent="-293688">
              <a:buClr>
                <a:srgbClr val="0E594D"/>
              </a:buClr>
              <a:buSzPct val="45000"/>
              <a:buFont typeface="Wingdings" pitchFamily="2" charset="2"/>
              <a:buChar char="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200">
                <a:solidFill>
                  <a:srgbClr val="000000"/>
                </a:solidFill>
                <a:latin typeface="Corbel" pitchFamily="34" charset="0"/>
              </a:rPr>
              <a:t>Raná patristika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672480" y="504053"/>
            <a:ext cx="7809120" cy="1144921"/>
          </a:xfrm>
        </p:spPr>
        <p:txBody>
          <a:bodyPr tIns="41473" bIns="41473"/>
          <a:lstStyle/>
          <a:p>
            <a:pPr fontAlgn="auto">
              <a:lnSpc>
                <a:spcPct val="11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700" dirty="0" smtClean="0">
                <a:solidFill>
                  <a:srgbClr val="FFFF00"/>
                </a:solidFill>
                <a:latin typeface="Arial Black" pitchFamily="32" charset="0"/>
              </a:rPr>
              <a:t>Novozákonní apokryfy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525962"/>
          </a:xfrm>
        </p:spPr>
        <p:txBody>
          <a:bodyPr rIns="82945" bIns="41473" rtlCol="0">
            <a:normAutofit fontScale="85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Apokryf</a:t>
            </a:r>
            <a:r>
              <a:rPr lang="cs-CZ" dirty="0" smtClean="0"/>
              <a:t> = text, který se blíží biblickému kánonu, ale nepatří do něj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Zachoval se jen zlomek ( byly odmítnuty 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O životech svatých (Ježíše a panny Marie)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Inspiroval se v nich Korán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Apoštolští otcové – 15 řeckých spisů formou podobných Novému zákonu – 2.stol.n.l.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O počátcích křesťanství mimo Palestinu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err="1" smtClean="0"/>
              <a:t>Didaché</a:t>
            </a:r>
            <a:r>
              <a:rPr lang="cs-CZ" dirty="0" smtClean="0"/>
              <a:t> - učení 12 apoštolů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Apologeti – polemika, literární obrana křesťanství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Justin – dva spisy adresované císaři Antonu Piovi a senátu, dialog s židem </a:t>
            </a:r>
            <a:r>
              <a:rPr lang="cs-CZ" dirty="0" err="1" smtClean="0"/>
              <a:t>Tryfonem</a:t>
            </a:r>
            <a:endParaRPr lang="cs-CZ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52463" y="1860550"/>
            <a:ext cx="7808912" cy="4525963"/>
          </a:xfrm>
        </p:spPr>
        <p:txBody>
          <a:bodyPr rIns="82945" bIns="41473" rtlCol="0">
            <a:normAutofit fontScale="70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Obrana křesťanství, teoretické zdůvodnění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Ježíš</a:t>
            </a:r>
            <a:r>
              <a:rPr lang="cs-CZ" dirty="0" smtClean="0"/>
              <a:t> – náboženský učitel, reformátor Judaismu, mluvčí chudiny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Proti </a:t>
            </a:r>
            <a:r>
              <a:rPr lang="cs-CZ" dirty="0" err="1" smtClean="0"/>
              <a:t>esejcům</a:t>
            </a:r>
            <a:r>
              <a:rPr lang="cs-CZ" dirty="0" smtClean="0"/>
              <a:t>, farizejům, saduceům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Pavel z Tarzu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Druhý zakladatel křesťanství – apoštol národů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Pronásleduje křesťany – poté mystické vidění, stal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      se Pavlem, ovlivněn helénismem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- autor epištol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- spory s filosofy, židy, apoštolem Pavlem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- idea všelidské světové mise křesťanství,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všichni lidé dojdou spásy, království boží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není jen Izrael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- zahynul v Římě (Nero)       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" charset="2"/>
              <a:buChar char="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</p:txBody>
      </p:sp>
      <p:sp>
        <p:nvSpPr>
          <p:cNvPr id="9219" name="Nadpis 3"/>
          <p:cNvSpPr>
            <a:spLocks noGrp="1"/>
          </p:cNvSpPr>
          <p:nvPr>
            <p:ph type="title"/>
          </p:nvPr>
        </p:nvSpPr>
        <p:spPr/>
        <p:txBody>
          <a:bodyPr tIns="41473" bIns="41473"/>
          <a:lstStyle/>
          <a:p>
            <a:pPr fontAlgn="auto">
              <a:spcAft>
                <a:spcPts val="0"/>
              </a:spcAft>
              <a:defRPr/>
            </a:pPr>
            <a:r>
              <a:rPr lang="cs-CZ" sz="2900" dirty="0" smtClean="0">
                <a:solidFill>
                  <a:srgbClr val="FFFF00"/>
                </a:solidFill>
              </a:rPr>
              <a:t>Apologetika</a:t>
            </a:r>
          </a:p>
        </p:txBody>
      </p:sp>
      <p:pic>
        <p:nvPicPr>
          <p:cNvPr id="25603" name="Picture 4" descr="C:\Users\jirka2\Desktop\220px-Spas_vsederzhitel_sina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46963" y="2514600"/>
            <a:ext cx="1530350" cy="295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5" descr="C:\Users\jirka2\Desktop\220px-StPaul_ElGrec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4429125"/>
            <a:ext cx="1568450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73100" y="1906588"/>
            <a:ext cx="7808913" cy="4525962"/>
          </a:xfrm>
        </p:spPr>
        <p:txBody>
          <a:bodyPr rIns="82945" bIns="41473" rtlCol="0">
            <a:normAutofit fontScale="70000" lnSpcReduction="20000"/>
          </a:bodyPr>
          <a:lstStyle/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rgbClr val="0E594D"/>
              </a:buClr>
              <a:buSzPct val="45000"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b="1" dirty="0" smtClean="0"/>
              <a:t>	Východní apologetika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SzPct val="100000"/>
              <a:buFont typeface="Arial" pitchFamily="34" charset="0"/>
              <a:buChar char="•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Justin Filosof – jediná filosofie je v Písmu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</a:t>
            </a:r>
            <a:r>
              <a:rPr lang="cs-CZ" dirty="0" err="1" smtClean="0"/>
              <a:t>Irenej</a:t>
            </a:r>
            <a:r>
              <a:rPr lang="cs-CZ" dirty="0" smtClean="0"/>
              <a:t> z Lyonu - odpůrce reforem gnóze (spis „Proti herezím“)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„ Je užitečnější s láskou věřit v Boha než se nadýmat vědou“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</a:t>
            </a:r>
            <a:r>
              <a:rPr lang="cs-CZ" dirty="0" err="1" smtClean="0"/>
              <a:t>Hippolyt</a:t>
            </a:r>
            <a:r>
              <a:rPr lang="cs-CZ" dirty="0" smtClean="0"/>
              <a:t> Římský - nauka o církevní tradici, liturgický kalendář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endParaRPr lang="cs-CZ" dirty="0" smtClean="0"/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</a:t>
            </a:r>
            <a:r>
              <a:rPr lang="cs-CZ" b="1" dirty="0" smtClean="0"/>
              <a:t>Západní apologetika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</a:t>
            </a:r>
            <a:r>
              <a:rPr lang="cs-CZ" dirty="0" err="1" smtClean="0"/>
              <a:t>Tertullianus</a:t>
            </a:r>
            <a:r>
              <a:rPr lang="cs-CZ" dirty="0" smtClean="0"/>
              <a:t> – proti vnášení filosofie do křesťanství, obhajoba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        křesťanství, kritika církve, každé jsoucno je 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        tělesné – dědičný hřích prarodičů, logos byl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           osobou před stvořením světa, pak vyšlo z otce</a:t>
            </a:r>
          </a:p>
          <a:p>
            <a:pPr marL="390246" indent="-293764" fontAlgn="auto">
              <a:spcBef>
                <a:spcPts val="0"/>
              </a:spcBef>
              <a:spcAft>
                <a:spcPts val="0"/>
              </a:spcAft>
              <a:buClrTx/>
              <a:buSzTx/>
              <a:buFont typeface="Wingdings 2"/>
              <a:buNone/>
              <a:tabLst>
                <a:tab pos="390246" algn="l"/>
                <a:tab pos="485288" algn="l"/>
                <a:tab pos="892813" algn="l"/>
                <a:tab pos="1300340" algn="l"/>
                <a:tab pos="1707865" algn="l"/>
                <a:tab pos="2115392" algn="l"/>
                <a:tab pos="2522917" algn="l"/>
                <a:tab pos="2930444" algn="l"/>
                <a:tab pos="3337969" algn="l"/>
                <a:tab pos="3745496" algn="l"/>
                <a:tab pos="4153021" algn="l"/>
                <a:tab pos="4560548" algn="l"/>
                <a:tab pos="4968073" algn="l"/>
                <a:tab pos="5375600" algn="l"/>
                <a:tab pos="5783125" algn="l"/>
                <a:tab pos="6190652" algn="l"/>
                <a:tab pos="6598177" algn="l"/>
                <a:tab pos="7005704" algn="l"/>
                <a:tab pos="7413229" algn="l"/>
                <a:tab pos="7820756" algn="l"/>
                <a:tab pos="8228281" algn="l"/>
              </a:tabLst>
              <a:defRPr/>
            </a:pPr>
            <a:r>
              <a:rPr lang="cs-CZ" dirty="0" smtClean="0"/>
              <a:t>                „ Věřím, protože je to nesmyslné.“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rgbClr val="FFFF00"/>
                </a:solidFill>
              </a:rPr>
              <a:t>Tertullianus</a:t>
            </a:r>
            <a:r>
              <a:rPr lang="cs-CZ" dirty="0" smtClean="0">
                <a:solidFill>
                  <a:srgbClr val="FFFF00"/>
                </a:solidFill>
              </a:rPr>
              <a:t> (160-220 </a:t>
            </a:r>
            <a:r>
              <a:rPr lang="cs-CZ" dirty="0" err="1" smtClean="0">
                <a:solidFill>
                  <a:srgbClr val="FFFF00"/>
                </a:solidFill>
              </a:rPr>
              <a:t>n.l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9698" name="Picture 2" descr="C:\Users\jirka2\Desktop\obrázky\220px-Tertullian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84438" y="1700213"/>
            <a:ext cx="3935412" cy="4741862"/>
          </a:xfrm>
        </p:spPr>
      </p:pic>
    </p:spTree>
  </p:cSld>
  <p:clrMapOvr>
    <a:masterClrMapping/>
  </p:clrMapOvr>
  <p:transition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Vlastní poznámky, výpisky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[1] AUTOR NEUVEDEN. Wikipedia cz [online]. </a:t>
            </a:r>
            <a:br>
              <a:rPr lang="cs-CZ" sz="2700" smtClean="0"/>
            </a:br>
            <a:r>
              <a:rPr lang="cs-CZ" sz="2700" smtClean="0"/>
              <a:t>[cit. 1.12.2013]. Dostupný pod licencí Creative Commons na WWW: </a:t>
            </a:r>
            <a:r>
              <a:rPr lang="cs-CZ" sz="2800" smtClean="0">
                <a:hlinkClick r:id="rId2"/>
              </a:rPr>
              <a:t>http://commons.wikimedia.org/wiki/File:StPaul_ElGreco.jpg</a:t>
            </a:r>
            <a:endParaRPr lang="cs-CZ" sz="2800" smtClean="0"/>
          </a:p>
          <a:p>
            <a:pPr>
              <a:lnSpc>
                <a:spcPct val="80000"/>
              </a:lnSpc>
            </a:pPr>
            <a:r>
              <a:rPr lang="cs-CZ" sz="2700" smtClean="0"/>
              <a:t>[2] AUTOR NEUVEDEN. Wikipedia cz [online]. </a:t>
            </a:r>
            <a:br>
              <a:rPr lang="cs-CZ" sz="2700" smtClean="0"/>
            </a:br>
            <a:r>
              <a:rPr lang="cs-CZ" sz="2700" smtClean="0"/>
              <a:t>[cit. 1.12.2013]. Dostupný pod licencí Creative Commons na WWW: </a:t>
            </a:r>
            <a:r>
              <a:rPr lang="cs-CZ" sz="2800" smtClean="0">
                <a:hlinkClick r:id="rId3"/>
              </a:rPr>
              <a:t>http://commons.wikimedia.org/wiki/File:Spas_vsederzhitel_sinay.jpg</a:t>
            </a:r>
            <a:endParaRPr lang="cs-CZ" sz="2800" smtClean="0"/>
          </a:p>
          <a:p>
            <a:pPr>
              <a:lnSpc>
                <a:spcPct val="80000"/>
              </a:lnSpc>
            </a:pPr>
            <a:r>
              <a:rPr lang="cs-CZ" smtClean="0"/>
              <a:t> </a:t>
            </a:r>
            <a:r>
              <a:rPr lang="cs-CZ" sz="2700" smtClean="0"/>
              <a:t>[3] AUTOR NEUVEDEN. Wikipedia cz [online]. </a:t>
            </a:r>
            <a:br>
              <a:rPr lang="cs-CZ" sz="2700" smtClean="0"/>
            </a:br>
            <a:r>
              <a:rPr lang="cs-CZ" sz="2700" smtClean="0"/>
              <a:t>[cit. 1.12.2013]. Dostupný pod licencí Creative Commons na WWW: </a:t>
            </a:r>
            <a:r>
              <a:rPr lang="cs-CZ" sz="2800" smtClean="0">
                <a:hlinkClick r:id="rId4"/>
              </a:rPr>
              <a:t>http://commons.wikimedia.org/wiki/File:Tertullian.jpg</a:t>
            </a:r>
            <a:endParaRPr lang="cs-CZ" sz="2800" smtClean="0"/>
          </a:p>
          <a:p>
            <a:pPr>
              <a:lnSpc>
                <a:spcPct val="80000"/>
              </a:lnSpc>
            </a:pPr>
            <a:endParaRPr lang="cs-CZ" sz="2800" smtClean="0"/>
          </a:p>
          <a:p>
            <a:pPr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  <p:transition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</TotalTime>
  <Words>488</Words>
  <Application>Microsoft Office PowerPoint</Application>
  <PresentationFormat>On-screen Show (4:3)</PresentationFormat>
  <Paragraphs>103</Paragraphs>
  <Slides>10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6" baseType="lpstr">
      <vt:lpstr>Corbel</vt:lpstr>
      <vt:lpstr>Arial</vt:lpstr>
      <vt:lpstr>Wingdings 2</vt:lpstr>
      <vt:lpstr>Wingdings</vt:lpstr>
      <vt:lpstr>Wingdings 3</vt:lpstr>
      <vt:lpstr>Calibri</vt:lpstr>
      <vt:lpstr>Times New Roman</vt:lpstr>
      <vt:lpstr>Times New Roman,Bold</vt:lpstr>
      <vt:lpstr>Arial Black</vt:lpstr>
      <vt:lpstr>Modul</vt:lpstr>
      <vt:lpstr>Modul</vt:lpstr>
      <vt:lpstr>Modul</vt:lpstr>
      <vt:lpstr>Modul</vt:lpstr>
      <vt:lpstr>Modul</vt:lpstr>
      <vt:lpstr>Modul</vt:lpstr>
      <vt:lpstr>Modul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jirka2</dc:creator>
  <cp:keywords>Apologetika</cp:keywords>
  <cp:lastModifiedBy>DUM</cp:lastModifiedBy>
  <cp:revision>14</cp:revision>
  <dcterms:created xsi:type="dcterms:W3CDTF">2013-08-21T09:15:47Z</dcterms:created>
  <dcterms:modified xsi:type="dcterms:W3CDTF">2014-04-04T17:36:49Z</dcterms:modified>
</cp:coreProperties>
</file>