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3"/>
  </p:notesMasterIdLst>
  <p:sldIdLst>
    <p:sldId id="256" r:id="rId2"/>
    <p:sldId id="257" r:id="rId3"/>
    <p:sldId id="258" r:id="rId4"/>
    <p:sldId id="265" r:id="rId5"/>
    <p:sldId id="259" r:id="rId6"/>
    <p:sldId id="264" r:id="rId7"/>
    <p:sldId id="260" r:id="rId8"/>
    <p:sldId id="266" r:id="rId9"/>
    <p:sldId id="261" r:id="rId10"/>
    <p:sldId id="262" r:id="rId11"/>
    <p:sldId id="263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6" d="100"/>
          <a:sy n="106" d="100"/>
        </p:scale>
        <p:origin x="-120" y="-5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140561C-69E8-4ECA-8E86-AF85948116BE}" type="datetimeFigureOut">
              <a:rPr lang="cs-CZ" smtClean="0"/>
              <a:pPr/>
              <a:t>4.4.2014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4610CAE-0B94-4596-81AB-FE31A8E60D10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319213" y="877888"/>
            <a:ext cx="4219575" cy="3165475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11267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1061392" y="4350019"/>
            <a:ext cx="4740978" cy="4115140"/>
          </a:xfrm>
          <a:noFill/>
          <a:ln/>
        </p:spPr>
        <p:txBody>
          <a:bodyPr wrap="none" anchor="ctr"/>
          <a:lstStyle/>
          <a:p>
            <a:endParaRPr lang="cs-CZ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319213" y="877888"/>
            <a:ext cx="4219575" cy="3165475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12291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1061392" y="4350019"/>
            <a:ext cx="4740978" cy="4115140"/>
          </a:xfrm>
          <a:noFill/>
          <a:ln/>
        </p:spPr>
        <p:txBody>
          <a:bodyPr wrap="none" anchor="ctr"/>
          <a:lstStyle/>
          <a:p>
            <a:endParaRPr lang="cs-CZ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319213" y="877888"/>
            <a:ext cx="4219575" cy="3165475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13315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1061392" y="4350019"/>
            <a:ext cx="4740978" cy="4115140"/>
          </a:xfrm>
          <a:noFill/>
          <a:ln/>
        </p:spPr>
        <p:txBody>
          <a:bodyPr wrap="none" anchor="ctr"/>
          <a:lstStyle/>
          <a:p>
            <a:endParaRPr lang="cs-CZ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319213" y="877888"/>
            <a:ext cx="4219575" cy="3165475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14339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1061392" y="4350019"/>
            <a:ext cx="4740978" cy="4115140"/>
          </a:xfrm>
          <a:noFill/>
          <a:ln/>
        </p:spPr>
        <p:txBody>
          <a:bodyPr wrap="none" anchor="ctr"/>
          <a:lstStyle/>
          <a:p>
            <a:endParaRPr lang="cs-CZ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319213" y="877888"/>
            <a:ext cx="4219575" cy="3165475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15363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1061392" y="4350019"/>
            <a:ext cx="4740978" cy="4115140"/>
          </a:xfrm>
          <a:noFill/>
          <a:ln/>
        </p:spPr>
        <p:txBody>
          <a:bodyPr wrap="none" anchor="ctr"/>
          <a:lstStyle/>
          <a:p>
            <a:endParaRPr lang="cs-CZ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319213" y="877888"/>
            <a:ext cx="4219575" cy="3165475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16387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1061392" y="4350019"/>
            <a:ext cx="4740978" cy="4115140"/>
          </a:xfrm>
          <a:noFill/>
          <a:ln/>
        </p:spPr>
        <p:txBody>
          <a:bodyPr wrap="none" anchor="ctr"/>
          <a:lstStyle/>
          <a:p>
            <a:endParaRPr lang="cs-CZ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319213" y="877888"/>
            <a:ext cx="4219575" cy="3165475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17411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1061392" y="4350019"/>
            <a:ext cx="4740978" cy="4115140"/>
          </a:xfrm>
          <a:noFill/>
          <a:ln/>
        </p:spPr>
        <p:txBody>
          <a:bodyPr wrap="none" anchor="ctr"/>
          <a:lstStyle/>
          <a:p>
            <a:endParaRPr lang="cs-CZ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 bwMode="ltGray">
          <a:xfrm>
            <a:off x="0" y="0"/>
            <a:ext cx="9143999" cy="513543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3355848"/>
            <a:ext cx="8077200" cy="1673352"/>
          </a:xfrm>
        </p:spPr>
        <p:txBody>
          <a:bodyPr vert="horz" lIns="91440" tIns="0" rIns="45720" bIns="0" rtlCol="0" anchor="t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lvl1pPr algn="l">
              <a:defRPr sz="4700" b="1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685800" y="1828800"/>
            <a:ext cx="8077200" cy="1499616"/>
          </a:xfrm>
        </p:spPr>
        <p:txBody>
          <a:bodyPr lIns="118872" tIns="0" rIns="45720" bIns="0" anchor="b"/>
          <a:lstStyle>
            <a:lvl1pPr marL="0" indent="0" algn="l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65FC04-7E5C-47BC-9666-C66A1A045911}" type="datetimeFigureOut">
              <a:rPr lang="cs-CZ" smtClean="0"/>
              <a:pPr/>
              <a:t>4.4.2014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468CFF-02D1-482A-BE04-70BFB2405051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Obdélník 9"/>
          <p:cNvSpPr/>
          <p:nvPr/>
        </p:nvSpPr>
        <p:spPr bwMode="invGray">
          <a:xfrm>
            <a:off x="0" y="5128334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252728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65FC04-7E5C-47BC-9666-C66A1A045911}" type="datetimeFigureOut">
              <a:rPr lang="cs-CZ" smtClean="0"/>
              <a:pPr/>
              <a:t>4.4.2014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468CFF-02D1-482A-BE04-70BFB240505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 bwMode="ltGray">
          <a:xfrm>
            <a:off x="0" y="1"/>
            <a:ext cx="9144000" cy="260252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invGray">
          <a:xfrm>
            <a:off x="0" y="2602520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49808" y="118872"/>
            <a:ext cx="8013192" cy="1636776"/>
          </a:xfrm>
        </p:spPr>
        <p:txBody>
          <a:bodyPr vert="horz" lIns="91440" tIns="0" rIns="91440" bIns="0" rtlCol="0" anchor="b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lvl1pPr algn="l">
              <a:defRPr sz="4700" b="1" cap="none" baseline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40664" y="1828800"/>
            <a:ext cx="8022336" cy="685800"/>
          </a:xfrm>
        </p:spPr>
        <p:txBody>
          <a:bodyPr lIns="146304" tIns="0" rIns="45720" bIns="0" anchor="t"/>
          <a:lstStyle>
            <a:lvl1pPr marL="0" indent="0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65FC04-7E5C-47BC-9666-C66A1A045911}" type="datetimeFigureOut">
              <a:rPr lang="cs-CZ" smtClean="0"/>
              <a:pPr/>
              <a:t>4.4.2014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468CFF-02D1-482A-BE04-70BFB240505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773936"/>
            <a:ext cx="4038600" cy="4623816"/>
          </a:xfrm>
        </p:spPr>
        <p:txBody>
          <a:bodyPr lIns="91440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773936"/>
            <a:ext cx="4038600" cy="462381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65FC04-7E5C-47BC-9666-C66A1A045911}" type="datetimeFigureOut">
              <a:rPr lang="cs-CZ" smtClean="0"/>
              <a:pPr/>
              <a:t>4.4.2014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468CFF-02D1-482A-BE04-70BFB240505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98987"/>
            <a:ext cx="4040188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449512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698987"/>
            <a:ext cx="4041775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449512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65FC04-7E5C-47BC-9666-C66A1A045911}" type="datetimeFigureOut">
              <a:rPr lang="cs-CZ" smtClean="0"/>
              <a:pPr/>
              <a:t>4.4.2014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468CFF-02D1-482A-BE04-70BFB240505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65FC04-7E5C-47BC-9666-C66A1A045911}" type="datetimeFigureOut">
              <a:rPr lang="cs-CZ" smtClean="0"/>
              <a:pPr/>
              <a:t>4.4.2014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468CFF-02D1-482A-BE04-70BFB240505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65FC04-7E5C-47BC-9666-C66A1A045911}" type="datetimeFigureOut">
              <a:rPr lang="cs-CZ" smtClean="0"/>
              <a:pPr/>
              <a:t>4.4.2014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468CFF-02D1-482A-BE04-70BFB240505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67838" y="152400"/>
            <a:ext cx="2523744" cy="978408"/>
          </a:xfrm>
        </p:spPr>
        <p:txBody>
          <a:bodyPr vert="horz" lIns="73152" rIns="45720" bIns="0" rtlCol="0" anchor="b">
            <a:normAutofit/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19377" y="1743133"/>
            <a:ext cx="5920641" cy="455888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67838" y="1730018"/>
            <a:ext cx="246888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65FC04-7E5C-47BC-9666-C66A1A045911}" type="datetimeFigureOut">
              <a:rPr lang="cs-CZ" smtClean="0"/>
              <a:pPr/>
              <a:t>4.4.2014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468CFF-02D1-482A-BE04-70BFB2405051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2" name="Obdélník 11"/>
          <p:cNvSpPr/>
          <p:nvPr/>
        </p:nvSpPr>
        <p:spPr bwMode="invGray">
          <a:xfrm>
            <a:off x="2855737" y="0"/>
            <a:ext cx="45720" cy="1453896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 bwMode="invGray">
          <a:xfrm>
            <a:off x="2855737" y="0"/>
            <a:ext cx="45720" cy="1453896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64592" y="155448"/>
            <a:ext cx="2525150" cy="978408"/>
          </a:xfrm>
        </p:spPr>
        <p:txBody>
          <a:bodyPr lIns="73152" bIns="0" anchor="b"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2903805" y="1484808"/>
            <a:ext cx="6247397" cy="5373192"/>
          </a:xfrm>
          <a:solidFill>
            <a:schemeClr val="bg2">
              <a:shade val="75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  <a:extLst/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64592" y="1728216"/>
            <a:ext cx="246888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164592" y="1170432"/>
            <a:ext cx="2523744" cy="201168"/>
          </a:xfrm>
        </p:spPr>
        <p:txBody>
          <a:bodyPr/>
          <a:lstStyle/>
          <a:p>
            <a:fld id="{9D65FC04-7E5C-47BC-9666-C66A1A045911}" type="datetimeFigureOut">
              <a:rPr lang="cs-CZ" smtClean="0"/>
              <a:pPr/>
              <a:t>4.4.2014</a:t>
            </a:fld>
            <a:endParaRPr lang="cs-CZ"/>
          </a:p>
        </p:txBody>
      </p:sp>
      <p:sp>
        <p:nvSpPr>
          <p:cNvPr id="11" name="Obdélník 10"/>
          <p:cNvSpPr/>
          <p:nvPr/>
        </p:nvSpPr>
        <p:spPr>
          <a:xfrm>
            <a:off x="2855737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 bwMode="invGray">
          <a:xfrm>
            <a:off x="2855737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035808" y="1170432"/>
            <a:ext cx="5193792" cy="201168"/>
          </a:xfrm>
        </p:spPr>
        <p:txBody>
          <a:bodyPr/>
          <a:lstStyle>
            <a:lvl1pPr>
              <a:defRPr>
                <a:solidFill>
                  <a:schemeClr val="bg1">
                    <a:shade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339328" y="1170432"/>
            <a:ext cx="733864" cy="201168"/>
          </a:xfrm>
        </p:spPr>
        <p:txBody>
          <a:bodyPr/>
          <a:lstStyle/>
          <a:p>
            <a:fld id="{07468CFF-02D1-482A-BE04-70BFB240505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65FC04-7E5C-47BC-9666-C66A1A045911}" type="datetimeFigureOut">
              <a:rPr lang="cs-CZ" smtClean="0"/>
              <a:pPr/>
              <a:t>4.4.2014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468CFF-02D1-482A-BE04-70BFB240505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 bwMode="invGray">
          <a:xfrm>
            <a:off x="6598920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108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 bwMode="ltGray">
          <a:xfrm>
            <a:off x="6647687" y="0"/>
            <a:ext cx="2514601" cy="685800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781800" y="274640"/>
            <a:ext cx="1905000" cy="5851525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304800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65FC04-7E5C-47BC-9666-C66A1A045911}" type="datetimeFigureOut">
              <a:rPr lang="cs-CZ" smtClean="0"/>
              <a:pPr/>
              <a:t>4.4.2014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2640597" y="6377459"/>
            <a:ext cx="3836404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468CFF-02D1-482A-BE04-70BFB240505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>
  <p:cSld name="Nadpis a obsah nad text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72481" y="504053"/>
            <a:ext cx="7806240" cy="1142040"/>
          </a:xfrm>
        </p:spPr>
        <p:txBody>
          <a:bodyPr tIns="41473" bIns="41473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672481" y="1906761"/>
            <a:ext cx="7806240" cy="2089660"/>
          </a:xfrm>
        </p:spPr>
        <p:txBody>
          <a:bodyPr rIns="82945" bIns="41473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72481" y="4134675"/>
            <a:ext cx="7806240" cy="2089659"/>
          </a:xfrm>
        </p:spPr>
        <p:txBody>
          <a:bodyPr rIns="82945" bIns="41473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bdélník 9"/>
          <p:cNvSpPr/>
          <p:nvPr/>
        </p:nvSpPr>
        <p:spPr bwMode="invGray">
          <a:xfrm>
            <a:off x="0" y="1435895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7" name="Obdélník 6"/>
          <p:cNvSpPr/>
          <p:nvPr/>
        </p:nvSpPr>
        <p:spPr bwMode="ltGray">
          <a:xfrm>
            <a:off x="0" y="0"/>
            <a:ext cx="9143999" cy="1433733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51062"/>
          </a:xfrm>
          <a:prstGeom prst="rect">
            <a:avLst/>
          </a:prstGeom>
        </p:spPr>
        <p:txBody>
          <a:bodyPr vert="horz" lIns="91440" rIns="45720" rtlCol="0" anchor="ctr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775191"/>
            <a:ext cx="8229600" cy="4625609"/>
          </a:xfrm>
          <a:prstGeom prst="rect">
            <a:avLst/>
          </a:prstGeom>
        </p:spPr>
        <p:txBody>
          <a:bodyPr vert="horz" lIns="54864" tIns="91440" rtlCol="0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476999"/>
            <a:ext cx="2133600" cy="274320"/>
          </a:xfrm>
          <a:prstGeom prst="rect">
            <a:avLst/>
          </a:prstGeom>
        </p:spPr>
        <p:txBody>
          <a:bodyPr vert="horz" lIns="109728" rIns="45720" bIns="0" rtlCol="0" anchor="b"/>
          <a:lstStyle>
            <a:lvl1pPr algn="l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fld id="{9D65FC04-7E5C-47BC-9666-C66A1A045911}" type="datetimeFigureOut">
              <a:rPr lang="cs-CZ" smtClean="0"/>
              <a:pPr/>
              <a:t>4.4.2014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2640596" y="6476999"/>
            <a:ext cx="5507719" cy="274320"/>
          </a:xfrm>
          <a:prstGeom prst="rect">
            <a:avLst/>
          </a:prstGeom>
        </p:spPr>
        <p:txBody>
          <a:bodyPr vert="horz" lIns="45720" rIns="45720" bIns="0" rtlCol="0" anchor="b"/>
          <a:lstStyle>
            <a:lvl1pPr algn="l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8204396" y="6476999"/>
            <a:ext cx="733864" cy="274320"/>
          </a:xfrm>
          <a:prstGeom prst="rect">
            <a:avLst/>
          </a:prstGeom>
        </p:spPr>
        <p:txBody>
          <a:bodyPr vert="horz" bIns="0" rtlCol="0" anchor="b"/>
          <a:lstStyle>
            <a:lvl1pPr algn="r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fld id="{07468CFF-02D1-482A-BE04-70BFB2405051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txStyles>
    <p:titleStyle>
      <a:lvl1pPr algn="l" rtl="0" eaLnBrk="1" latinLnBrk="0" hangingPunct="1">
        <a:spcBef>
          <a:spcPct val="0"/>
        </a:spcBef>
        <a:buNone/>
        <a:defRPr kumimoji="0" sz="4500" b="1" kern="1200">
          <a:solidFill>
            <a:schemeClr val="accent1">
              <a:satMod val="150000"/>
            </a:schemeClr>
          </a:solidFill>
          <a:effectLst/>
          <a:latin typeface="+mj-lt"/>
          <a:ea typeface="+mj-ea"/>
          <a:cs typeface="+mj-cs"/>
        </a:defRPr>
      </a:lvl1pPr>
      <a:extLst/>
    </p:titleStyle>
    <p:bodyStyle>
      <a:lvl1pPr marL="438912" indent="-320040" algn="l" rtl="0" eaLnBrk="1" latinLnBrk="0" hangingPunct="1">
        <a:spcBef>
          <a:spcPts val="0"/>
        </a:spcBef>
        <a:buClr>
          <a:schemeClr val="accent1"/>
        </a:buClr>
        <a:buSzPct val="80000"/>
        <a:buFont typeface="Wingdings 2"/>
        <a:buChar char="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31520" indent="-274320" algn="l" rtl="0" eaLnBrk="1" latinLnBrk="0" hangingPunct="1">
        <a:spcBef>
          <a:spcPct val="20000"/>
        </a:spcBef>
        <a:buClr>
          <a:schemeClr val="accent2"/>
        </a:buClr>
        <a:buSzPct val="90000"/>
        <a:buFont typeface="Wingdings"/>
        <a:buChar char="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96696" indent="-228600" algn="l" rtl="0" eaLnBrk="1" latinLnBrk="0" hangingPunct="1">
        <a:spcBef>
          <a:spcPct val="20000"/>
        </a:spcBef>
        <a:buClr>
          <a:schemeClr val="accent3"/>
        </a:buClr>
        <a:buFont typeface="Arial"/>
        <a:buChar char="▪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16152" indent="-182880" algn="l" rtl="0" eaLnBrk="1" latinLnBrk="0" hangingPunct="1">
        <a:spcBef>
          <a:spcPct val="20000"/>
        </a:spcBef>
        <a:buClr>
          <a:schemeClr val="accent4"/>
        </a:buClr>
        <a:buFont typeface="Arial"/>
        <a:buChar char="▪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26464" indent="-182880" algn="l" rtl="0" eaLnBrk="1" latinLnBrk="0" hangingPunct="1">
        <a:spcBef>
          <a:spcPct val="20000"/>
        </a:spcBef>
        <a:buClr>
          <a:schemeClr val="accent5"/>
        </a:buClr>
        <a:buFont typeface="Wingdings 3"/>
        <a:buChar char=""/>
        <a:defRPr kumimoji="0" lang="en-US" sz="2000" kern="1200" smtClean="0">
          <a:solidFill>
            <a:schemeClr val="tx1"/>
          </a:solidFill>
          <a:latin typeface="+mn-lt"/>
          <a:ea typeface="+mn-ea"/>
          <a:cs typeface="+mn-cs"/>
        </a:defRPr>
      </a:lvl5pPr>
      <a:lvl6pPr marL="1627632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ct val="20000"/>
        </a:spcBef>
        <a:buClr>
          <a:schemeClr val="accent1"/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ct val="20000"/>
        </a:spcBef>
        <a:buClr>
          <a:schemeClr val="accent2"/>
        </a:buClr>
        <a:buFont typeface="Wingdings 2" pitchFamily="18" charset="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231136" indent="-182880" algn="l" rtl="0" eaLnBrk="1" latinLnBrk="0" hangingPunct="1">
        <a:spcBef>
          <a:spcPct val="20000"/>
        </a:spcBef>
        <a:buClr>
          <a:schemeClr val="accent3"/>
        </a:buClr>
        <a:buFont typeface="Wingdings 2" pitchFamily="18" charset="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1" name="TextovéPole 2"/>
          <p:cNvSpPr txBox="1">
            <a:spLocks noChangeArrowheads="1"/>
          </p:cNvSpPr>
          <p:nvPr/>
        </p:nvSpPr>
        <p:spPr bwMode="auto">
          <a:xfrm>
            <a:off x="2051720" y="1772816"/>
            <a:ext cx="3592800" cy="4223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82945" tIns="41473" rIns="82945" bIns="41473">
            <a:spAutoFit/>
          </a:bodyPr>
          <a:lstStyle/>
          <a:p>
            <a:r>
              <a:rPr lang="cs-CZ" sz="2200" dirty="0">
                <a:solidFill>
                  <a:srgbClr val="000000"/>
                </a:solidFill>
                <a:latin typeface="Times New Roman" pitchFamily="16" charset="0"/>
              </a:rPr>
              <a:t>PATRISTIKA II</a:t>
            </a:r>
          </a:p>
        </p:txBody>
      </p:sp>
      <p:pic>
        <p:nvPicPr>
          <p:cNvPr id="4" name="Obrázek 3"/>
          <p:cNvPicPr/>
          <p:nvPr/>
        </p:nvPicPr>
        <p:blipFill>
          <a:blip r:embed="rId2" cstate="print">
            <a:extLst>
              <a:ext uri="{28A0092B-C50C-407E-A947-70E740481C1C}">
                <a14:useLocalDpi xmlns:lc="http://schemas.openxmlformats.org/drawingml/2006/lockedCanvas"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95536" y="548680"/>
            <a:ext cx="5759450" cy="1258570"/>
          </a:xfrm>
          <a:prstGeom prst="rect">
            <a:avLst/>
          </a:prstGeom>
        </p:spPr>
      </p:pic>
      <p:graphicFrame>
        <p:nvGraphicFramePr>
          <p:cNvPr id="5" name="Tabulka 4"/>
          <p:cNvGraphicFramePr>
            <a:graphicFrameLocks noGrp="1"/>
          </p:cNvGraphicFramePr>
          <p:nvPr/>
        </p:nvGraphicFramePr>
        <p:xfrm>
          <a:off x="2123728" y="2348880"/>
          <a:ext cx="6453964" cy="4392486"/>
        </p:xfrm>
        <a:graphic>
          <a:graphicData uri="http://schemas.openxmlformats.org/drawingml/2006/table">
            <a:tbl>
              <a:tblPr>
                <a:tableStyleId>{5940675A-B579-460E-94D1-54222C63F5DA}</a:tableStyleId>
              </a:tblPr>
              <a:tblGrid>
                <a:gridCol w="1698255"/>
                <a:gridCol w="4755709"/>
              </a:tblGrid>
              <a:tr h="438776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100" kern="1200" dirty="0">
                          <a:effectLst/>
                        </a:rPr>
                        <a:t>Číslo projektu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710" marR="5471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100" dirty="0" smtClean="0">
                          <a:effectLst/>
                          <a:latin typeface="Calibri"/>
                          <a:ea typeface="Calibri"/>
                          <a:cs typeface="Times New Roman,Bold"/>
                        </a:rPr>
                        <a:t>CZ.1.07/1.5.00/34.0950</a:t>
                      </a:r>
                      <a:endParaRPr lang="cs-CZ" sz="1050" dirty="0" smtClean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710" marR="54710" marT="0" marB="0"/>
                </a:tc>
              </a:tr>
              <a:tr h="199659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100" kern="1200" dirty="0">
                          <a:effectLst/>
                        </a:rPr>
                        <a:t>Označení materiálu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710" marR="54710" marT="0" marB="0"/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  <a:latin typeface="Calibri"/>
                          <a:ea typeface="Calibri"/>
                          <a:cs typeface="Times New Roman,Bold"/>
                        </a:rPr>
                        <a:t>VY_32_INOVACE_mix2_zsv17</a:t>
                      </a:r>
                      <a:endParaRPr lang="cs-CZ" sz="105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710" marR="54710" marT="0" marB="0"/>
                </a:tc>
              </a:tr>
              <a:tr h="199659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100" kern="1200" dirty="0">
                          <a:effectLst/>
                        </a:rPr>
                        <a:t>Soubor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710" marR="54710" marT="0" marB="0"/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</a:rPr>
                        <a:t> </a:t>
                      </a:r>
                      <a:r>
                        <a:rPr lang="cs-CZ" sz="1100" dirty="0" smtClean="0">
                          <a:effectLst/>
                        </a:rPr>
                        <a:t>zsv17_patristika_</a:t>
                      </a:r>
                      <a:r>
                        <a:rPr lang="cs-CZ" sz="1100" dirty="0" err="1" smtClean="0">
                          <a:effectLst/>
                        </a:rPr>
                        <a:t>II.pptx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710" marR="54710" marT="0" marB="0"/>
                </a:tc>
              </a:tr>
              <a:tr h="199659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100" kern="1200">
                          <a:effectLst/>
                        </a:rPr>
                        <a:t>Název školy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710" marR="54710" marT="0" marB="0"/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</a:rPr>
                        <a:t>Gymnázium Kladno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710" marR="54710" marT="0" marB="0"/>
                </a:tc>
              </a:tr>
              <a:tr h="199659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100" kern="1200">
                          <a:effectLst/>
                        </a:rPr>
                        <a:t>Autor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710" marR="54710" marT="0" marB="0"/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Mgr.</a:t>
                      </a:r>
                      <a:r>
                        <a:rPr lang="cs-CZ" sz="1100" baseline="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 Jiří Beran, Mgr. Marie Kohoutová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710" marR="54710" marT="0" marB="0"/>
                </a:tc>
              </a:tr>
              <a:tr h="600328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100" kern="1200">
                          <a:effectLst/>
                        </a:rPr>
                        <a:t>Anotace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710" marR="54710" marT="0" marB="0"/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</a:rPr>
                        <a:t>Prezentace seznamuje s obdobími patristiky dogmatikou a systematikou, jejími představiteli a myšlenkami.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710" marR="54710" marT="0" marB="0"/>
                </a:tc>
              </a:tr>
              <a:tr h="199659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100" kern="1200">
                          <a:effectLst/>
                        </a:rPr>
                        <a:t>Předmět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710" marR="54710" marT="0" marB="0"/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</a:rPr>
                        <a:t>Základy společenských</a:t>
                      </a:r>
                      <a:r>
                        <a:rPr lang="cs-CZ" sz="1100" baseline="0" dirty="0" smtClean="0">
                          <a:effectLst/>
                        </a:rPr>
                        <a:t> věd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710" marR="54710" marT="0" marB="0"/>
                </a:tc>
              </a:tr>
              <a:tr h="199659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100" kern="1200" dirty="0" smtClean="0">
                          <a:effectLst/>
                        </a:rPr>
                        <a:t>Tematická</a:t>
                      </a:r>
                      <a:r>
                        <a:rPr lang="cs-CZ" sz="1100" kern="1200" baseline="0" dirty="0" smtClean="0">
                          <a:effectLst/>
                        </a:rPr>
                        <a:t> oblast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710" marR="54710" marT="0" marB="0"/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1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Křesťanská filosofie</a:t>
                      </a:r>
                      <a:endParaRPr lang="cs-CZ" sz="11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4710" marR="54710" marT="0" marB="0"/>
                </a:tc>
              </a:tr>
              <a:tr h="199659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100" kern="1200">
                          <a:effectLst/>
                        </a:rPr>
                        <a:t>Téma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710" marR="54710" marT="0" marB="0"/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1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Patristika II</a:t>
                      </a:r>
                      <a:endParaRPr lang="cs-CZ" sz="11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4710" marR="54710" marT="0" marB="0"/>
                </a:tc>
              </a:tr>
              <a:tr h="479239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100" kern="1200">
                          <a:effectLst/>
                        </a:rPr>
                        <a:t>Očekávané výstupy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710" marR="54710" marT="0" marB="0"/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</a:rPr>
                        <a:t> Seznámit s představiteli a filosofickými myšlenkami období dogmatiky a systematiky.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710" marR="54710" marT="0" marB="0"/>
                </a:tc>
              </a:tr>
              <a:tr h="199659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100" kern="1200" dirty="0">
                          <a:effectLst/>
                        </a:rPr>
                        <a:t>Klíčová slova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710" marR="54710" marT="0" marB="0"/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1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Filosofie, křesťanství, </a:t>
                      </a:r>
                      <a:r>
                        <a:rPr lang="cs-CZ" sz="11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patristika</a:t>
                      </a:r>
                      <a:r>
                        <a:rPr lang="cs-CZ" sz="11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</a:t>
                      </a:r>
                      <a:r>
                        <a:rPr lang="cs-CZ" sz="110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dogmatika, systematika</a:t>
                      </a:r>
                      <a:endParaRPr lang="cs-CZ" sz="11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4710" marR="54710" marT="0" marB="0"/>
                </a:tc>
              </a:tr>
              <a:tr h="199659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100" kern="1200">
                          <a:effectLst/>
                        </a:rPr>
                        <a:t>Druh učebního materiálu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710" marR="54710" marT="0" marB="0"/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</a:rPr>
                        <a:t>prezentace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710" marR="54710" marT="0" marB="0"/>
                </a:tc>
              </a:tr>
              <a:tr h="199659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100" kern="1200" dirty="0" smtClean="0">
                          <a:solidFill>
                            <a:srgbClr val="000000"/>
                          </a:solidFill>
                          <a:latin typeface="Arial"/>
                          <a:ea typeface="Calibri"/>
                          <a:cs typeface="Times New Roman"/>
                        </a:rPr>
                        <a:t>Cílová skupina</a:t>
                      </a:r>
                      <a:endParaRPr lang="cs-CZ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208" marR="62208" marT="0" marB="0"/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vyšší stupeň osmiletého gymnázia, čtyřleté gymnázium</a:t>
                      </a:r>
                    </a:p>
                  </a:txBody>
                  <a:tcPr marL="62208" marR="62208" marT="0" marB="0"/>
                </a:tc>
              </a:tr>
              <a:tr h="677894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100" kern="1200" dirty="0">
                          <a:solidFill>
                            <a:srgbClr val="000000"/>
                          </a:solidFill>
                          <a:latin typeface="Arial"/>
                          <a:ea typeface="Calibri"/>
                          <a:cs typeface="Times New Roman"/>
                        </a:rPr>
                        <a:t>Ověřeno</a:t>
                      </a:r>
                      <a:endParaRPr lang="cs-CZ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208" marR="62208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1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5.3.2014, SSV</a:t>
                      </a:r>
                      <a:endParaRPr lang="cs-CZ" sz="1100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endParaRPr lang="cs-CZ" sz="1100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endParaRPr lang="cs-CZ" sz="11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2208" marR="62208" marT="0" marB="0"/>
                </a:tc>
              </a:tr>
              <a:tr h="199659">
                <a:tc gridSpan="2"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</a:rPr>
                        <a:t>Zdroje uvedeny na konci dokumentu.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710" marR="54710" marT="0" marB="0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ransition>
    <p:push dir="u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ext Box 1"/>
          <p:cNvSpPr txBox="1">
            <a:spLocks noChangeArrowheads="1"/>
          </p:cNvSpPr>
          <p:nvPr/>
        </p:nvSpPr>
        <p:spPr bwMode="auto">
          <a:xfrm>
            <a:off x="456481" y="273629"/>
            <a:ext cx="8228160" cy="585709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0" tIns="13715" rIns="0" bIns="0" anchor="ctr"/>
          <a:lstStyle/>
          <a:p>
            <a:pPr algn="ctr">
              <a:lnSpc>
                <a:spcPct val="95000"/>
              </a:lnSpc>
              <a:tabLst>
                <a:tab pos="0" algn="l"/>
                <a:tab pos="406086" algn="l"/>
                <a:tab pos="813612" algn="l"/>
                <a:tab pos="1221138" algn="l"/>
                <a:tab pos="1628664" algn="l"/>
                <a:tab pos="2036190" algn="l"/>
                <a:tab pos="2443717" algn="l"/>
                <a:tab pos="2851242" algn="l"/>
                <a:tab pos="3258769" algn="l"/>
                <a:tab pos="3666294" algn="l"/>
                <a:tab pos="4073821" algn="l"/>
                <a:tab pos="4481346" algn="l"/>
                <a:tab pos="4888873" algn="l"/>
                <a:tab pos="5296398" algn="l"/>
                <a:tab pos="5703925" algn="l"/>
                <a:tab pos="6111450" algn="l"/>
                <a:tab pos="6518977" algn="l"/>
                <a:tab pos="6926502" algn="l"/>
                <a:tab pos="7334029" algn="l"/>
                <a:tab pos="7741554" algn="l"/>
                <a:tab pos="8149081" algn="l"/>
              </a:tabLst>
            </a:pPr>
            <a:r>
              <a:rPr lang="cs-CZ" sz="3600" dirty="0">
                <a:solidFill>
                  <a:srgbClr val="000000"/>
                </a:solidFill>
                <a:latin typeface="Times New Roman" pitchFamily="16" charset="0"/>
              </a:rPr>
              <a:t>PATRISTIKA II</a:t>
            </a:r>
          </a:p>
          <a:p>
            <a:pPr algn="ctr">
              <a:lnSpc>
                <a:spcPct val="95000"/>
              </a:lnSpc>
              <a:tabLst>
                <a:tab pos="0" algn="l"/>
                <a:tab pos="406086" algn="l"/>
                <a:tab pos="813612" algn="l"/>
                <a:tab pos="1221138" algn="l"/>
                <a:tab pos="1628664" algn="l"/>
                <a:tab pos="2036190" algn="l"/>
                <a:tab pos="2443717" algn="l"/>
                <a:tab pos="2851242" algn="l"/>
                <a:tab pos="3258769" algn="l"/>
                <a:tab pos="3666294" algn="l"/>
                <a:tab pos="4073821" algn="l"/>
                <a:tab pos="4481346" algn="l"/>
                <a:tab pos="4888873" algn="l"/>
                <a:tab pos="5296398" algn="l"/>
                <a:tab pos="5703925" algn="l"/>
                <a:tab pos="6111450" algn="l"/>
                <a:tab pos="6518977" algn="l"/>
                <a:tab pos="6926502" algn="l"/>
                <a:tab pos="7334029" algn="l"/>
                <a:tab pos="7741554" algn="l"/>
                <a:tab pos="8149081" algn="l"/>
              </a:tabLst>
            </a:pPr>
            <a:r>
              <a:rPr lang="cs-CZ" sz="3600" dirty="0" smtClean="0">
                <a:solidFill>
                  <a:srgbClr val="000000"/>
                </a:solidFill>
                <a:latin typeface="Times New Roman" pitchFamily="16" charset="0"/>
              </a:rPr>
              <a:t>FILOSOFIE </a:t>
            </a:r>
            <a:r>
              <a:rPr lang="cs-CZ" sz="3600" dirty="0">
                <a:solidFill>
                  <a:srgbClr val="000000"/>
                </a:solidFill>
                <a:latin typeface="Times New Roman" pitchFamily="16" charset="0"/>
              </a:rPr>
              <a:t>1. – 8. stol. n. l.</a:t>
            </a:r>
          </a:p>
        </p:txBody>
      </p:sp>
      <p:pic>
        <p:nvPicPr>
          <p:cNvPr id="3075" name="Picture 3" descr="C:\Users\jirka2\Desktop\220px-Christian_cross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26560" y="3886969"/>
            <a:ext cx="1900800" cy="26527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1"/>
          <p:cNvSpPr>
            <a:spLocks noGrp="1" noChangeArrowheads="1"/>
          </p:cNvSpPr>
          <p:nvPr>
            <p:ph type="title"/>
          </p:nvPr>
        </p:nvSpPr>
        <p:spPr/>
        <p:txBody>
          <a:bodyPr tIns="24165" bIns="41473"/>
          <a:lstStyle/>
          <a:p>
            <a:pPr>
              <a:tabLst>
                <a:tab pos="0" algn="l"/>
                <a:tab pos="406086" algn="l"/>
                <a:tab pos="813612" algn="l"/>
                <a:tab pos="1221138" algn="l"/>
                <a:tab pos="1628664" algn="l"/>
                <a:tab pos="2036190" algn="l"/>
                <a:tab pos="2443717" algn="l"/>
                <a:tab pos="2851242" algn="l"/>
                <a:tab pos="3258769" algn="l"/>
                <a:tab pos="3666294" algn="l"/>
                <a:tab pos="4073821" algn="l"/>
                <a:tab pos="4481346" algn="l"/>
                <a:tab pos="4888873" algn="l"/>
                <a:tab pos="5296398" algn="l"/>
                <a:tab pos="5703925" algn="l"/>
                <a:tab pos="6111450" algn="l"/>
                <a:tab pos="6518977" algn="l"/>
                <a:tab pos="6926502" algn="l"/>
                <a:tab pos="7334029" algn="l"/>
                <a:tab pos="7741554" algn="l"/>
                <a:tab pos="8149081" algn="l"/>
              </a:tabLst>
            </a:pPr>
            <a:r>
              <a:rPr lang="cs-CZ" sz="2900" dirty="0" smtClean="0">
                <a:solidFill>
                  <a:srgbClr val="FFFF00"/>
                </a:solidFill>
              </a:rPr>
              <a:t>Dogmatika</a:t>
            </a:r>
          </a:p>
        </p:txBody>
      </p:sp>
      <p:sp>
        <p:nvSpPr>
          <p:cNvPr id="10243" name="Rectangle 2"/>
          <p:cNvSpPr>
            <a:spLocks noGrp="1" noChangeArrowheads="1"/>
          </p:cNvSpPr>
          <p:nvPr>
            <p:ph idx="1"/>
          </p:nvPr>
        </p:nvSpPr>
        <p:spPr/>
        <p:txBody>
          <a:bodyPr rIns="82945" bIns="41473">
            <a:normAutofit fontScale="85000" lnSpcReduction="10000"/>
          </a:bodyPr>
          <a:lstStyle/>
          <a:p>
            <a:pPr marL="390246" indent="-293764">
              <a:buClr>
                <a:srgbClr val="0E594D"/>
              </a:buClr>
              <a:buSzPct val="45000"/>
              <a:buNone/>
              <a:tabLst>
                <a:tab pos="390246" algn="l"/>
                <a:tab pos="485288" algn="l"/>
                <a:tab pos="892813" algn="l"/>
                <a:tab pos="1300340" algn="l"/>
                <a:tab pos="1707865" algn="l"/>
                <a:tab pos="2115392" algn="l"/>
                <a:tab pos="2522917" algn="l"/>
                <a:tab pos="2930444" algn="l"/>
                <a:tab pos="3337969" algn="l"/>
                <a:tab pos="3745496" algn="l"/>
                <a:tab pos="4153021" algn="l"/>
                <a:tab pos="4560548" algn="l"/>
                <a:tab pos="4968073" algn="l"/>
                <a:tab pos="5375600" algn="l"/>
                <a:tab pos="5783125" algn="l"/>
                <a:tab pos="6190652" algn="l"/>
                <a:tab pos="6598177" algn="l"/>
                <a:tab pos="7005704" algn="l"/>
                <a:tab pos="7413229" algn="l"/>
                <a:tab pos="7820756" algn="l"/>
                <a:tab pos="8228281" algn="l"/>
              </a:tabLst>
            </a:pPr>
            <a:r>
              <a:rPr lang="cs-CZ" b="1" dirty="0" smtClean="0"/>
              <a:t>	Alexandrijská škola</a:t>
            </a:r>
          </a:p>
          <a:p>
            <a:pPr marL="390246" indent="-293764">
              <a:buClr>
                <a:srgbClr val="0E594D"/>
              </a:buClr>
              <a:buSzPct val="45000"/>
              <a:buFont typeface="Wingdings" charset="2"/>
              <a:buChar char=""/>
              <a:tabLst>
                <a:tab pos="390246" algn="l"/>
                <a:tab pos="485288" algn="l"/>
                <a:tab pos="892813" algn="l"/>
                <a:tab pos="1300340" algn="l"/>
                <a:tab pos="1707865" algn="l"/>
                <a:tab pos="2115392" algn="l"/>
                <a:tab pos="2522917" algn="l"/>
                <a:tab pos="2930444" algn="l"/>
                <a:tab pos="3337969" algn="l"/>
                <a:tab pos="3745496" algn="l"/>
                <a:tab pos="4153021" algn="l"/>
                <a:tab pos="4560548" algn="l"/>
                <a:tab pos="4968073" algn="l"/>
                <a:tab pos="5375600" algn="l"/>
                <a:tab pos="5783125" algn="l"/>
                <a:tab pos="6190652" algn="l"/>
                <a:tab pos="6598177" algn="l"/>
                <a:tab pos="7005704" algn="l"/>
                <a:tab pos="7413229" algn="l"/>
                <a:tab pos="7820756" algn="l"/>
                <a:tab pos="8228281" algn="l"/>
              </a:tabLst>
            </a:pPr>
            <a:r>
              <a:rPr lang="cs-CZ" dirty="0" err="1" smtClean="0"/>
              <a:t>Kléméns</a:t>
            </a:r>
            <a:r>
              <a:rPr lang="cs-CZ" dirty="0" smtClean="0"/>
              <a:t> Alexandrijský  –  první pokus o ucelení systému křesťanské nauky a pravidel pro běžný život</a:t>
            </a:r>
          </a:p>
          <a:p>
            <a:pPr marL="390246" indent="-293764">
              <a:buClr>
                <a:srgbClr val="0E594D"/>
              </a:buClr>
              <a:buSzPct val="45000"/>
              <a:buFont typeface="Wingdings" charset="2"/>
              <a:buChar char=""/>
              <a:tabLst>
                <a:tab pos="390246" algn="l"/>
                <a:tab pos="485288" algn="l"/>
                <a:tab pos="892813" algn="l"/>
                <a:tab pos="1300340" algn="l"/>
                <a:tab pos="1707865" algn="l"/>
                <a:tab pos="2115392" algn="l"/>
                <a:tab pos="2522917" algn="l"/>
                <a:tab pos="2930444" algn="l"/>
                <a:tab pos="3337969" algn="l"/>
                <a:tab pos="3745496" algn="l"/>
                <a:tab pos="4153021" algn="l"/>
                <a:tab pos="4560548" algn="l"/>
                <a:tab pos="4968073" algn="l"/>
                <a:tab pos="5375600" algn="l"/>
                <a:tab pos="5783125" algn="l"/>
                <a:tab pos="6190652" algn="l"/>
                <a:tab pos="6598177" algn="l"/>
                <a:tab pos="7005704" algn="l"/>
                <a:tab pos="7413229" algn="l"/>
                <a:tab pos="7820756" algn="l"/>
                <a:tab pos="8228281" algn="l"/>
              </a:tabLst>
            </a:pPr>
            <a:r>
              <a:rPr lang="cs-CZ" dirty="0" err="1" smtClean="0"/>
              <a:t>Origenés</a:t>
            </a:r>
            <a:r>
              <a:rPr lang="cs-CZ" dirty="0" smtClean="0"/>
              <a:t>  –  zakladatel exegeze (kritické zkoumání jakéhokoli textu) – kritika Starého zákona (Hexapla)</a:t>
            </a:r>
          </a:p>
          <a:p>
            <a:pPr marL="390246" indent="-293764">
              <a:buClr>
                <a:srgbClr val="0E594D"/>
              </a:buClr>
              <a:buSzPct val="45000"/>
              <a:buNone/>
              <a:tabLst>
                <a:tab pos="390246" algn="l"/>
                <a:tab pos="485288" algn="l"/>
                <a:tab pos="892813" algn="l"/>
                <a:tab pos="1300340" algn="l"/>
                <a:tab pos="1707865" algn="l"/>
                <a:tab pos="2115392" algn="l"/>
                <a:tab pos="2522917" algn="l"/>
                <a:tab pos="2930444" algn="l"/>
                <a:tab pos="3337969" algn="l"/>
                <a:tab pos="3745496" algn="l"/>
                <a:tab pos="4153021" algn="l"/>
                <a:tab pos="4560548" algn="l"/>
                <a:tab pos="4968073" algn="l"/>
                <a:tab pos="5375600" algn="l"/>
                <a:tab pos="5783125" algn="l"/>
                <a:tab pos="6190652" algn="l"/>
                <a:tab pos="6598177" algn="l"/>
                <a:tab pos="7005704" algn="l"/>
                <a:tab pos="7413229" algn="l"/>
                <a:tab pos="7820756" algn="l"/>
                <a:tab pos="8228281" algn="l"/>
              </a:tabLst>
            </a:pPr>
            <a:r>
              <a:rPr lang="cs-CZ" dirty="0" smtClean="0"/>
              <a:t>	    – transcendentnost Boha</a:t>
            </a:r>
          </a:p>
          <a:p>
            <a:pPr marL="390246" indent="-293764">
              <a:buClr>
                <a:srgbClr val="0E594D"/>
              </a:buClr>
              <a:buSzPct val="45000"/>
              <a:buNone/>
              <a:tabLst>
                <a:tab pos="390246" algn="l"/>
                <a:tab pos="485288" algn="l"/>
                <a:tab pos="892813" algn="l"/>
                <a:tab pos="1300340" algn="l"/>
                <a:tab pos="1707865" algn="l"/>
                <a:tab pos="2115392" algn="l"/>
                <a:tab pos="2522917" algn="l"/>
                <a:tab pos="2930444" algn="l"/>
                <a:tab pos="3337969" algn="l"/>
                <a:tab pos="3745496" algn="l"/>
                <a:tab pos="4153021" algn="l"/>
                <a:tab pos="4560548" algn="l"/>
                <a:tab pos="4968073" algn="l"/>
                <a:tab pos="5375600" algn="l"/>
                <a:tab pos="5783125" algn="l"/>
                <a:tab pos="6190652" algn="l"/>
                <a:tab pos="6598177" algn="l"/>
                <a:tab pos="7005704" algn="l"/>
                <a:tab pos="7413229" algn="l"/>
                <a:tab pos="7820756" algn="l"/>
                <a:tab pos="8228281" algn="l"/>
              </a:tabLst>
            </a:pPr>
            <a:r>
              <a:rPr lang="cs-CZ" dirty="0" smtClean="0"/>
              <a:t>	    – „O principech“ - systematický výklad křesťanství, </a:t>
            </a:r>
          </a:p>
          <a:p>
            <a:pPr marL="390246" indent="-293764">
              <a:buClr>
                <a:srgbClr val="0E594D"/>
              </a:buClr>
              <a:buSzPct val="45000"/>
              <a:buNone/>
              <a:tabLst>
                <a:tab pos="390246" algn="l"/>
                <a:tab pos="485288" algn="l"/>
                <a:tab pos="892813" algn="l"/>
                <a:tab pos="1300340" algn="l"/>
                <a:tab pos="1707865" algn="l"/>
                <a:tab pos="2115392" algn="l"/>
                <a:tab pos="2522917" algn="l"/>
                <a:tab pos="2930444" algn="l"/>
                <a:tab pos="3337969" algn="l"/>
                <a:tab pos="3745496" algn="l"/>
                <a:tab pos="4153021" algn="l"/>
                <a:tab pos="4560548" algn="l"/>
                <a:tab pos="4968073" algn="l"/>
                <a:tab pos="5375600" algn="l"/>
                <a:tab pos="5783125" algn="l"/>
                <a:tab pos="6190652" algn="l"/>
                <a:tab pos="6598177" algn="l"/>
                <a:tab pos="7005704" algn="l"/>
                <a:tab pos="7413229" algn="l"/>
                <a:tab pos="7820756" algn="l"/>
                <a:tab pos="8228281" algn="l"/>
              </a:tabLst>
            </a:pPr>
            <a:r>
              <a:rPr lang="cs-CZ" dirty="0" smtClean="0"/>
              <a:t>		        vše směřuje ke spáse.</a:t>
            </a:r>
          </a:p>
          <a:p>
            <a:pPr marL="390246" indent="-293764">
              <a:buClr>
                <a:srgbClr val="0E594D"/>
              </a:buClr>
              <a:buSzPct val="45000"/>
              <a:tabLst>
                <a:tab pos="390246" algn="l"/>
                <a:tab pos="485288" algn="l"/>
                <a:tab pos="892813" algn="l"/>
                <a:tab pos="1300340" algn="l"/>
                <a:tab pos="1707865" algn="l"/>
                <a:tab pos="2115392" algn="l"/>
                <a:tab pos="2522917" algn="l"/>
                <a:tab pos="2930444" algn="l"/>
                <a:tab pos="3337969" algn="l"/>
                <a:tab pos="3745496" algn="l"/>
                <a:tab pos="4153021" algn="l"/>
                <a:tab pos="4560548" algn="l"/>
                <a:tab pos="4968073" algn="l"/>
                <a:tab pos="5375600" algn="l"/>
                <a:tab pos="5783125" algn="l"/>
                <a:tab pos="6190652" algn="l"/>
                <a:tab pos="6598177" algn="l"/>
                <a:tab pos="7005704" algn="l"/>
                <a:tab pos="7413229" algn="l"/>
                <a:tab pos="7820756" algn="l"/>
                <a:tab pos="8228281" algn="l"/>
              </a:tabLst>
            </a:pPr>
            <a:r>
              <a:rPr lang="cs-CZ" dirty="0" smtClean="0"/>
              <a:t> </a:t>
            </a:r>
            <a:r>
              <a:rPr lang="cs-CZ" dirty="0" err="1" smtClean="0"/>
              <a:t>Ária</a:t>
            </a:r>
            <a:r>
              <a:rPr lang="cs-CZ" dirty="0" smtClean="0"/>
              <a:t>  – arianismus – Kristus byl pouhý člověk</a:t>
            </a:r>
          </a:p>
          <a:p>
            <a:pPr marL="390246" indent="-293764">
              <a:buClr>
                <a:srgbClr val="0E594D"/>
              </a:buClr>
              <a:buSzPct val="45000"/>
              <a:tabLst>
                <a:tab pos="390246" algn="l"/>
                <a:tab pos="485288" algn="l"/>
                <a:tab pos="892813" algn="l"/>
                <a:tab pos="1300340" algn="l"/>
                <a:tab pos="1707865" algn="l"/>
                <a:tab pos="2115392" algn="l"/>
                <a:tab pos="2522917" algn="l"/>
                <a:tab pos="2930444" algn="l"/>
                <a:tab pos="3337969" algn="l"/>
                <a:tab pos="3745496" algn="l"/>
                <a:tab pos="4153021" algn="l"/>
                <a:tab pos="4560548" algn="l"/>
                <a:tab pos="4968073" algn="l"/>
                <a:tab pos="5375600" algn="l"/>
                <a:tab pos="5783125" algn="l"/>
                <a:tab pos="6190652" algn="l"/>
                <a:tab pos="6598177" algn="l"/>
                <a:tab pos="7005704" algn="l"/>
                <a:tab pos="7413229" algn="l"/>
                <a:tab pos="7820756" algn="l"/>
                <a:tab pos="8228281" algn="l"/>
              </a:tabLst>
            </a:pPr>
            <a:r>
              <a:rPr lang="cs-CZ" dirty="0" smtClean="0"/>
              <a:t> </a:t>
            </a:r>
            <a:r>
              <a:rPr lang="cs-CZ" dirty="0" err="1" smtClean="0"/>
              <a:t>Athanasios</a:t>
            </a:r>
            <a:r>
              <a:rPr lang="cs-CZ" dirty="0" smtClean="0"/>
              <a:t> – Kristus nebyl pouhý člověk – trojjedinost Boha</a:t>
            </a:r>
          </a:p>
          <a:p>
            <a:pPr marL="390246" indent="-293764">
              <a:buClr>
                <a:srgbClr val="0E594D"/>
              </a:buClr>
              <a:buSzPct val="45000"/>
              <a:tabLst>
                <a:tab pos="390246" algn="l"/>
                <a:tab pos="485288" algn="l"/>
                <a:tab pos="892813" algn="l"/>
                <a:tab pos="1300340" algn="l"/>
                <a:tab pos="1707865" algn="l"/>
                <a:tab pos="2115392" algn="l"/>
                <a:tab pos="2522917" algn="l"/>
                <a:tab pos="2930444" algn="l"/>
                <a:tab pos="3337969" algn="l"/>
                <a:tab pos="3745496" algn="l"/>
                <a:tab pos="4153021" algn="l"/>
                <a:tab pos="4560548" algn="l"/>
                <a:tab pos="4968073" algn="l"/>
                <a:tab pos="5375600" algn="l"/>
                <a:tab pos="5783125" algn="l"/>
                <a:tab pos="6190652" algn="l"/>
                <a:tab pos="6598177" algn="l"/>
                <a:tab pos="7005704" algn="l"/>
                <a:tab pos="7413229" algn="l"/>
                <a:tab pos="7820756" algn="l"/>
                <a:tab pos="8228281" algn="l"/>
              </a:tabLst>
            </a:pPr>
            <a:endParaRPr lang="cs-CZ" dirty="0" smtClean="0"/>
          </a:p>
          <a:p>
            <a:pPr marL="390246" indent="-293764">
              <a:buClr>
                <a:srgbClr val="0E594D"/>
              </a:buClr>
              <a:buSzPct val="45000"/>
              <a:tabLst>
                <a:tab pos="390246" algn="l"/>
                <a:tab pos="485288" algn="l"/>
                <a:tab pos="892813" algn="l"/>
                <a:tab pos="1300340" algn="l"/>
                <a:tab pos="1707865" algn="l"/>
                <a:tab pos="2115392" algn="l"/>
                <a:tab pos="2522917" algn="l"/>
                <a:tab pos="2930444" algn="l"/>
                <a:tab pos="3337969" algn="l"/>
                <a:tab pos="3745496" algn="l"/>
                <a:tab pos="4153021" algn="l"/>
                <a:tab pos="4560548" algn="l"/>
                <a:tab pos="4968073" algn="l"/>
                <a:tab pos="5375600" algn="l"/>
                <a:tab pos="5783125" algn="l"/>
                <a:tab pos="6190652" algn="l"/>
                <a:tab pos="6598177" algn="l"/>
                <a:tab pos="7005704" algn="l"/>
                <a:tab pos="7413229" algn="l"/>
                <a:tab pos="7820756" algn="l"/>
                <a:tab pos="8228281" algn="l"/>
              </a:tabLst>
            </a:pPr>
            <a:endParaRPr lang="cs-CZ" dirty="0" smtClean="0"/>
          </a:p>
          <a:p>
            <a:pPr marL="390246" indent="-293764">
              <a:buClr>
                <a:srgbClr val="0E594D"/>
              </a:buClr>
              <a:buSzPct val="45000"/>
              <a:tabLst>
                <a:tab pos="390246" algn="l"/>
                <a:tab pos="485288" algn="l"/>
                <a:tab pos="892813" algn="l"/>
                <a:tab pos="1300340" algn="l"/>
                <a:tab pos="1707865" algn="l"/>
                <a:tab pos="2115392" algn="l"/>
                <a:tab pos="2522917" algn="l"/>
                <a:tab pos="2930444" algn="l"/>
                <a:tab pos="3337969" algn="l"/>
                <a:tab pos="3745496" algn="l"/>
                <a:tab pos="4153021" algn="l"/>
                <a:tab pos="4560548" algn="l"/>
                <a:tab pos="4968073" algn="l"/>
                <a:tab pos="5375600" algn="l"/>
                <a:tab pos="5783125" algn="l"/>
                <a:tab pos="6190652" algn="l"/>
                <a:tab pos="6598177" algn="l"/>
                <a:tab pos="7005704" algn="l"/>
                <a:tab pos="7413229" algn="l"/>
                <a:tab pos="7820756" algn="l"/>
                <a:tab pos="8228281" algn="l"/>
              </a:tabLst>
            </a:pPr>
            <a:endParaRPr lang="cs-CZ" dirty="0" smtClean="0"/>
          </a:p>
        </p:txBody>
      </p:sp>
    </p:spTree>
  </p:cSld>
  <p:clrMapOvr>
    <a:masterClrMapping/>
  </p:clrMapOvr>
  <p:transition spd="med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2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2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02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02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02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02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2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2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02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02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024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024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024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024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024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024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err="1" smtClean="0"/>
              <a:t>Origenés</a:t>
            </a:r>
            <a:endParaRPr lang="cs-CZ" dirty="0"/>
          </a:p>
        </p:txBody>
      </p:sp>
      <p:pic>
        <p:nvPicPr>
          <p:cNvPr id="4" name="Picture 6" descr="http://upload.wikimedia.org/wikipedia/commons/thumb/2/20/Origen.jpg/202px-Origen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43174" y="1714488"/>
            <a:ext cx="3857652" cy="45833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72480" y="1906760"/>
            <a:ext cx="7809120" cy="4526396"/>
          </a:xfrm>
        </p:spPr>
        <p:txBody>
          <a:bodyPr rIns="82945" bIns="41473"/>
          <a:lstStyle/>
          <a:p>
            <a:pPr marL="390246" indent="-293764">
              <a:buClr>
                <a:srgbClr val="0E594D"/>
              </a:buClr>
              <a:buSzPct val="45000"/>
              <a:buFont typeface="Wingdings" charset="2"/>
              <a:buChar char=""/>
              <a:tabLst>
                <a:tab pos="390246" algn="l"/>
                <a:tab pos="485288" algn="l"/>
                <a:tab pos="892813" algn="l"/>
                <a:tab pos="1300340" algn="l"/>
                <a:tab pos="1707865" algn="l"/>
                <a:tab pos="2115392" algn="l"/>
                <a:tab pos="2522917" algn="l"/>
                <a:tab pos="2930444" algn="l"/>
                <a:tab pos="3337969" algn="l"/>
                <a:tab pos="3745496" algn="l"/>
                <a:tab pos="4153021" algn="l"/>
                <a:tab pos="4560548" algn="l"/>
                <a:tab pos="4968073" algn="l"/>
                <a:tab pos="5375600" algn="l"/>
                <a:tab pos="5783125" algn="l"/>
                <a:tab pos="6190652" algn="l"/>
                <a:tab pos="6598177" algn="l"/>
                <a:tab pos="7005704" algn="l"/>
                <a:tab pos="7413229" algn="l"/>
                <a:tab pos="7820756" algn="l"/>
                <a:tab pos="8228281" algn="l"/>
              </a:tabLst>
            </a:pPr>
            <a:r>
              <a:rPr lang="cs-CZ" dirty="0" smtClean="0"/>
              <a:t>Koncil v </a:t>
            </a:r>
            <a:r>
              <a:rPr lang="cs-CZ" dirty="0" err="1" smtClean="0"/>
              <a:t>Nikaji</a:t>
            </a:r>
            <a:r>
              <a:rPr lang="cs-CZ" dirty="0" smtClean="0"/>
              <a:t> (325)</a:t>
            </a:r>
          </a:p>
          <a:p>
            <a:pPr marL="390246" indent="-293764">
              <a:buClr>
                <a:srgbClr val="0E594D"/>
              </a:buClr>
              <a:buSzPct val="45000"/>
              <a:buFont typeface="Wingdings" charset="2"/>
              <a:buChar char=""/>
              <a:tabLst>
                <a:tab pos="390246" algn="l"/>
                <a:tab pos="485288" algn="l"/>
                <a:tab pos="892813" algn="l"/>
                <a:tab pos="1300340" algn="l"/>
                <a:tab pos="1707865" algn="l"/>
                <a:tab pos="2115392" algn="l"/>
                <a:tab pos="2522917" algn="l"/>
                <a:tab pos="2930444" algn="l"/>
                <a:tab pos="3337969" algn="l"/>
                <a:tab pos="3745496" algn="l"/>
                <a:tab pos="4153021" algn="l"/>
                <a:tab pos="4560548" algn="l"/>
                <a:tab pos="4968073" algn="l"/>
                <a:tab pos="5375600" algn="l"/>
                <a:tab pos="5783125" algn="l"/>
                <a:tab pos="6190652" algn="l"/>
                <a:tab pos="6598177" algn="l"/>
                <a:tab pos="7005704" algn="l"/>
                <a:tab pos="7413229" algn="l"/>
                <a:tab pos="7820756" algn="l"/>
                <a:tab pos="8228281" algn="l"/>
              </a:tabLst>
            </a:pPr>
            <a:r>
              <a:rPr lang="cs-CZ" dirty="0" smtClean="0"/>
              <a:t>Arianismus = podřízení Bohu</a:t>
            </a:r>
          </a:p>
          <a:p>
            <a:pPr marL="390246" indent="-293764">
              <a:buClr>
                <a:srgbClr val="0E594D"/>
              </a:buClr>
              <a:buSzPct val="45000"/>
              <a:buFont typeface="Wingdings" charset="2"/>
              <a:buChar char=""/>
              <a:tabLst>
                <a:tab pos="390246" algn="l"/>
                <a:tab pos="485288" algn="l"/>
                <a:tab pos="892813" algn="l"/>
                <a:tab pos="1300340" algn="l"/>
                <a:tab pos="1707865" algn="l"/>
                <a:tab pos="2115392" algn="l"/>
                <a:tab pos="2522917" algn="l"/>
                <a:tab pos="2930444" algn="l"/>
                <a:tab pos="3337969" algn="l"/>
                <a:tab pos="3745496" algn="l"/>
                <a:tab pos="4153021" algn="l"/>
                <a:tab pos="4560548" algn="l"/>
                <a:tab pos="4968073" algn="l"/>
                <a:tab pos="5375600" algn="l"/>
                <a:tab pos="5783125" algn="l"/>
                <a:tab pos="6190652" algn="l"/>
                <a:tab pos="6598177" algn="l"/>
                <a:tab pos="7005704" algn="l"/>
                <a:tab pos="7413229" algn="l"/>
                <a:tab pos="7820756" algn="l"/>
                <a:tab pos="8228281" algn="l"/>
              </a:tabLst>
            </a:pPr>
            <a:r>
              <a:rPr lang="cs-CZ" dirty="0" err="1" smtClean="0"/>
              <a:t>Athanasius</a:t>
            </a:r>
            <a:r>
              <a:rPr lang="cs-CZ" dirty="0" smtClean="0"/>
              <a:t> = bojovník proti arianismu, učení o Trojici</a:t>
            </a:r>
          </a:p>
          <a:p>
            <a:pPr marL="390246" indent="-293764">
              <a:buClr>
                <a:srgbClr val="0E594D"/>
              </a:buClr>
              <a:buSzPct val="45000"/>
              <a:buFont typeface="Wingdings" charset="2"/>
              <a:buChar char=""/>
              <a:tabLst>
                <a:tab pos="390246" algn="l"/>
                <a:tab pos="485288" algn="l"/>
                <a:tab pos="892813" algn="l"/>
                <a:tab pos="1300340" algn="l"/>
                <a:tab pos="1707865" algn="l"/>
                <a:tab pos="2115392" algn="l"/>
                <a:tab pos="2522917" algn="l"/>
                <a:tab pos="2930444" algn="l"/>
                <a:tab pos="3337969" algn="l"/>
                <a:tab pos="3745496" algn="l"/>
                <a:tab pos="4153021" algn="l"/>
                <a:tab pos="4560548" algn="l"/>
                <a:tab pos="4968073" algn="l"/>
                <a:tab pos="5375600" algn="l"/>
                <a:tab pos="5783125" algn="l"/>
                <a:tab pos="6190652" algn="l"/>
                <a:tab pos="6598177" algn="l"/>
                <a:tab pos="7005704" algn="l"/>
                <a:tab pos="7413229" algn="l"/>
                <a:tab pos="7820756" algn="l"/>
                <a:tab pos="8228281" algn="l"/>
              </a:tabLst>
            </a:pPr>
            <a:r>
              <a:rPr lang="cs-CZ" dirty="0" err="1" smtClean="0"/>
              <a:t>Apollinarismus</a:t>
            </a:r>
            <a:r>
              <a:rPr lang="cs-CZ" dirty="0" smtClean="0"/>
              <a:t> = Kristus nebyl plně člověk</a:t>
            </a:r>
          </a:p>
          <a:p>
            <a:pPr marL="390246" indent="-293764">
              <a:buClr>
                <a:srgbClr val="0E594D"/>
              </a:buClr>
              <a:buSzPct val="45000"/>
              <a:buFont typeface="Wingdings" charset="2"/>
              <a:buChar char=""/>
              <a:tabLst>
                <a:tab pos="390246" algn="l"/>
                <a:tab pos="485288" algn="l"/>
                <a:tab pos="892813" algn="l"/>
                <a:tab pos="1300340" algn="l"/>
                <a:tab pos="1707865" algn="l"/>
                <a:tab pos="2115392" algn="l"/>
                <a:tab pos="2522917" algn="l"/>
                <a:tab pos="2930444" algn="l"/>
                <a:tab pos="3337969" algn="l"/>
                <a:tab pos="3745496" algn="l"/>
                <a:tab pos="4153021" algn="l"/>
                <a:tab pos="4560548" algn="l"/>
                <a:tab pos="4968073" algn="l"/>
                <a:tab pos="5375600" algn="l"/>
                <a:tab pos="5783125" algn="l"/>
                <a:tab pos="6190652" algn="l"/>
                <a:tab pos="6598177" algn="l"/>
                <a:tab pos="7005704" algn="l"/>
                <a:tab pos="7413229" algn="l"/>
                <a:tab pos="7820756" algn="l"/>
                <a:tab pos="8228281" algn="l"/>
              </a:tabLst>
            </a:pPr>
            <a:r>
              <a:rPr lang="cs-CZ" dirty="0" err="1" smtClean="0"/>
              <a:t>Nestorianismus</a:t>
            </a:r>
            <a:r>
              <a:rPr lang="cs-CZ" dirty="0" smtClean="0"/>
              <a:t> = ani člověk ani Bůh</a:t>
            </a:r>
          </a:p>
          <a:p>
            <a:pPr marL="390246" indent="-293764">
              <a:buClr>
                <a:srgbClr val="0E594D"/>
              </a:buClr>
              <a:buSzPct val="45000"/>
              <a:buFont typeface="Wingdings" charset="2"/>
              <a:buChar char=""/>
              <a:tabLst>
                <a:tab pos="390246" algn="l"/>
                <a:tab pos="485288" algn="l"/>
                <a:tab pos="892813" algn="l"/>
                <a:tab pos="1300340" algn="l"/>
                <a:tab pos="1707865" algn="l"/>
                <a:tab pos="2115392" algn="l"/>
                <a:tab pos="2522917" algn="l"/>
                <a:tab pos="2930444" algn="l"/>
                <a:tab pos="3337969" algn="l"/>
                <a:tab pos="3745496" algn="l"/>
                <a:tab pos="4153021" algn="l"/>
                <a:tab pos="4560548" algn="l"/>
                <a:tab pos="4968073" algn="l"/>
                <a:tab pos="5375600" algn="l"/>
                <a:tab pos="5783125" algn="l"/>
                <a:tab pos="6190652" algn="l"/>
                <a:tab pos="6598177" algn="l"/>
                <a:tab pos="7005704" algn="l"/>
                <a:tab pos="7413229" algn="l"/>
                <a:tab pos="7820756" algn="l"/>
                <a:tab pos="8228281" algn="l"/>
              </a:tabLst>
            </a:pPr>
            <a:r>
              <a:rPr lang="cs-CZ" dirty="0" err="1" smtClean="0"/>
              <a:t>Monofyzitismus</a:t>
            </a:r>
            <a:r>
              <a:rPr lang="cs-CZ" dirty="0" smtClean="0"/>
              <a:t> = Kristus byl Bůh</a:t>
            </a:r>
          </a:p>
          <a:p>
            <a:pPr marL="390246" indent="-293764">
              <a:buClr>
                <a:srgbClr val="0E594D"/>
              </a:buClr>
              <a:buSzPct val="45000"/>
              <a:tabLst>
                <a:tab pos="390246" algn="l"/>
                <a:tab pos="485288" algn="l"/>
                <a:tab pos="892813" algn="l"/>
                <a:tab pos="1300340" algn="l"/>
                <a:tab pos="1707865" algn="l"/>
                <a:tab pos="2115392" algn="l"/>
                <a:tab pos="2522917" algn="l"/>
                <a:tab pos="2930444" algn="l"/>
                <a:tab pos="3337969" algn="l"/>
                <a:tab pos="3745496" algn="l"/>
                <a:tab pos="4153021" algn="l"/>
                <a:tab pos="4560548" algn="l"/>
                <a:tab pos="4968073" algn="l"/>
                <a:tab pos="5375600" algn="l"/>
                <a:tab pos="5783125" algn="l"/>
                <a:tab pos="6190652" algn="l"/>
                <a:tab pos="6598177" algn="l"/>
                <a:tab pos="7005704" algn="l"/>
                <a:tab pos="7413229" algn="l"/>
                <a:tab pos="7820756" algn="l"/>
                <a:tab pos="8228281" algn="l"/>
              </a:tabLst>
            </a:pPr>
            <a:endParaRPr lang="cs-CZ" dirty="0" smtClean="0"/>
          </a:p>
        </p:txBody>
      </p:sp>
      <p:sp>
        <p:nvSpPr>
          <p:cNvPr id="5123" name="Nadpis 4"/>
          <p:cNvSpPr>
            <a:spLocks noGrp="1"/>
          </p:cNvSpPr>
          <p:nvPr>
            <p:ph type="title"/>
          </p:nvPr>
        </p:nvSpPr>
        <p:spPr/>
        <p:txBody>
          <a:bodyPr tIns="41473" bIns="41473"/>
          <a:lstStyle/>
          <a:p>
            <a:r>
              <a:rPr lang="cs-CZ" sz="2900" dirty="0" smtClean="0">
                <a:solidFill>
                  <a:srgbClr val="FFFF00"/>
                </a:solidFill>
              </a:rPr>
              <a:t>Dogmatika</a:t>
            </a:r>
          </a:p>
        </p:txBody>
      </p:sp>
    </p:spTree>
  </p:cSld>
  <p:clrMapOvr>
    <a:masterClrMapping/>
  </p:clrMapOvr>
  <p:transition spd="med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err="1" smtClean="0"/>
              <a:t>Athanasius</a:t>
            </a:r>
            <a:endParaRPr lang="cs-CZ" dirty="0"/>
          </a:p>
        </p:txBody>
      </p:sp>
      <p:pic>
        <p:nvPicPr>
          <p:cNvPr id="4" name="Picture 6" descr="http://upload.wikimedia.org/wikipedia/commons/2/26/Ikone_Athanasius_von_Alexandria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28950" y="2016125"/>
            <a:ext cx="3086100" cy="4143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1"/>
          <p:cNvSpPr>
            <a:spLocks noGrp="1" noChangeArrowheads="1"/>
          </p:cNvSpPr>
          <p:nvPr>
            <p:ph type="title"/>
          </p:nvPr>
        </p:nvSpPr>
        <p:spPr>
          <a:xfrm>
            <a:off x="456481" y="313953"/>
            <a:ext cx="8228160" cy="1146360"/>
          </a:xfrm>
        </p:spPr>
        <p:txBody>
          <a:bodyPr/>
          <a:lstStyle/>
          <a:p>
            <a:pPr eaLnBrk="1"/>
            <a:r>
              <a:rPr lang="cs-CZ" sz="2900" dirty="0" smtClean="0">
                <a:solidFill>
                  <a:srgbClr val="FFFF00"/>
                </a:solidFill>
              </a:rPr>
              <a:t>Systematika</a:t>
            </a:r>
          </a:p>
        </p:txBody>
      </p:sp>
      <p:sp>
        <p:nvSpPr>
          <p:cNvPr id="6147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52320" y="1926922"/>
            <a:ext cx="7948800" cy="4592643"/>
          </a:xfrm>
        </p:spPr>
        <p:txBody>
          <a:bodyPr>
            <a:normAutofit fontScale="70000" lnSpcReduction="20000"/>
          </a:bodyPr>
          <a:lstStyle/>
          <a:p>
            <a:pPr marL="390246" indent="-293764">
              <a:buClr>
                <a:srgbClr val="0E594D"/>
              </a:buClr>
              <a:buSzPct val="45000"/>
              <a:tabLst>
                <a:tab pos="653770" algn="l"/>
                <a:tab pos="1310419" algn="l"/>
                <a:tab pos="1967069" algn="l"/>
                <a:tab pos="2623719" algn="l"/>
                <a:tab pos="3280368" algn="l"/>
                <a:tab pos="3937018" algn="l"/>
                <a:tab pos="4593668" algn="l"/>
                <a:tab pos="5250317" algn="l"/>
                <a:tab pos="5906967" algn="l"/>
                <a:tab pos="6563617" algn="l"/>
                <a:tab pos="7220267" algn="l"/>
                <a:tab pos="7332588" algn="l"/>
                <a:tab pos="7740115" algn="l"/>
                <a:tab pos="8147640" algn="l"/>
                <a:tab pos="8555167" algn="l"/>
                <a:tab pos="8962692" algn="l"/>
                <a:tab pos="9370219" algn="l"/>
                <a:tab pos="9777744" algn="l"/>
              </a:tabLst>
            </a:pPr>
            <a:r>
              <a:rPr lang="cs-CZ" b="1" dirty="0" err="1" smtClean="0"/>
              <a:t>Augustinus</a:t>
            </a:r>
            <a:r>
              <a:rPr lang="cs-CZ" b="1" dirty="0" smtClean="0"/>
              <a:t> </a:t>
            </a:r>
            <a:r>
              <a:rPr lang="cs-CZ" b="1" dirty="0" err="1" smtClean="0"/>
              <a:t>Aurelius</a:t>
            </a:r>
            <a:r>
              <a:rPr lang="cs-CZ" b="1" dirty="0" smtClean="0"/>
              <a:t> </a:t>
            </a:r>
            <a:r>
              <a:rPr lang="cs-CZ" dirty="0" smtClean="0"/>
              <a:t>(13.11.354 </a:t>
            </a:r>
            <a:r>
              <a:rPr lang="cs-CZ" dirty="0" err="1" smtClean="0"/>
              <a:t>Togaste</a:t>
            </a:r>
            <a:r>
              <a:rPr lang="cs-CZ" dirty="0" smtClean="0"/>
              <a:t> -28.8.430 </a:t>
            </a:r>
            <a:r>
              <a:rPr lang="cs-CZ" dirty="0" err="1" smtClean="0"/>
              <a:t>Hippo</a:t>
            </a:r>
            <a:r>
              <a:rPr lang="cs-CZ" dirty="0" smtClean="0"/>
              <a:t>)</a:t>
            </a:r>
            <a:br>
              <a:rPr lang="cs-CZ" dirty="0" smtClean="0"/>
            </a:br>
            <a:r>
              <a:rPr lang="cs-CZ" dirty="0" smtClean="0"/>
              <a:t>- zakladatel filosofického systému katolické církve</a:t>
            </a:r>
          </a:p>
          <a:p>
            <a:pPr marL="390246" indent="-293764">
              <a:buClr>
                <a:srgbClr val="0E594D"/>
              </a:buClr>
              <a:buSzPct val="45000"/>
              <a:buNone/>
              <a:tabLst>
                <a:tab pos="653770" algn="l"/>
                <a:tab pos="1310419" algn="l"/>
                <a:tab pos="1967069" algn="l"/>
                <a:tab pos="2623719" algn="l"/>
                <a:tab pos="3280368" algn="l"/>
                <a:tab pos="3937018" algn="l"/>
                <a:tab pos="4593668" algn="l"/>
                <a:tab pos="5250317" algn="l"/>
                <a:tab pos="5906967" algn="l"/>
                <a:tab pos="6563617" algn="l"/>
                <a:tab pos="7220267" algn="l"/>
                <a:tab pos="7332588" algn="l"/>
                <a:tab pos="7740115" algn="l"/>
                <a:tab pos="8147640" algn="l"/>
                <a:tab pos="8555167" algn="l"/>
                <a:tab pos="8962692" algn="l"/>
                <a:tab pos="9370219" algn="l"/>
                <a:tab pos="9777744" algn="l"/>
              </a:tabLst>
            </a:pPr>
            <a:r>
              <a:rPr lang="cs-CZ" dirty="0" smtClean="0"/>
              <a:t>   	 - východisko středověké teologie  a filosofie</a:t>
            </a:r>
          </a:p>
          <a:p>
            <a:pPr marL="390246" indent="-293764">
              <a:buClr>
                <a:srgbClr val="0E594D"/>
              </a:buClr>
              <a:buSzPct val="45000"/>
              <a:buNone/>
              <a:tabLst>
                <a:tab pos="653770" algn="l"/>
                <a:tab pos="1310419" algn="l"/>
                <a:tab pos="1967069" algn="l"/>
                <a:tab pos="2623719" algn="l"/>
                <a:tab pos="3280368" algn="l"/>
                <a:tab pos="3937018" algn="l"/>
                <a:tab pos="4593668" algn="l"/>
                <a:tab pos="5250317" algn="l"/>
                <a:tab pos="5906967" algn="l"/>
                <a:tab pos="6563617" algn="l"/>
                <a:tab pos="7220267" algn="l"/>
                <a:tab pos="7332588" algn="l"/>
                <a:tab pos="7740115" algn="l"/>
                <a:tab pos="8147640" algn="l"/>
                <a:tab pos="8555167" algn="l"/>
                <a:tab pos="8962692" algn="l"/>
                <a:tab pos="9370219" algn="l"/>
                <a:tab pos="9777744" algn="l"/>
              </a:tabLst>
            </a:pPr>
            <a:r>
              <a:rPr lang="cs-CZ" dirty="0" smtClean="0"/>
              <a:t>      - biskup,za zásluhy o rozšíření víry zařazen mezi církevní </a:t>
            </a:r>
          </a:p>
          <a:p>
            <a:pPr marL="390246" indent="-293764">
              <a:buClr>
                <a:srgbClr val="0E594D"/>
              </a:buClr>
              <a:buSzPct val="45000"/>
              <a:buNone/>
              <a:tabLst>
                <a:tab pos="653770" algn="l"/>
                <a:tab pos="1310419" algn="l"/>
                <a:tab pos="1967069" algn="l"/>
                <a:tab pos="2623719" algn="l"/>
                <a:tab pos="3280368" algn="l"/>
                <a:tab pos="3937018" algn="l"/>
                <a:tab pos="4593668" algn="l"/>
                <a:tab pos="5250317" algn="l"/>
                <a:tab pos="5906967" algn="l"/>
                <a:tab pos="6563617" algn="l"/>
                <a:tab pos="7220267" algn="l"/>
                <a:tab pos="7332588" algn="l"/>
                <a:tab pos="7740115" algn="l"/>
                <a:tab pos="8147640" algn="l"/>
                <a:tab pos="8555167" algn="l"/>
                <a:tab pos="8962692" algn="l"/>
                <a:tab pos="9370219" algn="l"/>
                <a:tab pos="9777744" algn="l"/>
              </a:tabLst>
            </a:pPr>
            <a:r>
              <a:rPr lang="cs-CZ" dirty="0" smtClean="0"/>
              <a:t>         otce,církví uznán za svatého</a:t>
            </a:r>
          </a:p>
          <a:p>
            <a:pPr marL="390246" indent="-293764">
              <a:buClr>
                <a:srgbClr val="0E594D"/>
              </a:buClr>
              <a:buSzPct val="45000"/>
              <a:buNone/>
              <a:tabLst>
                <a:tab pos="653770" algn="l"/>
                <a:tab pos="1310419" algn="l"/>
                <a:tab pos="1967069" algn="l"/>
                <a:tab pos="2623719" algn="l"/>
                <a:tab pos="3280368" algn="l"/>
                <a:tab pos="3937018" algn="l"/>
                <a:tab pos="4593668" algn="l"/>
                <a:tab pos="5250317" algn="l"/>
                <a:tab pos="5906967" algn="l"/>
                <a:tab pos="6563617" algn="l"/>
                <a:tab pos="7220267" algn="l"/>
                <a:tab pos="7332588" algn="l"/>
                <a:tab pos="7740115" algn="l"/>
                <a:tab pos="8147640" algn="l"/>
                <a:tab pos="8555167" algn="l"/>
                <a:tab pos="8962692" algn="l"/>
                <a:tab pos="9370219" algn="l"/>
                <a:tab pos="9777744" algn="l"/>
              </a:tabLst>
            </a:pPr>
            <a:r>
              <a:rPr lang="cs-CZ" dirty="0" smtClean="0"/>
              <a:t>      - ovlivněn milánským biskupem </a:t>
            </a:r>
            <a:r>
              <a:rPr lang="cs-CZ" dirty="0" err="1" smtClean="0"/>
              <a:t>Ambrosiem</a:t>
            </a:r>
            <a:endParaRPr lang="cs-CZ" dirty="0" smtClean="0"/>
          </a:p>
          <a:p>
            <a:pPr marL="390246" indent="-293764">
              <a:buClr>
                <a:srgbClr val="0E594D"/>
              </a:buClr>
              <a:buSzPct val="45000"/>
              <a:buNone/>
              <a:tabLst>
                <a:tab pos="653770" algn="l"/>
                <a:tab pos="1310419" algn="l"/>
                <a:tab pos="1967069" algn="l"/>
                <a:tab pos="2623719" algn="l"/>
                <a:tab pos="3280368" algn="l"/>
                <a:tab pos="3937018" algn="l"/>
                <a:tab pos="4593668" algn="l"/>
                <a:tab pos="5250317" algn="l"/>
                <a:tab pos="5906967" algn="l"/>
                <a:tab pos="6563617" algn="l"/>
                <a:tab pos="7220267" algn="l"/>
                <a:tab pos="7332588" algn="l"/>
                <a:tab pos="7740115" algn="l"/>
                <a:tab pos="8147640" algn="l"/>
                <a:tab pos="8555167" algn="l"/>
                <a:tab pos="8962692" algn="l"/>
                <a:tab pos="9370219" algn="l"/>
                <a:tab pos="9777744" algn="l"/>
              </a:tabLst>
            </a:pPr>
            <a:r>
              <a:rPr lang="cs-CZ" dirty="0" smtClean="0"/>
              <a:t>      - zajímavý životopis, autobiografické dílo „ Vyznání“</a:t>
            </a:r>
          </a:p>
          <a:p>
            <a:pPr marL="390246" indent="-293764">
              <a:buClr>
                <a:srgbClr val="0E594D"/>
              </a:buClr>
              <a:buSzPct val="45000"/>
              <a:buNone/>
              <a:tabLst>
                <a:tab pos="653770" algn="l"/>
                <a:tab pos="1310419" algn="l"/>
                <a:tab pos="1967069" algn="l"/>
                <a:tab pos="2623719" algn="l"/>
                <a:tab pos="3280368" algn="l"/>
                <a:tab pos="3937018" algn="l"/>
                <a:tab pos="4593668" algn="l"/>
                <a:tab pos="5250317" algn="l"/>
                <a:tab pos="5906967" algn="l"/>
                <a:tab pos="6563617" algn="l"/>
                <a:tab pos="7220267" algn="l"/>
                <a:tab pos="7332588" algn="l"/>
                <a:tab pos="7740115" algn="l"/>
                <a:tab pos="8147640" algn="l"/>
                <a:tab pos="8555167" algn="l"/>
                <a:tab pos="8962692" algn="l"/>
                <a:tab pos="9370219" algn="l"/>
                <a:tab pos="9777744" algn="l"/>
              </a:tabLst>
            </a:pPr>
            <a:r>
              <a:rPr lang="cs-CZ" dirty="0" smtClean="0"/>
              <a:t>         </a:t>
            </a:r>
          </a:p>
          <a:p>
            <a:pPr marL="390246" indent="-293764">
              <a:buClr>
                <a:srgbClr val="0E594D"/>
              </a:buClr>
              <a:buSzPct val="45000"/>
              <a:buNone/>
              <a:tabLst>
                <a:tab pos="653770" algn="l"/>
                <a:tab pos="1310419" algn="l"/>
                <a:tab pos="1967069" algn="l"/>
                <a:tab pos="2623719" algn="l"/>
                <a:tab pos="3280368" algn="l"/>
                <a:tab pos="3937018" algn="l"/>
                <a:tab pos="4593668" algn="l"/>
                <a:tab pos="5250317" algn="l"/>
                <a:tab pos="5906967" algn="l"/>
                <a:tab pos="6563617" algn="l"/>
                <a:tab pos="7220267" algn="l"/>
                <a:tab pos="7332588" algn="l"/>
                <a:tab pos="7740115" algn="l"/>
                <a:tab pos="8147640" algn="l"/>
                <a:tab pos="8555167" algn="l"/>
                <a:tab pos="8962692" algn="l"/>
                <a:tab pos="9370219" algn="l"/>
                <a:tab pos="9777744" algn="l"/>
              </a:tabLst>
            </a:pPr>
            <a:r>
              <a:rPr lang="cs-CZ" dirty="0" smtClean="0"/>
              <a:t>	    dílo „ O státě božím“ </a:t>
            </a:r>
          </a:p>
          <a:p>
            <a:pPr marL="390246" indent="-293764">
              <a:buClr>
                <a:srgbClr val="0E594D"/>
              </a:buClr>
              <a:buSzPct val="45000"/>
              <a:buNone/>
              <a:tabLst>
                <a:tab pos="653770" algn="l"/>
                <a:tab pos="1310419" algn="l"/>
                <a:tab pos="1967069" algn="l"/>
                <a:tab pos="2623719" algn="l"/>
                <a:tab pos="3280368" algn="l"/>
                <a:tab pos="3937018" algn="l"/>
                <a:tab pos="4593668" algn="l"/>
                <a:tab pos="5250317" algn="l"/>
                <a:tab pos="5906967" algn="l"/>
                <a:tab pos="6563617" algn="l"/>
                <a:tab pos="7220267" algn="l"/>
                <a:tab pos="7332588" algn="l"/>
                <a:tab pos="7740115" algn="l"/>
                <a:tab pos="8147640" algn="l"/>
                <a:tab pos="8555167" algn="l"/>
                <a:tab pos="8962692" algn="l"/>
                <a:tab pos="9370219" algn="l"/>
                <a:tab pos="9777744" algn="l"/>
              </a:tabLst>
            </a:pPr>
            <a:r>
              <a:rPr lang="cs-CZ" dirty="0" smtClean="0"/>
              <a:t>      -  nauka o církvi jako nezbytné instituci spásy</a:t>
            </a:r>
          </a:p>
          <a:p>
            <a:pPr marL="390246" indent="-293764">
              <a:buClr>
                <a:srgbClr val="0E594D"/>
              </a:buClr>
              <a:buSzPct val="45000"/>
              <a:buNone/>
              <a:tabLst>
                <a:tab pos="653770" algn="l"/>
                <a:tab pos="1310419" algn="l"/>
                <a:tab pos="1967069" algn="l"/>
                <a:tab pos="2623719" algn="l"/>
                <a:tab pos="3280368" algn="l"/>
                <a:tab pos="3937018" algn="l"/>
                <a:tab pos="4593668" algn="l"/>
                <a:tab pos="5250317" algn="l"/>
                <a:tab pos="5906967" algn="l"/>
                <a:tab pos="6563617" algn="l"/>
                <a:tab pos="7220267" algn="l"/>
                <a:tab pos="7332588" algn="l"/>
                <a:tab pos="7740115" algn="l"/>
                <a:tab pos="8147640" algn="l"/>
                <a:tab pos="8555167" algn="l"/>
                <a:tab pos="8962692" algn="l"/>
                <a:tab pos="9370219" algn="l"/>
                <a:tab pos="9777744" algn="l"/>
              </a:tabLst>
            </a:pPr>
            <a:r>
              <a:rPr lang="cs-CZ" dirty="0" smtClean="0"/>
              <a:t>      -  právo na donucení věřících k poslušnosti</a:t>
            </a:r>
          </a:p>
          <a:p>
            <a:pPr marL="390246" indent="-293764">
              <a:buClr>
                <a:srgbClr val="0E594D"/>
              </a:buClr>
              <a:buSzPct val="45000"/>
              <a:buNone/>
              <a:tabLst>
                <a:tab pos="653770" algn="l"/>
                <a:tab pos="1310419" algn="l"/>
                <a:tab pos="1967069" algn="l"/>
                <a:tab pos="2623719" algn="l"/>
                <a:tab pos="3280368" algn="l"/>
                <a:tab pos="3937018" algn="l"/>
                <a:tab pos="4593668" algn="l"/>
                <a:tab pos="5250317" algn="l"/>
                <a:tab pos="5906967" algn="l"/>
                <a:tab pos="6563617" algn="l"/>
                <a:tab pos="7220267" algn="l"/>
                <a:tab pos="7332588" algn="l"/>
                <a:tab pos="7740115" algn="l"/>
                <a:tab pos="8147640" algn="l"/>
                <a:tab pos="8555167" algn="l"/>
                <a:tab pos="8962692" algn="l"/>
                <a:tab pos="9370219" algn="l"/>
                <a:tab pos="9777744" algn="l"/>
              </a:tabLst>
            </a:pPr>
            <a:r>
              <a:rPr lang="cs-CZ" dirty="0" smtClean="0"/>
              <a:t>      -  vládnout církev a tím nastoleno boží království</a:t>
            </a:r>
          </a:p>
          <a:p>
            <a:pPr marL="390246" indent="-293764">
              <a:buClr>
                <a:srgbClr val="0E594D"/>
              </a:buClr>
              <a:buSzPct val="45000"/>
              <a:buNone/>
              <a:tabLst>
                <a:tab pos="653770" algn="l"/>
                <a:tab pos="1310419" algn="l"/>
                <a:tab pos="1967069" algn="l"/>
                <a:tab pos="2623719" algn="l"/>
                <a:tab pos="3280368" algn="l"/>
                <a:tab pos="3937018" algn="l"/>
                <a:tab pos="4593668" algn="l"/>
                <a:tab pos="5250317" algn="l"/>
                <a:tab pos="5906967" algn="l"/>
                <a:tab pos="6563617" algn="l"/>
                <a:tab pos="7220267" algn="l"/>
                <a:tab pos="7332588" algn="l"/>
                <a:tab pos="7740115" algn="l"/>
                <a:tab pos="8147640" algn="l"/>
                <a:tab pos="8555167" algn="l"/>
                <a:tab pos="8962692" algn="l"/>
                <a:tab pos="9370219" algn="l"/>
                <a:tab pos="9777744" algn="l"/>
              </a:tabLst>
            </a:pPr>
            <a:r>
              <a:rPr lang="cs-CZ" dirty="0" smtClean="0"/>
              <a:t>   </a:t>
            </a:r>
          </a:p>
          <a:p>
            <a:pPr marL="390246" indent="-293764">
              <a:buClr>
                <a:srgbClr val="0E594D"/>
              </a:buClr>
              <a:buSzPct val="45000"/>
              <a:buNone/>
              <a:tabLst>
                <a:tab pos="653770" algn="l"/>
                <a:tab pos="1310419" algn="l"/>
                <a:tab pos="1967069" algn="l"/>
                <a:tab pos="2623719" algn="l"/>
                <a:tab pos="3280368" algn="l"/>
                <a:tab pos="3937018" algn="l"/>
                <a:tab pos="4593668" algn="l"/>
                <a:tab pos="5250317" algn="l"/>
                <a:tab pos="5906967" algn="l"/>
                <a:tab pos="6563617" algn="l"/>
                <a:tab pos="7220267" algn="l"/>
                <a:tab pos="7332588" algn="l"/>
                <a:tab pos="7740115" algn="l"/>
                <a:tab pos="8147640" algn="l"/>
                <a:tab pos="8555167" algn="l"/>
                <a:tab pos="8962692" algn="l"/>
                <a:tab pos="9370219" algn="l"/>
                <a:tab pos="9777744" algn="l"/>
              </a:tabLst>
            </a:pP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	</a:t>
            </a:r>
            <a:br>
              <a:rPr lang="cs-CZ" dirty="0" smtClean="0"/>
            </a:br>
            <a:r>
              <a:rPr lang="cs-CZ" dirty="0" smtClean="0"/>
              <a:t>	</a:t>
            </a:r>
          </a:p>
        </p:txBody>
      </p:sp>
      <p:sp>
        <p:nvSpPr>
          <p:cNvPr id="6148" name="Text Box 3"/>
          <p:cNvSpPr txBox="1">
            <a:spLocks noChangeArrowheads="1"/>
          </p:cNvSpPr>
          <p:nvPr/>
        </p:nvSpPr>
        <p:spPr bwMode="auto">
          <a:xfrm>
            <a:off x="672480" y="4163478"/>
            <a:ext cx="7809120" cy="2158786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0" tIns="19267" rIns="0" bIns="0"/>
          <a:lstStyle/>
          <a:p>
            <a:pPr marL="390246" indent="-293764">
              <a:buClr>
                <a:srgbClr val="0E594D"/>
              </a:buClr>
              <a:buSzPct val="45000"/>
              <a:buFont typeface="Wingdings" charset="2"/>
              <a:buChar char=""/>
              <a:tabLst>
                <a:tab pos="653770" algn="l"/>
                <a:tab pos="1310419" algn="l"/>
                <a:tab pos="1967069" algn="l"/>
                <a:tab pos="2623719" algn="l"/>
                <a:tab pos="3280368" algn="l"/>
                <a:tab pos="3937018" algn="l"/>
                <a:tab pos="4593668" algn="l"/>
                <a:tab pos="5250317" algn="l"/>
                <a:tab pos="5906967" algn="l"/>
                <a:tab pos="6563617" algn="l"/>
                <a:tab pos="7220267" algn="l"/>
                <a:tab pos="7332588" algn="l"/>
                <a:tab pos="7740115" algn="l"/>
                <a:tab pos="8147640" algn="l"/>
                <a:tab pos="8555167" algn="l"/>
                <a:tab pos="8962692" algn="l"/>
                <a:tab pos="9370219" algn="l"/>
                <a:tab pos="9777744" algn="l"/>
              </a:tabLst>
            </a:pPr>
            <a:endParaRPr lang="cs-CZ" sz="2200" dirty="0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spd="med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err="1" smtClean="0"/>
              <a:t>Augustinus</a:t>
            </a:r>
            <a:r>
              <a:rPr lang="cs-CZ" dirty="0" smtClean="0"/>
              <a:t> </a:t>
            </a:r>
            <a:r>
              <a:rPr lang="cs-CZ" dirty="0" err="1" smtClean="0"/>
              <a:t>Aurelius</a:t>
            </a:r>
            <a:endParaRPr lang="cs-CZ" dirty="0"/>
          </a:p>
        </p:txBody>
      </p:sp>
      <p:pic>
        <p:nvPicPr>
          <p:cNvPr id="4" name="Picture 5" descr="C:\Users\jirka2\Desktop\is.jpe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14678" y="1928802"/>
            <a:ext cx="2643206" cy="4282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1"/>
          <p:cNvSpPr>
            <a:spLocks noGrp="1" noChangeArrowheads="1"/>
          </p:cNvSpPr>
          <p:nvPr>
            <p:ph type="title"/>
          </p:nvPr>
        </p:nvSpPr>
        <p:spPr>
          <a:xfrm>
            <a:off x="682561" y="544377"/>
            <a:ext cx="7809120" cy="1146360"/>
          </a:xfrm>
        </p:spPr>
        <p:txBody>
          <a:bodyPr tIns="41473" bIns="41473"/>
          <a:lstStyle/>
          <a:p>
            <a:pPr>
              <a:tabLst>
                <a:tab pos="0" algn="l"/>
                <a:tab pos="406086" algn="l"/>
                <a:tab pos="813612" algn="l"/>
                <a:tab pos="1221138" algn="l"/>
                <a:tab pos="1628664" algn="l"/>
                <a:tab pos="2036190" algn="l"/>
                <a:tab pos="2443717" algn="l"/>
                <a:tab pos="2851242" algn="l"/>
                <a:tab pos="3258769" algn="l"/>
                <a:tab pos="3666294" algn="l"/>
                <a:tab pos="4073821" algn="l"/>
                <a:tab pos="4481346" algn="l"/>
                <a:tab pos="4888873" algn="l"/>
                <a:tab pos="5296398" algn="l"/>
                <a:tab pos="5703925" algn="l"/>
                <a:tab pos="6111450" algn="l"/>
                <a:tab pos="6518977" algn="l"/>
                <a:tab pos="6926502" algn="l"/>
                <a:tab pos="7334029" algn="l"/>
                <a:tab pos="7741554" algn="l"/>
                <a:tab pos="8149081" algn="l"/>
              </a:tabLst>
            </a:pPr>
            <a:r>
              <a:rPr lang="cs-CZ" sz="2700" dirty="0" smtClean="0">
                <a:solidFill>
                  <a:srgbClr val="FFFF00"/>
                </a:solidFill>
                <a:latin typeface="Arial Black" pitchFamily="32" charset="0"/>
              </a:rPr>
              <a:t> Systematika</a:t>
            </a:r>
          </a:p>
        </p:txBody>
      </p:sp>
      <p:sp>
        <p:nvSpPr>
          <p:cNvPr id="7171" name="Zástupný symbol pro obsah 3"/>
          <p:cNvSpPr>
            <a:spLocks noGrp="1"/>
          </p:cNvSpPr>
          <p:nvPr>
            <p:ph idx="1"/>
          </p:nvPr>
        </p:nvSpPr>
        <p:spPr/>
        <p:txBody>
          <a:bodyPr rIns="82945" bIns="41473">
            <a:normAutofit fontScale="85000" lnSpcReduction="10000"/>
          </a:bodyPr>
          <a:lstStyle/>
          <a:p>
            <a:endParaRPr lang="cs-CZ" dirty="0" smtClean="0"/>
          </a:p>
          <a:p>
            <a:pPr>
              <a:buClr>
                <a:schemeClr val="accent4">
                  <a:lumMod val="50000"/>
                </a:schemeClr>
              </a:buClr>
            </a:pPr>
            <a:r>
              <a:rPr lang="cs-CZ" b="1" dirty="0" smtClean="0"/>
              <a:t>  Filosofie </a:t>
            </a:r>
            <a:r>
              <a:rPr lang="cs-CZ" dirty="0" smtClean="0"/>
              <a:t>– navázal na novoplatonismus, vyloučil co   </a:t>
            </a:r>
          </a:p>
          <a:p>
            <a:pPr>
              <a:buNone/>
            </a:pPr>
            <a:r>
              <a:rPr lang="cs-CZ" dirty="0" smtClean="0"/>
              <a:t>                         odporovalo křesťanskému pojetí.</a:t>
            </a:r>
          </a:p>
          <a:p>
            <a:pPr>
              <a:buNone/>
            </a:pPr>
            <a:r>
              <a:rPr lang="cs-CZ" dirty="0" smtClean="0"/>
              <a:t>		              - soulad víry a vědění</a:t>
            </a:r>
          </a:p>
          <a:p>
            <a:endParaRPr lang="cs-CZ" dirty="0" smtClean="0"/>
          </a:p>
          <a:p>
            <a:pPr>
              <a:buClr>
                <a:schemeClr val="accent4">
                  <a:lumMod val="50000"/>
                </a:schemeClr>
              </a:buClr>
            </a:pPr>
            <a:r>
              <a:rPr lang="cs-CZ" b="1" dirty="0" smtClean="0"/>
              <a:t>  Témata   </a:t>
            </a:r>
            <a:r>
              <a:rPr lang="cs-CZ" dirty="0" smtClean="0"/>
              <a:t>- Bůh a člověk</a:t>
            </a:r>
          </a:p>
          <a:p>
            <a:pPr>
              <a:buNone/>
            </a:pPr>
            <a:r>
              <a:rPr lang="cs-CZ" dirty="0" smtClean="0"/>
              <a:t>	                  - poznatelnost Boha ( tři cesty)</a:t>
            </a:r>
          </a:p>
          <a:p>
            <a:pPr>
              <a:buNone/>
            </a:pPr>
            <a:r>
              <a:rPr lang="cs-CZ" dirty="0" smtClean="0"/>
              <a:t>		           - lidská svoboda</a:t>
            </a:r>
          </a:p>
          <a:p>
            <a:pPr>
              <a:buNone/>
            </a:pPr>
            <a:r>
              <a:rPr lang="cs-CZ" dirty="0" smtClean="0"/>
              <a:t>	                  - otázka stvoření ( predestinace, čas)</a:t>
            </a:r>
          </a:p>
          <a:p>
            <a:pPr>
              <a:buNone/>
            </a:pPr>
            <a:r>
              <a:rPr lang="cs-CZ" dirty="0" smtClean="0"/>
              <a:t>		           - otázka zla</a:t>
            </a:r>
          </a:p>
          <a:p>
            <a:pPr>
              <a:buNone/>
            </a:pPr>
            <a:r>
              <a:rPr lang="cs-CZ" dirty="0" smtClean="0"/>
              <a:t>		           - poznání ( iluminace - osvícení)</a:t>
            </a:r>
          </a:p>
          <a:p>
            <a:pPr>
              <a:buNone/>
            </a:pPr>
            <a:r>
              <a:rPr lang="cs-CZ" dirty="0" smtClean="0"/>
              <a:t>		           - láska ( sobecká, k Bohu)     </a:t>
            </a:r>
          </a:p>
        </p:txBody>
      </p:sp>
    </p:spTree>
  </p:cSld>
  <p:clrMapOvr>
    <a:masterClrMapping/>
  </p:clrMapOvr>
  <p:transition spd="med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72480" y="1906760"/>
            <a:ext cx="7809120" cy="4526396"/>
          </a:xfrm>
        </p:spPr>
        <p:txBody>
          <a:bodyPr rIns="82945" bIns="41473">
            <a:normAutofit fontScale="70000" lnSpcReduction="20000"/>
          </a:bodyPr>
          <a:lstStyle/>
          <a:p>
            <a:pPr marL="390246" indent="-293764">
              <a:buClr>
                <a:srgbClr val="0E594D"/>
              </a:buClr>
              <a:buSzPct val="45000"/>
              <a:tabLst>
                <a:tab pos="390246" algn="l"/>
                <a:tab pos="485288" algn="l"/>
                <a:tab pos="892813" algn="l"/>
                <a:tab pos="1300340" algn="l"/>
                <a:tab pos="1707865" algn="l"/>
                <a:tab pos="2115392" algn="l"/>
                <a:tab pos="2522917" algn="l"/>
                <a:tab pos="2930444" algn="l"/>
                <a:tab pos="3337969" algn="l"/>
                <a:tab pos="3745496" algn="l"/>
                <a:tab pos="4153021" algn="l"/>
                <a:tab pos="4560548" algn="l"/>
                <a:tab pos="4968073" algn="l"/>
                <a:tab pos="5375600" algn="l"/>
                <a:tab pos="5783125" algn="l"/>
                <a:tab pos="6190652" algn="l"/>
                <a:tab pos="6598177" algn="l"/>
                <a:tab pos="7005704" algn="l"/>
                <a:tab pos="7413229" algn="l"/>
                <a:tab pos="7820756" algn="l"/>
                <a:tab pos="8228281" algn="l"/>
              </a:tabLst>
            </a:pPr>
            <a:endParaRPr lang="cs-CZ" dirty="0" smtClean="0"/>
          </a:p>
          <a:p>
            <a:pPr marL="390246" indent="-293764">
              <a:buClr>
                <a:srgbClr val="0E594D"/>
              </a:buClr>
              <a:buSzPct val="100000"/>
              <a:buFont typeface="Arial" pitchFamily="34" charset="0"/>
              <a:buChar char="•"/>
              <a:tabLst>
                <a:tab pos="390246" algn="l"/>
                <a:tab pos="485288" algn="l"/>
                <a:tab pos="892813" algn="l"/>
                <a:tab pos="1300340" algn="l"/>
                <a:tab pos="1707865" algn="l"/>
                <a:tab pos="2115392" algn="l"/>
                <a:tab pos="2522917" algn="l"/>
                <a:tab pos="2930444" algn="l"/>
                <a:tab pos="3337969" algn="l"/>
                <a:tab pos="3745496" algn="l"/>
                <a:tab pos="4153021" algn="l"/>
                <a:tab pos="4560548" algn="l"/>
                <a:tab pos="4968073" algn="l"/>
                <a:tab pos="5375600" algn="l"/>
                <a:tab pos="5783125" algn="l"/>
                <a:tab pos="6190652" algn="l"/>
                <a:tab pos="6598177" algn="l"/>
                <a:tab pos="7005704" algn="l"/>
                <a:tab pos="7413229" algn="l"/>
                <a:tab pos="7820756" algn="l"/>
                <a:tab pos="8228281" algn="l"/>
              </a:tabLst>
            </a:pPr>
            <a:r>
              <a:rPr lang="cs-CZ" b="1" dirty="0" smtClean="0"/>
              <a:t>Jeroným </a:t>
            </a:r>
            <a:r>
              <a:rPr lang="cs-CZ" dirty="0" smtClean="0"/>
              <a:t>– latinský překlad Bible (</a:t>
            </a:r>
            <a:r>
              <a:rPr lang="cs-CZ" dirty="0" err="1" smtClean="0"/>
              <a:t>Vulgata</a:t>
            </a:r>
            <a:r>
              <a:rPr lang="cs-CZ" dirty="0" smtClean="0"/>
              <a:t>),později se usadil    </a:t>
            </a:r>
          </a:p>
          <a:p>
            <a:pPr marL="390246" indent="-293764">
              <a:buClr>
                <a:srgbClr val="0E594D"/>
              </a:buClr>
              <a:buSzPct val="45000"/>
              <a:buNone/>
              <a:tabLst>
                <a:tab pos="390246" algn="l"/>
                <a:tab pos="485288" algn="l"/>
                <a:tab pos="892813" algn="l"/>
                <a:tab pos="1300340" algn="l"/>
                <a:tab pos="1707865" algn="l"/>
                <a:tab pos="2115392" algn="l"/>
                <a:tab pos="2522917" algn="l"/>
                <a:tab pos="2930444" algn="l"/>
                <a:tab pos="3337969" algn="l"/>
                <a:tab pos="3745496" algn="l"/>
                <a:tab pos="4153021" algn="l"/>
                <a:tab pos="4560548" algn="l"/>
                <a:tab pos="4968073" algn="l"/>
                <a:tab pos="5375600" algn="l"/>
                <a:tab pos="5783125" algn="l"/>
                <a:tab pos="6190652" algn="l"/>
                <a:tab pos="6598177" algn="l"/>
                <a:tab pos="7005704" algn="l"/>
                <a:tab pos="7413229" algn="l"/>
                <a:tab pos="7820756" algn="l"/>
                <a:tab pos="8228281" algn="l"/>
              </a:tabLst>
            </a:pPr>
            <a:r>
              <a:rPr lang="cs-CZ" dirty="0" smtClean="0"/>
              <a:t>                   		   v Betlémě</a:t>
            </a:r>
          </a:p>
          <a:p>
            <a:pPr marL="390246" indent="-293764">
              <a:buClr>
                <a:srgbClr val="0E594D"/>
              </a:buClr>
              <a:buSzPct val="45000"/>
              <a:buFont typeface="Wingdings" charset="2"/>
              <a:buChar char=""/>
              <a:tabLst>
                <a:tab pos="390246" algn="l"/>
                <a:tab pos="485288" algn="l"/>
                <a:tab pos="892813" algn="l"/>
                <a:tab pos="1300340" algn="l"/>
                <a:tab pos="1707865" algn="l"/>
                <a:tab pos="2115392" algn="l"/>
                <a:tab pos="2522917" algn="l"/>
                <a:tab pos="2930444" algn="l"/>
                <a:tab pos="3337969" algn="l"/>
                <a:tab pos="3745496" algn="l"/>
                <a:tab pos="4153021" algn="l"/>
                <a:tab pos="4560548" algn="l"/>
                <a:tab pos="4968073" algn="l"/>
                <a:tab pos="5375600" algn="l"/>
                <a:tab pos="5783125" algn="l"/>
                <a:tab pos="6190652" algn="l"/>
                <a:tab pos="6598177" algn="l"/>
                <a:tab pos="7005704" algn="l"/>
                <a:tab pos="7413229" algn="l"/>
                <a:tab pos="7820756" algn="l"/>
                <a:tab pos="8228281" algn="l"/>
              </a:tabLst>
            </a:pPr>
            <a:r>
              <a:rPr lang="cs-CZ" dirty="0" smtClean="0"/>
              <a:t>Lev I. Veliký – papež, několikrát zabránil zničení Říma,</a:t>
            </a:r>
          </a:p>
          <a:p>
            <a:pPr marL="390246" indent="-293764">
              <a:buClr>
                <a:srgbClr val="0E594D"/>
              </a:buClr>
              <a:buSzPct val="45000"/>
              <a:buNone/>
              <a:tabLst>
                <a:tab pos="390246" algn="l"/>
                <a:tab pos="485288" algn="l"/>
                <a:tab pos="892813" algn="l"/>
                <a:tab pos="1300340" algn="l"/>
                <a:tab pos="1707865" algn="l"/>
                <a:tab pos="2115392" algn="l"/>
                <a:tab pos="2522917" algn="l"/>
                <a:tab pos="2930444" algn="l"/>
                <a:tab pos="3337969" algn="l"/>
                <a:tab pos="3745496" algn="l"/>
                <a:tab pos="4153021" algn="l"/>
                <a:tab pos="4560548" algn="l"/>
                <a:tab pos="4968073" algn="l"/>
                <a:tab pos="5375600" algn="l"/>
                <a:tab pos="5783125" algn="l"/>
                <a:tab pos="6190652" algn="l"/>
                <a:tab pos="6598177" algn="l"/>
                <a:tab pos="7005704" algn="l"/>
                <a:tab pos="7413229" algn="l"/>
                <a:tab pos="7820756" algn="l"/>
                <a:tab pos="8228281" algn="l"/>
              </a:tabLst>
            </a:pPr>
            <a:r>
              <a:rPr lang="cs-CZ" dirty="0" smtClean="0"/>
              <a:t>		    posiloval postupně autoritu římského papežství</a:t>
            </a:r>
          </a:p>
          <a:p>
            <a:pPr marL="390246" indent="-293764">
              <a:buClr>
                <a:srgbClr val="0E594D"/>
              </a:buClr>
              <a:buSzPct val="45000"/>
              <a:buNone/>
              <a:tabLst>
                <a:tab pos="390246" algn="l"/>
                <a:tab pos="485288" algn="l"/>
                <a:tab pos="892813" algn="l"/>
                <a:tab pos="1300340" algn="l"/>
                <a:tab pos="1707865" algn="l"/>
                <a:tab pos="2115392" algn="l"/>
                <a:tab pos="2522917" algn="l"/>
                <a:tab pos="2930444" algn="l"/>
                <a:tab pos="3337969" algn="l"/>
                <a:tab pos="3745496" algn="l"/>
                <a:tab pos="4153021" algn="l"/>
                <a:tab pos="4560548" algn="l"/>
                <a:tab pos="4968073" algn="l"/>
                <a:tab pos="5375600" algn="l"/>
                <a:tab pos="5783125" algn="l"/>
                <a:tab pos="6190652" algn="l"/>
                <a:tab pos="6598177" algn="l"/>
                <a:tab pos="7005704" algn="l"/>
                <a:tab pos="7413229" algn="l"/>
                <a:tab pos="7820756" algn="l"/>
                <a:tab pos="8228281" algn="l"/>
              </a:tabLst>
            </a:pPr>
            <a:r>
              <a:rPr lang="cs-CZ" dirty="0" smtClean="0"/>
              <a:t>	- „stěhování národů“, rozpad Říma</a:t>
            </a:r>
          </a:p>
          <a:p>
            <a:pPr marL="390246" indent="-293764">
              <a:buClr>
                <a:srgbClr val="0E594D"/>
              </a:buClr>
              <a:buSzPct val="45000"/>
              <a:buFont typeface="Wingdings" charset="2"/>
              <a:buChar char=""/>
              <a:tabLst>
                <a:tab pos="390246" algn="l"/>
                <a:tab pos="485288" algn="l"/>
                <a:tab pos="892813" algn="l"/>
                <a:tab pos="1300340" algn="l"/>
                <a:tab pos="1707865" algn="l"/>
                <a:tab pos="2115392" algn="l"/>
                <a:tab pos="2522917" algn="l"/>
                <a:tab pos="2930444" algn="l"/>
                <a:tab pos="3337969" algn="l"/>
                <a:tab pos="3745496" algn="l"/>
                <a:tab pos="4153021" algn="l"/>
                <a:tab pos="4560548" algn="l"/>
                <a:tab pos="4968073" algn="l"/>
                <a:tab pos="5375600" algn="l"/>
                <a:tab pos="5783125" algn="l"/>
                <a:tab pos="6190652" algn="l"/>
                <a:tab pos="6598177" algn="l"/>
                <a:tab pos="7005704" algn="l"/>
                <a:tab pos="7413229" algn="l"/>
                <a:tab pos="7820756" algn="l"/>
                <a:tab pos="8228281" algn="l"/>
              </a:tabLst>
            </a:pPr>
            <a:r>
              <a:rPr lang="cs-CZ" dirty="0" err="1" smtClean="0"/>
              <a:t>Dionýsios</a:t>
            </a:r>
            <a:r>
              <a:rPr lang="cs-CZ" dirty="0" smtClean="0"/>
              <a:t> </a:t>
            </a:r>
            <a:r>
              <a:rPr lang="cs-CZ" dirty="0" err="1" smtClean="0"/>
              <a:t>Pseudo</a:t>
            </a:r>
            <a:r>
              <a:rPr lang="cs-CZ" dirty="0" smtClean="0"/>
              <a:t> - </a:t>
            </a:r>
            <a:r>
              <a:rPr lang="cs-CZ" dirty="0" err="1" smtClean="0"/>
              <a:t>Areopagita</a:t>
            </a:r>
            <a:r>
              <a:rPr lang="cs-CZ" dirty="0" smtClean="0"/>
              <a:t> - mystické traktáty, ovlivněn novoplatonismem (hlavně </a:t>
            </a:r>
            <a:r>
              <a:rPr lang="cs-CZ" dirty="0" err="1" smtClean="0"/>
              <a:t>Plótinem</a:t>
            </a:r>
            <a:r>
              <a:rPr lang="cs-CZ" dirty="0" smtClean="0"/>
              <a:t>)</a:t>
            </a:r>
          </a:p>
          <a:p>
            <a:pPr marL="390246" indent="-293764">
              <a:buClr>
                <a:srgbClr val="0E594D"/>
              </a:buClr>
              <a:buSzPct val="45000"/>
              <a:buFont typeface="Wingdings" charset="2"/>
              <a:buChar char=""/>
              <a:tabLst>
                <a:tab pos="390246" algn="l"/>
                <a:tab pos="485288" algn="l"/>
                <a:tab pos="892813" algn="l"/>
                <a:tab pos="1300340" algn="l"/>
                <a:tab pos="1707865" algn="l"/>
                <a:tab pos="2115392" algn="l"/>
                <a:tab pos="2522917" algn="l"/>
                <a:tab pos="2930444" algn="l"/>
                <a:tab pos="3337969" algn="l"/>
                <a:tab pos="3745496" algn="l"/>
                <a:tab pos="4153021" algn="l"/>
                <a:tab pos="4560548" algn="l"/>
                <a:tab pos="4968073" algn="l"/>
                <a:tab pos="5375600" algn="l"/>
                <a:tab pos="5783125" algn="l"/>
                <a:tab pos="6190652" algn="l"/>
                <a:tab pos="6598177" algn="l"/>
                <a:tab pos="7005704" algn="l"/>
                <a:tab pos="7413229" algn="l"/>
                <a:tab pos="7820756" algn="l"/>
                <a:tab pos="8228281" algn="l"/>
              </a:tabLst>
            </a:pPr>
            <a:r>
              <a:rPr lang="cs-CZ" dirty="0" smtClean="0"/>
              <a:t>Jan z Damašku - z bohaté rodiny, později mnich</a:t>
            </a:r>
          </a:p>
          <a:p>
            <a:pPr marL="390246" indent="-293764">
              <a:buClr>
                <a:srgbClr val="0E594D"/>
              </a:buClr>
              <a:buSzPct val="45000"/>
              <a:buFont typeface="Wingdings" charset="2"/>
              <a:buChar char=""/>
              <a:tabLst>
                <a:tab pos="390246" algn="l"/>
                <a:tab pos="485288" algn="l"/>
                <a:tab pos="892813" algn="l"/>
                <a:tab pos="1300340" algn="l"/>
                <a:tab pos="1707865" algn="l"/>
                <a:tab pos="2115392" algn="l"/>
                <a:tab pos="2522917" algn="l"/>
                <a:tab pos="2930444" algn="l"/>
                <a:tab pos="3337969" algn="l"/>
                <a:tab pos="3745496" algn="l"/>
                <a:tab pos="4153021" algn="l"/>
                <a:tab pos="4560548" algn="l"/>
                <a:tab pos="4968073" algn="l"/>
                <a:tab pos="5375600" algn="l"/>
                <a:tab pos="5783125" algn="l"/>
                <a:tab pos="6190652" algn="l"/>
                <a:tab pos="6598177" algn="l"/>
                <a:tab pos="7005704" algn="l"/>
                <a:tab pos="7413229" algn="l"/>
                <a:tab pos="7820756" algn="l"/>
                <a:tab pos="8228281" algn="l"/>
              </a:tabLst>
            </a:pPr>
            <a:r>
              <a:rPr lang="cs-CZ" b="1" dirty="0" err="1" smtClean="0"/>
              <a:t>Anicius</a:t>
            </a:r>
            <a:r>
              <a:rPr lang="cs-CZ" b="1" dirty="0" smtClean="0"/>
              <a:t> </a:t>
            </a:r>
            <a:r>
              <a:rPr lang="cs-CZ" b="1" dirty="0" err="1" smtClean="0"/>
              <a:t>Manlius</a:t>
            </a:r>
            <a:r>
              <a:rPr lang="cs-CZ" b="1" dirty="0" smtClean="0"/>
              <a:t> </a:t>
            </a:r>
            <a:r>
              <a:rPr lang="cs-CZ" b="1" dirty="0" err="1" smtClean="0"/>
              <a:t>Torquatus</a:t>
            </a:r>
            <a:r>
              <a:rPr lang="cs-CZ" b="1" dirty="0" smtClean="0"/>
              <a:t> </a:t>
            </a:r>
            <a:r>
              <a:rPr lang="cs-CZ" b="1" dirty="0" err="1" smtClean="0"/>
              <a:t>Severinus</a:t>
            </a:r>
            <a:r>
              <a:rPr lang="cs-CZ" b="1" dirty="0" smtClean="0"/>
              <a:t> </a:t>
            </a:r>
            <a:r>
              <a:rPr lang="cs-CZ" b="1" dirty="0" err="1" smtClean="0"/>
              <a:t>Boethius</a:t>
            </a:r>
            <a:r>
              <a:rPr lang="cs-CZ" b="1" dirty="0" smtClean="0"/>
              <a:t> </a:t>
            </a:r>
            <a:r>
              <a:rPr lang="cs-CZ" dirty="0" smtClean="0"/>
              <a:t>- přeložil do latiny Aristotela, učebnice </a:t>
            </a:r>
            <a:r>
              <a:rPr lang="cs-CZ" dirty="0" err="1" smtClean="0"/>
              <a:t>aritmetriky</a:t>
            </a:r>
            <a:r>
              <a:rPr lang="cs-CZ" dirty="0" smtClean="0"/>
              <a:t> a hudby</a:t>
            </a:r>
          </a:p>
          <a:p>
            <a:pPr marL="390246" indent="-293764">
              <a:buClr>
                <a:srgbClr val="0E594D"/>
              </a:buClr>
              <a:buSzPct val="45000"/>
              <a:buFont typeface="Wingdings" charset="2"/>
              <a:buChar char=""/>
              <a:tabLst>
                <a:tab pos="390246" algn="l"/>
                <a:tab pos="485288" algn="l"/>
                <a:tab pos="892813" algn="l"/>
                <a:tab pos="1300340" algn="l"/>
                <a:tab pos="1707865" algn="l"/>
                <a:tab pos="2115392" algn="l"/>
                <a:tab pos="2522917" algn="l"/>
                <a:tab pos="2930444" algn="l"/>
                <a:tab pos="3337969" algn="l"/>
                <a:tab pos="3745496" algn="l"/>
                <a:tab pos="4153021" algn="l"/>
                <a:tab pos="4560548" algn="l"/>
                <a:tab pos="4968073" algn="l"/>
                <a:tab pos="5375600" algn="l"/>
                <a:tab pos="5783125" algn="l"/>
                <a:tab pos="6190652" algn="l"/>
                <a:tab pos="6598177" algn="l"/>
                <a:tab pos="7005704" algn="l"/>
                <a:tab pos="7413229" algn="l"/>
                <a:tab pos="7820756" algn="l"/>
                <a:tab pos="8228281" algn="l"/>
              </a:tabLst>
            </a:pPr>
            <a:r>
              <a:rPr lang="cs-CZ" dirty="0" smtClean="0"/>
              <a:t>Řehoř Veliký - papež, obnova západního vlivu</a:t>
            </a:r>
          </a:p>
          <a:p>
            <a:pPr marL="390246" indent="-293764">
              <a:buClr>
                <a:srgbClr val="0E594D"/>
              </a:buClr>
              <a:buSzPct val="45000"/>
              <a:buFont typeface="Wingdings" charset="2"/>
              <a:buChar char=""/>
              <a:tabLst>
                <a:tab pos="390246" algn="l"/>
                <a:tab pos="485288" algn="l"/>
                <a:tab pos="892813" algn="l"/>
                <a:tab pos="1300340" algn="l"/>
                <a:tab pos="1707865" algn="l"/>
                <a:tab pos="2115392" algn="l"/>
                <a:tab pos="2522917" algn="l"/>
                <a:tab pos="2930444" algn="l"/>
                <a:tab pos="3337969" algn="l"/>
                <a:tab pos="3745496" algn="l"/>
                <a:tab pos="4153021" algn="l"/>
                <a:tab pos="4560548" algn="l"/>
                <a:tab pos="4968073" algn="l"/>
                <a:tab pos="5375600" algn="l"/>
                <a:tab pos="5783125" algn="l"/>
                <a:tab pos="6190652" algn="l"/>
                <a:tab pos="6598177" algn="l"/>
                <a:tab pos="7005704" algn="l"/>
                <a:tab pos="7413229" algn="l"/>
                <a:tab pos="7820756" algn="l"/>
                <a:tab pos="8228281" algn="l"/>
              </a:tabLst>
            </a:pPr>
            <a:r>
              <a:rPr lang="cs-CZ" dirty="0" smtClean="0"/>
              <a:t>Isidor ze Sevilly - biskup, encyklopedické dílo - Etymologie</a:t>
            </a:r>
          </a:p>
        </p:txBody>
      </p:sp>
      <p:sp>
        <p:nvSpPr>
          <p:cNvPr id="8195" name="Nadpis 3"/>
          <p:cNvSpPr>
            <a:spLocks noGrp="1"/>
          </p:cNvSpPr>
          <p:nvPr>
            <p:ph type="title"/>
          </p:nvPr>
        </p:nvSpPr>
        <p:spPr/>
        <p:txBody>
          <a:bodyPr tIns="41473" bIns="41473"/>
          <a:lstStyle/>
          <a:p>
            <a:r>
              <a:rPr lang="cs-CZ" sz="2900" dirty="0" smtClean="0">
                <a:solidFill>
                  <a:srgbClr val="FFFF00"/>
                </a:solidFill>
              </a:rPr>
              <a:t>Systematika</a:t>
            </a:r>
          </a:p>
        </p:txBody>
      </p:sp>
    </p:spTree>
  </p:cSld>
  <p:clrMapOvr>
    <a:masterClrMapping/>
  </p:clrMapOvr>
  <p:transition spd="med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72480" y="1906760"/>
            <a:ext cx="7809120" cy="4526396"/>
          </a:xfrm>
        </p:spPr>
        <p:txBody>
          <a:bodyPr rIns="82945" bIns="41473">
            <a:normAutofit fontScale="92500" lnSpcReduction="20000"/>
          </a:bodyPr>
          <a:lstStyle/>
          <a:p>
            <a:pPr marL="390246" indent="-293764">
              <a:buClr>
                <a:srgbClr val="0E594D"/>
              </a:buClr>
              <a:buSzPct val="45000"/>
              <a:tabLst>
                <a:tab pos="390246" algn="l"/>
                <a:tab pos="485288" algn="l"/>
                <a:tab pos="892813" algn="l"/>
                <a:tab pos="1300340" algn="l"/>
                <a:tab pos="1707865" algn="l"/>
                <a:tab pos="2115392" algn="l"/>
                <a:tab pos="2522917" algn="l"/>
                <a:tab pos="2930444" algn="l"/>
                <a:tab pos="3337969" algn="l"/>
                <a:tab pos="3745496" algn="l"/>
                <a:tab pos="4153021" algn="l"/>
                <a:tab pos="4560548" algn="l"/>
                <a:tab pos="4968073" algn="l"/>
                <a:tab pos="5375600" algn="l"/>
                <a:tab pos="5783125" algn="l"/>
                <a:tab pos="6190652" algn="l"/>
                <a:tab pos="6598177" algn="l"/>
                <a:tab pos="7005704" algn="l"/>
                <a:tab pos="7413229" algn="l"/>
                <a:tab pos="7820756" algn="l"/>
                <a:tab pos="8228281" algn="l"/>
              </a:tabLst>
            </a:pPr>
            <a:endParaRPr lang="cs-CZ" dirty="0" smtClean="0"/>
          </a:p>
          <a:p>
            <a:pPr marL="390246" indent="-293764">
              <a:buClr>
                <a:srgbClr val="0E594D"/>
              </a:buClr>
              <a:buSzPct val="45000"/>
              <a:tabLst>
                <a:tab pos="390246" algn="l"/>
                <a:tab pos="485288" algn="l"/>
                <a:tab pos="892813" algn="l"/>
                <a:tab pos="1300340" algn="l"/>
                <a:tab pos="1707865" algn="l"/>
                <a:tab pos="2115392" algn="l"/>
                <a:tab pos="2522917" algn="l"/>
                <a:tab pos="2930444" algn="l"/>
                <a:tab pos="3337969" algn="l"/>
                <a:tab pos="3745496" algn="l"/>
                <a:tab pos="4153021" algn="l"/>
                <a:tab pos="4560548" algn="l"/>
                <a:tab pos="4968073" algn="l"/>
                <a:tab pos="5375600" algn="l"/>
                <a:tab pos="5783125" algn="l"/>
                <a:tab pos="6190652" algn="l"/>
                <a:tab pos="6598177" algn="l"/>
                <a:tab pos="7005704" algn="l"/>
                <a:tab pos="7413229" algn="l"/>
                <a:tab pos="7820756" algn="l"/>
                <a:tab pos="8228281" algn="l"/>
              </a:tabLst>
            </a:pPr>
            <a:r>
              <a:rPr lang="cs-CZ" dirty="0" smtClean="0"/>
              <a:t>[1] AUTOR NEUVEDEN. </a:t>
            </a:r>
            <a:r>
              <a:rPr lang="cs-CZ" dirty="0" err="1" smtClean="0"/>
              <a:t>Wikipedia</a:t>
            </a:r>
            <a:r>
              <a:rPr lang="cs-CZ" dirty="0" smtClean="0"/>
              <a:t> </a:t>
            </a:r>
            <a:r>
              <a:rPr lang="cs-CZ" dirty="0" err="1" smtClean="0"/>
              <a:t>cz</a:t>
            </a:r>
            <a:r>
              <a:rPr lang="cs-CZ" dirty="0" smtClean="0"/>
              <a:t> [online]. [cit. </a:t>
            </a:r>
            <a:r>
              <a:rPr lang="cs-CZ" dirty="0" smtClean="0"/>
              <a:t>1.12.2013]. </a:t>
            </a:r>
            <a:r>
              <a:rPr lang="cs-CZ" dirty="0" smtClean="0"/>
              <a:t>Dostupný pod licencí </a:t>
            </a:r>
            <a:r>
              <a:rPr lang="cs-CZ" dirty="0" err="1" smtClean="0"/>
              <a:t>Creative</a:t>
            </a:r>
            <a:r>
              <a:rPr lang="cs-CZ" dirty="0" smtClean="0"/>
              <a:t> </a:t>
            </a:r>
            <a:r>
              <a:rPr lang="cs-CZ" dirty="0" err="1" smtClean="0"/>
              <a:t>Commons</a:t>
            </a:r>
            <a:r>
              <a:rPr lang="cs-CZ" dirty="0" smtClean="0"/>
              <a:t> </a:t>
            </a:r>
            <a:r>
              <a:rPr lang="cs-CZ" dirty="0" smtClean="0"/>
              <a:t>na WWW: http://cs.wikipedia.org/wiki/Soubor:Origen.jpg#file </a:t>
            </a:r>
          </a:p>
          <a:p>
            <a:pPr marL="390246" indent="-293764">
              <a:buClr>
                <a:srgbClr val="0E594D"/>
              </a:buClr>
              <a:buSzPct val="45000"/>
              <a:tabLst>
                <a:tab pos="390246" algn="l"/>
                <a:tab pos="485288" algn="l"/>
                <a:tab pos="892813" algn="l"/>
                <a:tab pos="1300340" algn="l"/>
                <a:tab pos="1707865" algn="l"/>
                <a:tab pos="2115392" algn="l"/>
                <a:tab pos="2522917" algn="l"/>
                <a:tab pos="2930444" algn="l"/>
                <a:tab pos="3337969" algn="l"/>
                <a:tab pos="3745496" algn="l"/>
                <a:tab pos="4153021" algn="l"/>
                <a:tab pos="4560548" algn="l"/>
                <a:tab pos="4968073" algn="l"/>
                <a:tab pos="5375600" algn="l"/>
                <a:tab pos="5783125" algn="l"/>
                <a:tab pos="6190652" algn="l"/>
                <a:tab pos="6598177" algn="l"/>
                <a:tab pos="7005704" algn="l"/>
                <a:tab pos="7413229" algn="l"/>
                <a:tab pos="7820756" algn="l"/>
                <a:tab pos="8228281" algn="l"/>
              </a:tabLst>
            </a:pPr>
            <a:r>
              <a:rPr lang="cs-CZ" dirty="0" smtClean="0"/>
              <a:t>[2] AUTOR NEUVEDEN. </a:t>
            </a:r>
            <a:r>
              <a:rPr lang="cs-CZ" i="1" dirty="0" err="1" smtClean="0"/>
              <a:t>Wikipedia</a:t>
            </a:r>
            <a:r>
              <a:rPr lang="cs-CZ" i="1" dirty="0" smtClean="0"/>
              <a:t> </a:t>
            </a:r>
            <a:r>
              <a:rPr lang="cs-CZ" i="1" dirty="0" err="1" smtClean="0"/>
              <a:t>cz</a:t>
            </a:r>
            <a:r>
              <a:rPr lang="cs-CZ" dirty="0" smtClean="0"/>
              <a:t> [online]. [cit. 1.12.2012]. </a:t>
            </a:r>
            <a:r>
              <a:rPr lang="cs-CZ" dirty="0" smtClean="0"/>
              <a:t>Dostupný pod licencí </a:t>
            </a:r>
            <a:r>
              <a:rPr lang="cs-CZ" dirty="0" err="1" smtClean="0"/>
              <a:t>Creative</a:t>
            </a:r>
            <a:r>
              <a:rPr lang="cs-CZ" dirty="0" smtClean="0"/>
              <a:t> </a:t>
            </a:r>
            <a:r>
              <a:rPr lang="cs-CZ" dirty="0" err="1" smtClean="0"/>
              <a:t>Commons</a:t>
            </a:r>
            <a:r>
              <a:rPr lang="cs-CZ" dirty="0" smtClean="0"/>
              <a:t> </a:t>
            </a:r>
            <a:r>
              <a:rPr lang="cs-CZ" dirty="0" smtClean="0"/>
              <a:t>na WWW: http://cs.wikipedia.org/wiki/Soubor:Ikone_Athanasius_von_Alexandria.jpg </a:t>
            </a:r>
          </a:p>
          <a:p>
            <a:pPr marL="390246" indent="-293764">
              <a:buClr>
                <a:srgbClr val="0E594D"/>
              </a:buClr>
              <a:buSzPct val="45000"/>
              <a:tabLst>
                <a:tab pos="390246" algn="l"/>
                <a:tab pos="485288" algn="l"/>
                <a:tab pos="892813" algn="l"/>
                <a:tab pos="1300340" algn="l"/>
                <a:tab pos="1707865" algn="l"/>
                <a:tab pos="2115392" algn="l"/>
                <a:tab pos="2522917" algn="l"/>
                <a:tab pos="2930444" algn="l"/>
                <a:tab pos="3337969" algn="l"/>
                <a:tab pos="3745496" algn="l"/>
                <a:tab pos="4153021" algn="l"/>
                <a:tab pos="4560548" algn="l"/>
                <a:tab pos="4968073" algn="l"/>
                <a:tab pos="5375600" algn="l"/>
                <a:tab pos="5783125" algn="l"/>
                <a:tab pos="6190652" algn="l"/>
                <a:tab pos="6598177" algn="l"/>
                <a:tab pos="7005704" algn="l"/>
                <a:tab pos="7413229" algn="l"/>
                <a:tab pos="7820756" algn="l"/>
                <a:tab pos="8228281" algn="l"/>
              </a:tabLst>
            </a:pPr>
            <a:endParaRPr lang="cs-CZ" dirty="0" smtClean="0"/>
          </a:p>
          <a:p>
            <a:pPr marL="390246" indent="-293764">
              <a:buClr>
                <a:srgbClr val="0E594D"/>
              </a:buClr>
              <a:buSzPct val="45000"/>
              <a:tabLst>
                <a:tab pos="390246" algn="l"/>
                <a:tab pos="485288" algn="l"/>
                <a:tab pos="892813" algn="l"/>
                <a:tab pos="1300340" algn="l"/>
                <a:tab pos="1707865" algn="l"/>
                <a:tab pos="2115392" algn="l"/>
                <a:tab pos="2522917" algn="l"/>
                <a:tab pos="2930444" algn="l"/>
                <a:tab pos="3337969" algn="l"/>
                <a:tab pos="3745496" algn="l"/>
                <a:tab pos="4153021" algn="l"/>
                <a:tab pos="4560548" algn="l"/>
                <a:tab pos="4968073" algn="l"/>
                <a:tab pos="5375600" algn="l"/>
                <a:tab pos="5783125" algn="l"/>
                <a:tab pos="6190652" algn="l"/>
                <a:tab pos="6598177" algn="l"/>
                <a:tab pos="7005704" algn="l"/>
                <a:tab pos="7413229" algn="l"/>
                <a:tab pos="7820756" algn="l"/>
                <a:tab pos="8228281" algn="l"/>
              </a:tabLst>
            </a:pPr>
            <a:endParaRPr lang="cs-CZ" dirty="0" smtClean="0"/>
          </a:p>
          <a:p>
            <a:pPr marL="390246" indent="-293764">
              <a:buClr>
                <a:srgbClr val="0E594D"/>
              </a:buClr>
              <a:buSzPct val="45000"/>
              <a:tabLst>
                <a:tab pos="390246" algn="l"/>
                <a:tab pos="485288" algn="l"/>
                <a:tab pos="892813" algn="l"/>
                <a:tab pos="1300340" algn="l"/>
                <a:tab pos="1707865" algn="l"/>
                <a:tab pos="2115392" algn="l"/>
                <a:tab pos="2522917" algn="l"/>
                <a:tab pos="2930444" algn="l"/>
                <a:tab pos="3337969" algn="l"/>
                <a:tab pos="3745496" algn="l"/>
                <a:tab pos="4153021" algn="l"/>
                <a:tab pos="4560548" algn="l"/>
                <a:tab pos="4968073" algn="l"/>
                <a:tab pos="5375600" algn="l"/>
                <a:tab pos="5783125" algn="l"/>
                <a:tab pos="6190652" algn="l"/>
                <a:tab pos="6598177" algn="l"/>
                <a:tab pos="7005704" algn="l"/>
                <a:tab pos="7413229" algn="l"/>
                <a:tab pos="7820756" algn="l"/>
                <a:tab pos="8228281" algn="l"/>
              </a:tabLst>
            </a:pPr>
            <a:endParaRPr lang="cs-CZ" dirty="0" smtClean="0"/>
          </a:p>
        </p:txBody>
      </p:sp>
      <p:sp>
        <p:nvSpPr>
          <p:cNvPr id="9219" name="Nadpis 3"/>
          <p:cNvSpPr>
            <a:spLocks noGrp="1"/>
          </p:cNvSpPr>
          <p:nvPr>
            <p:ph type="title"/>
          </p:nvPr>
        </p:nvSpPr>
        <p:spPr/>
        <p:txBody>
          <a:bodyPr tIns="41473" bIns="41473"/>
          <a:lstStyle/>
          <a:p>
            <a:r>
              <a:rPr lang="cs-CZ" sz="2900" dirty="0" smtClean="0">
                <a:solidFill>
                  <a:srgbClr val="FFFF00"/>
                </a:solidFill>
              </a:rPr>
              <a:t>Zdroje obrázky</a:t>
            </a:r>
          </a:p>
        </p:txBody>
      </p:sp>
    </p:spTree>
  </p:cSld>
  <p:clrMapOvr>
    <a:masterClrMapping/>
  </p:clrMapOvr>
  <p:transition spd="med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odul">
  <a:themeElements>
    <a:clrScheme name="Modul">
      <a:dk1>
        <a:sysClr val="windowText" lastClr="000000"/>
      </a:dk1>
      <a:lt1>
        <a:sysClr val="window" lastClr="FFFFFF"/>
      </a:lt1>
      <a:dk2>
        <a:srgbClr val="5A6378"/>
      </a:dk2>
      <a:lt2>
        <a:srgbClr val="D4D4D6"/>
      </a:lt2>
      <a:accent1>
        <a:srgbClr val="F0AD00"/>
      </a:accent1>
      <a:accent2>
        <a:srgbClr val="60B5CC"/>
      </a:accent2>
      <a:accent3>
        <a:srgbClr val="E66C7D"/>
      </a:accent3>
      <a:accent4>
        <a:srgbClr val="6BB76D"/>
      </a:accent4>
      <a:accent5>
        <a:srgbClr val="E88651"/>
      </a:accent5>
      <a:accent6>
        <a:srgbClr val="C64847"/>
      </a:accent6>
      <a:hlink>
        <a:srgbClr val="168BBA"/>
      </a:hlink>
      <a:folHlink>
        <a:srgbClr val="680000"/>
      </a:folHlink>
    </a:clrScheme>
    <a:fontScheme name="Modul">
      <a:maj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Modul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7500"/>
                <a:satMod val="137000"/>
              </a:schemeClr>
            </a:gs>
            <a:gs pos="55000">
              <a:schemeClr val="phClr">
                <a:shade val="69000"/>
                <a:satMod val="137000"/>
              </a:schemeClr>
            </a:gs>
            <a:gs pos="100000">
              <a:schemeClr val="phClr">
                <a:shade val="98000"/>
                <a:satMod val="137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48000" cap="flat" cmpd="thickThin" algn="ctr">
          <a:solidFill>
            <a:schemeClr val="phClr"/>
          </a:solidFill>
          <a:prstDash val="solid"/>
        </a:ln>
        <a:ln w="48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5000" dist="25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1800000"/>
            </a:lightRig>
          </a:scene3d>
          <a:sp3d prstMaterial="matte">
            <a:bevelT h="200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300000"/>
              </a:schemeClr>
            </a:gs>
            <a:gs pos="12000">
              <a:schemeClr val="phClr">
                <a:tint val="48000"/>
                <a:satMod val="300000"/>
              </a:schemeClr>
            </a:gs>
            <a:gs pos="20000">
              <a:schemeClr val="phClr">
                <a:tint val="49000"/>
                <a:satMod val="30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10000" t="-25000" r="10000" b="125000"/>
          </a:path>
        </a:gradFill>
        <a:blipFill>
          <a:blip xmlns:r="http://schemas.openxmlformats.org/officeDocument/2006/relationships" r:embed="rId1">
            <a:duotone>
              <a:schemeClr val="phClr">
                <a:shade val="75000"/>
                <a:satMod val="105000"/>
              </a:schemeClr>
              <a:schemeClr val="phClr">
                <a:tint val="95000"/>
                <a:satMod val="105000"/>
              </a:schemeClr>
            </a:duotone>
          </a:blip>
          <a:tile tx="0" ty="0" sx="38000" sy="38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Module</Template>
  <TotalTime>30</TotalTime>
  <Words>248</Words>
  <Application>Microsoft Office PowerPoint</Application>
  <PresentationFormat>Předvádění na obrazovce (4:3)</PresentationFormat>
  <Paragraphs>96</Paragraphs>
  <Slides>11</Slides>
  <Notes>7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Modul</vt:lpstr>
      <vt:lpstr>Snímek 1</vt:lpstr>
      <vt:lpstr>Snímek 2</vt:lpstr>
      <vt:lpstr>Dogmatika</vt:lpstr>
      <vt:lpstr>Origenés</vt:lpstr>
      <vt:lpstr>Dogmatika</vt:lpstr>
      <vt:lpstr>Athanasius</vt:lpstr>
      <vt:lpstr>Systematika</vt:lpstr>
      <vt:lpstr>Augustinus Aurelius</vt:lpstr>
      <vt:lpstr> Systematika</vt:lpstr>
      <vt:lpstr>Systematika</vt:lpstr>
      <vt:lpstr>Zdroje obrázky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J.Beran a kol.</dc:creator>
  <cp:keywords>Dogmatika,Systematika</cp:keywords>
  <cp:lastModifiedBy>pe</cp:lastModifiedBy>
  <cp:revision>12</cp:revision>
  <dcterms:created xsi:type="dcterms:W3CDTF">2013-08-21T09:22:02Z</dcterms:created>
  <dcterms:modified xsi:type="dcterms:W3CDTF">2014-04-04T17:20:19Z</dcterms:modified>
</cp:coreProperties>
</file>