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3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0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0D29B9A3-515B-4F2F-A550-C4012E9DDB11}" type="datetimeFigureOut">
              <a:rPr lang="cs-CZ"/>
              <a:pPr>
                <a:defRPr/>
              </a:pPr>
              <a:t>4.4.2014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55E01709-C360-497A-952C-3A68BA1A975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90625" y="877888"/>
            <a:ext cx="4476750" cy="3165475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2038" y="4349750"/>
            <a:ext cx="4740275" cy="4114800"/>
          </a:xfrm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319213" y="877888"/>
            <a:ext cx="4219575" cy="3165475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2038" y="4349750"/>
            <a:ext cx="4740275" cy="4114800"/>
          </a:xfrm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319213" y="877888"/>
            <a:ext cx="4219575" cy="3165475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2038" y="4349750"/>
            <a:ext cx="4740275" cy="4114800"/>
          </a:xfrm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319213" y="877888"/>
            <a:ext cx="4219575" cy="3165475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2038" y="4349750"/>
            <a:ext cx="4740275" cy="4114800"/>
          </a:xfrm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/>
          <a:lstStyle>
            <a:lvl1pPr marL="0" algn="r">
              <a:defRPr sz="480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5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8750"/>
            <a:ext cx="3001963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4FF12787-BD75-47FD-9217-94A97A9C7F41}" type="datetimeFigureOut">
              <a:rPr lang="cs-CZ"/>
              <a:pPr>
                <a:defRPr/>
              </a:pPr>
              <a:t>4.4.2014</a:t>
            </a:fld>
            <a:endParaRPr lang="cs-CZ"/>
          </a:p>
        </p:txBody>
      </p:sp>
      <p:sp>
        <p:nvSpPr>
          <p:cNvPr id="6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9175" y="6508750"/>
            <a:ext cx="463550" cy="274638"/>
          </a:xfrm>
        </p:spPr>
        <p:txBody>
          <a:bodyPr vert="horz" rtlCol="0"/>
          <a:lstStyle>
            <a:lvl1pPr>
              <a:defRPr smtClean="0"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D44C4F74-A888-4101-B2F9-FE6BD93D4D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8750"/>
            <a:ext cx="3906838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6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1D57232-8A77-4C05-9802-ED4F854FE54E}" type="datetimeFigureOut">
              <a:rPr lang="cs-CZ"/>
              <a:pPr>
                <a:defRPr/>
              </a:pPr>
              <a:t>4.4.2014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2B154C9-18CE-4654-BDA4-C0ED95B791A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6"/>
          <p:cNvSpPr/>
          <p:nvPr/>
        </p:nvSpPr>
        <p:spPr>
          <a:xfrm>
            <a:off x="1000125" y="3267075"/>
            <a:ext cx="7407275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513"/>
            <a:ext cx="3001963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E5B80F99-9DA1-4DDD-A093-2C5C441796BA}" type="datetimeFigureOut">
              <a:rPr lang="cs-CZ"/>
              <a:pPr>
                <a:defRPr/>
              </a:pPr>
              <a:t>4.4.2014</a:t>
            </a:fld>
            <a:endParaRPr lang="cs-CZ"/>
          </a:p>
        </p:txBody>
      </p:sp>
      <p:sp>
        <p:nvSpPr>
          <p:cNvPr id="6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9175" y="6513513"/>
            <a:ext cx="463550" cy="274637"/>
          </a:xfrm>
        </p:spPr>
        <p:txBody>
          <a:bodyPr vert="horz" rtlCol="0"/>
          <a:lstStyle>
            <a:lvl1pPr>
              <a:defRPr smtClean="0"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3874E853-6A9C-4ED5-B5D7-94ABA8DF08F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513"/>
            <a:ext cx="3906838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9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08017C5-BF65-4446-AA61-4806D37E8A74}" type="datetimeFigureOut">
              <a:rPr lang="cs-CZ"/>
              <a:pPr>
                <a:defRPr/>
              </a:pPr>
              <a:t>4.4.2014</a:t>
            </a:fld>
            <a:endParaRPr lang="cs-CZ"/>
          </a:p>
        </p:txBody>
      </p:sp>
      <p:sp>
        <p:nvSpPr>
          <p:cNvPr id="7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0763" y="6515100"/>
            <a:ext cx="465137" cy="27305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3E694CC-E6DB-4611-BFEE-E0408EC7AD6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9"/>
          <p:cNvSpPr/>
          <p:nvPr/>
        </p:nvSpPr>
        <p:spPr>
          <a:xfrm>
            <a:off x="617538" y="2165350"/>
            <a:ext cx="3748087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bdélník 10"/>
          <p:cNvSpPr/>
          <p:nvPr/>
        </p:nvSpPr>
        <p:spPr>
          <a:xfrm>
            <a:off x="4800600" y="2165350"/>
            <a:ext cx="3749675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9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52A0930-C016-4ADC-8CAF-F908C688F4FE}" type="datetimeFigureOut">
              <a:rPr lang="cs-CZ"/>
              <a:pPr>
                <a:defRPr/>
              </a:pPr>
              <a:t>4.4.2014</a:t>
            </a:fld>
            <a:endParaRPr lang="cs-CZ"/>
          </a:p>
        </p:txBody>
      </p:sp>
      <p:sp>
        <p:nvSpPr>
          <p:cNvPr id="10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1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0763" y="6515100"/>
            <a:ext cx="465137" cy="27305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851B5A8-696B-4CEF-BCE9-21AB4BE6434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6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F9EC186-3A40-49F7-AD8B-7E9973B7E77E}" type="datetimeFigureOut">
              <a:rPr lang="cs-CZ"/>
              <a:pPr>
                <a:defRPr/>
              </a:pPr>
              <a:t>4.4.2014</a:t>
            </a:fld>
            <a:endParaRPr lang="cs-CZ"/>
          </a:p>
        </p:txBody>
      </p:sp>
      <p:sp>
        <p:nvSpPr>
          <p:cNvPr id="5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94DB5B0-230C-46AA-908E-7A216EC851E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1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DEA13D-A3DD-421B-BA58-055527C04FE8}" type="datetimeFigureOut">
              <a:rPr lang="cs-CZ"/>
              <a:pPr>
                <a:defRPr/>
              </a:pPr>
              <a:t>4.4.2014</a:t>
            </a:fld>
            <a:endParaRPr lang="cs-CZ"/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954CE4-4405-4012-936F-8ED6CE932AB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7"/>
          <p:cNvSpPr/>
          <p:nvPr/>
        </p:nvSpPr>
        <p:spPr>
          <a:xfrm>
            <a:off x="5057775" y="1057275"/>
            <a:ext cx="3748088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/>
          <a:lstStyle>
            <a:lvl1pPr marL="0" algn="r">
              <a:buNone/>
              <a:defRPr sz="2000" b="1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513"/>
            <a:ext cx="3001963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B39D1A43-5B98-4DC0-B610-61E0611F8074}" type="datetimeFigureOut">
              <a:rPr lang="cs-CZ"/>
              <a:pPr>
                <a:defRPr/>
              </a:pPr>
              <a:t>4.4.2014</a:t>
            </a:fld>
            <a:endParaRPr lang="cs-CZ"/>
          </a:p>
        </p:txBody>
      </p:sp>
      <p:sp>
        <p:nvSpPr>
          <p:cNvPr id="7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9175" y="6513513"/>
            <a:ext cx="463550" cy="274637"/>
          </a:xfrm>
        </p:spPr>
        <p:txBody>
          <a:bodyPr vert="horz" rtlCol="0"/>
          <a:lstStyle>
            <a:lvl1pPr>
              <a:defRPr smtClean="0"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0F9270B1-14B9-4ABF-B31D-AF118178A9F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513"/>
            <a:ext cx="3906838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/>
          <a:lstStyle>
            <a:lvl1pPr marL="0" algn="r">
              <a:buNone/>
              <a:defRPr sz="2000" b="1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5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8750"/>
            <a:ext cx="3001963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2D26B501-404F-4F5C-A21B-66A1552813BE}" type="datetimeFigureOut">
              <a:rPr lang="cs-CZ"/>
              <a:pPr>
                <a:defRPr/>
              </a:pPr>
              <a:t>4.4.2014</a:t>
            </a:fld>
            <a:endParaRPr lang="cs-CZ"/>
          </a:p>
        </p:txBody>
      </p:sp>
      <p:sp>
        <p:nvSpPr>
          <p:cNvPr id="6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9175" y="6508750"/>
            <a:ext cx="463550" cy="274638"/>
          </a:xfrm>
        </p:spPr>
        <p:txBody>
          <a:bodyPr vert="horz" rtlCol="0"/>
          <a:lstStyle>
            <a:lvl1pPr>
              <a:defRPr smtClean="0"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F845818B-5BBA-4B2F-9929-8002C43F19C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8750"/>
            <a:ext cx="3906838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096D55-679A-47D3-8F00-D36D2432B326}" type="datetimeFigureOut">
              <a:rPr lang="cs-CZ"/>
              <a:pPr>
                <a:defRPr/>
              </a:pPr>
              <a:t>4.4.2014</a:t>
            </a:fld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FEFAB6-A209-470E-A878-537C80DC7E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8B477E-3828-4532-832C-320D97703D39}" type="datetimeFigureOut">
              <a:rPr lang="cs-CZ"/>
              <a:pPr>
                <a:defRPr/>
              </a:pPr>
              <a:t>4.4.2014</a:t>
            </a:fld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B70AC5-59BD-4F7B-ABE2-752E67C124E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1638" cy="274638"/>
          </a:xfrm>
          <a:prstGeom prst="rect">
            <a:avLst/>
          </a:prstGeom>
        </p:spPr>
        <p:txBody>
          <a:bodyPr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1963" cy="274638"/>
          </a:xfrm>
          <a:prstGeom prst="rect">
            <a:avLst/>
          </a:prstGeom>
        </p:spPr>
        <p:txBody>
          <a:bodyPr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300" smtClean="0">
                <a:solidFill>
                  <a:schemeClr val="bg2">
                    <a:tint val="60000"/>
                    <a:satMod val="155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A0A22BF8-405D-4134-ABC9-B791D4B6FD7D}" type="datetimeFigureOut">
              <a:rPr lang="cs-CZ"/>
              <a:pPr>
                <a:defRPr/>
              </a:pPr>
              <a:t>4.4.2014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9175" y="6515100"/>
            <a:ext cx="463550" cy="273050"/>
          </a:xfrm>
          <a:prstGeom prst="rect">
            <a:avLst/>
          </a:prstGeom>
        </p:spPr>
        <p:txBody>
          <a:bodyPr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600" smtClean="0">
                <a:solidFill>
                  <a:schemeClr val="tx2">
                    <a:shade val="9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3EEA532D-53E5-4545-976E-5FA9D5969A5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4000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33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16462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83" r:id="rId7"/>
    <p:sldLayoutId id="2147483690" r:id="rId8"/>
    <p:sldLayoutId id="2147483691" r:id="rId9"/>
    <p:sldLayoutId id="2147483682" r:id="rId10"/>
    <p:sldLayoutId id="2147483681" r:id="rId11"/>
  </p:sldLayoutIdLst>
  <p:txStyles>
    <p:titleStyle>
      <a:lvl1pPr marL="53975" algn="r" rtl="0" fontAlgn="base">
        <a:spcBef>
          <a:spcPct val="0"/>
        </a:spcBef>
        <a:spcAft>
          <a:spcPct val="0"/>
        </a:spcAft>
        <a:defRPr sz="4600" kern="1200">
          <a:solidFill>
            <a:srgbClr val="E7EACB"/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lvl2pPr marL="53975" algn="r" rtl="0" fontAlgn="base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2pPr>
      <a:lvl3pPr marL="53975" algn="r" rtl="0" fontAlgn="base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3pPr>
      <a:lvl4pPr marL="53975" algn="r" rtl="0" fontAlgn="base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4pPr>
      <a:lvl5pPr marL="53975" algn="r" rtl="0" fontAlgn="base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5pPr>
      <a:lvl6pPr marL="511175" algn="r" rtl="0" fontAlgn="base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6pPr>
      <a:lvl7pPr marL="968375" algn="r" rtl="0" fontAlgn="base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7pPr>
      <a:lvl8pPr marL="1425575" algn="r" rtl="0" fontAlgn="base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8pPr>
      <a:lvl9pPr marL="1882775" algn="r" rtl="0" fontAlgn="base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9pPr>
      <a:extLst/>
    </p:titleStyle>
    <p:bodyStyle>
      <a:lvl1pPr marL="292100" indent="-292100" algn="l" rtl="0" fontAlgn="base">
        <a:spcBef>
          <a:spcPct val="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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28600" algn="l" rtl="0" fontAlgn="base">
        <a:spcBef>
          <a:spcPts val="400"/>
        </a:spcBef>
        <a:spcAft>
          <a:spcPct val="0"/>
        </a:spcAft>
        <a:buClr>
          <a:schemeClr val="accent2"/>
        </a:buClr>
        <a:buSzPct val="9000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190500" algn="l" rtl="0" fontAlgn="base">
        <a:spcBef>
          <a:spcPts val="400"/>
        </a:spcBef>
        <a:spcAft>
          <a:spcPct val="0"/>
        </a:spcAft>
        <a:buClr>
          <a:srgbClr val="A8CDD7"/>
        </a:buClr>
        <a:buSzPct val="100000"/>
        <a:buFont typeface="Wingdings 2" pitchFamily="18" charset="2"/>
        <a:buChar char="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182563" algn="l" rtl="0" fontAlgn="base">
        <a:spcBef>
          <a:spcPts val="400"/>
        </a:spcBef>
        <a:spcAft>
          <a:spcPct val="0"/>
        </a:spcAft>
        <a:buClr>
          <a:srgbClr val="A8CDD7"/>
        </a:buClr>
        <a:buSzPct val="100000"/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7450" indent="-182563" algn="l" rtl="0" fontAlgn="base">
        <a:spcBef>
          <a:spcPts val="400"/>
        </a:spcBef>
        <a:spcAft>
          <a:spcPct val="0"/>
        </a:spcAft>
        <a:buClr>
          <a:srgbClr val="A8CDD7"/>
        </a:buClr>
        <a:buSzPct val="100000"/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commons.wikimedia.org/wiki/File:Saint_Thomas_Aquinas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extovéPole 2"/>
          <p:cNvSpPr txBox="1">
            <a:spLocks noChangeArrowheads="1"/>
          </p:cNvSpPr>
          <p:nvPr/>
        </p:nvSpPr>
        <p:spPr bwMode="auto">
          <a:xfrm>
            <a:off x="1908175" y="1916113"/>
            <a:ext cx="3592513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2945" tIns="41473" rIns="82945" bIns="41473">
            <a:spAutoFit/>
          </a:bodyPr>
          <a:lstStyle/>
          <a:p>
            <a:r>
              <a:rPr lang="cs-CZ" sz="2200">
                <a:solidFill>
                  <a:srgbClr val="000000"/>
                </a:solidFill>
                <a:latin typeface="Times New Roman" pitchFamily="18" charset="0"/>
              </a:rPr>
              <a:t>SCHOLASTIKA  I.</a:t>
            </a:r>
          </a:p>
        </p:txBody>
      </p:sp>
      <p:pic>
        <p:nvPicPr>
          <p:cNvPr id="14338" name="Obrázek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549275"/>
            <a:ext cx="5759450" cy="125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908175" y="2349500"/>
          <a:ext cx="6497638" cy="4322763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710071"/>
                <a:gridCol w="4788799"/>
              </a:tblGrid>
              <a:tr h="437114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>
                          <a:effectLst/>
                        </a:rPr>
                        <a:t>Číslo projektu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smtClean="0">
                          <a:effectLst/>
                          <a:latin typeface="Calibri"/>
                          <a:ea typeface="Calibri"/>
                          <a:cs typeface="Times New Roman,Bold"/>
                        </a:rPr>
                        <a:t>CZ.1.07/1.5.00/34.0950</a:t>
                      </a:r>
                      <a:endParaRPr lang="cs-CZ" sz="105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</a:tr>
              <a:tr h="198902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>
                          <a:effectLst/>
                        </a:rPr>
                        <a:t>Označení materiálu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,Bold"/>
                        </a:rPr>
                        <a:t>VY_32_INOVACE_mix2_zsv18</a:t>
                      </a:r>
                      <a:endParaRPr lang="cs-CZ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</a:tr>
              <a:tr h="198902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>
                          <a:effectLst/>
                        </a:rPr>
                        <a:t>Soubor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 zsv18_scholastika_I.</a:t>
                      </a:r>
                      <a:r>
                        <a:rPr lang="cs-CZ" sz="1100" dirty="0" err="1" smtClean="0">
                          <a:effectLst/>
                        </a:rPr>
                        <a:t>pptx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</a:tr>
              <a:tr h="198902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>
                          <a:effectLst/>
                        </a:rPr>
                        <a:t>Název školy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Gymnázium Kladno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</a:tr>
              <a:tr h="198902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>
                          <a:effectLst/>
                        </a:rPr>
                        <a:t>Autor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Mgr.</a:t>
                      </a:r>
                      <a:r>
                        <a:rPr lang="cs-CZ" sz="11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Jiří Beran, Mgr. Marie Kohoutová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</a:tr>
              <a:tr h="598053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>
                          <a:effectLst/>
                        </a:rPr>
                        <a:t>Anotace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Prezentace se vznikem, rozdělením scholastiky na jednotlivá období a základním rozdělením filosofů na nominalisty a realisty.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</a:tr>
              <a:tr h="198902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>
                          <a:effectLst/>
                        </a:rPr>
                        <a:t>Předmět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Základy společenských</a:t>
                      </a:r>
                      <a:r>
                        <a:rPr lang="cs-CZ" sz="1100" baseline="0" dirty="0" smtClean="0">
                          <a:effectLst/>
                        </a:rPr>
                        <a:t> věd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</a:tr>
              <a:tr h="198902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 smtClean="0">
                          <a:effectLst/>
                        </a:rPr>
                        <a:t>Tematická</a:t>
                      </a:r>
                      <a:r>
                        <a:rPr lang="cs-CZ" sz="1100" kern="1200" baseline="0" dirty="0" smtClean="0">
                          <a:effectLst/>
                        </a:rPr>
                        <a:t> oblast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Křesťanská filosofie</a:t>
                      </a:r>
                      <a:endParaRPr lang="cs-CZ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4710" marR="54710" marT="0" marB="0"/>
                </a:tc>
              </a:tr>
              <a:tr h="198902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>
                          <a:effectLst/>
                        </a:rPr>
                        <a:t>Téma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Scholastika I</a:t>
                      </a:r>
                      <a:endParaRPr lang="cs-CZ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4710" marR="54710" marT="0" marB="0"/>
                </a:tc>
              </a:tr>
              <a:tr h="477422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>
                          <a:effectLst/>
                        </a:rPr>
                        <a:t>Očekávané výstupy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 Seznámit s rozdělením filosofů </a:t>
                      </a:r>
                      <a:r>
                        <a:rPr lang="cs-CZ" sz="1100" dirty="0" err="1" smtClean="0">
                          <a:effectLst/>
                        </a:rPr>
                        <a:t>scholastistického</a:t>
                      </a:r>
                      <a:r>
                        <a:rPr lang="cs-CZ" sz="1100" dirty="0" smtClean="0">
                          <a:effectLst/>
                        </a:rPr>
                        <a:t> období  na nominalisty a realisty a charakterizovat jednotlivá období.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</a:tr>
              <a:tr h="198902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>
                          <a:effectLst/>
                        </a:rPr>
                        <a:t>Klíčová slova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Filosofie, křesťanství, scholastika, realisté, nominalisté</a:t>
                      </a:r>
                      <a:endParaRPr lang="cs-CZ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4710" marR="54710" marT="0" marB="0"/>
                </a:tc>
              </a:tr>
              <a:tr h="397804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>
                          <a:effectLst/>
                        </a:rPr>
                        <a:t>Druh učebního materiálu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prezentace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</a:tr>
              <a:tr h="198902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kumimoji="0" lang="cs-CZ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Cílová skupina</a:t>
                      </a:r>
                      <a:endParaRPr kumimoji="0" lang="cs-CZ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2208" marR="62208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vyšší stupeň osmiletého gymnázia, čtyřleté gymnázium</a:t>
                      </a:r>
                    </a:p>
                  </a:txBody>
                  <a:tcPr marL="62208" marR="62208" marT="0" marB="0"/>
                </a:tc>
              </a:tr>
              <a:tr h="421063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kumimoji="0" lang="cs-CZ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Ověřeno</a:t>
                      </a:r>
                    </a:p>
                  </a:txBody>
                  <a:tcPr marL="62208" marR="62208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19.3.2014,</a:t>
                      </a:r>
                      <a:r>
                        <a:rPr lang="cs-CZ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SSV</a:t>
                      </a:r>
                      <a:endParaRPr lang="cs-CZ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endParaRPr lang="cs-CZ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2208" marR="62208" marT="0" marB="0"/>
                </a:tc>
              </a:tr>
              <a:tr h="198902">
                <a:tc gridSpan="2"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Zdroje uvedeny na konci dokumentu.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blinds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 Box 1"/>
          <p:cNvSpPr txBox="1">
            <a:spLocks noChangeArrowheads="1"/>
          </p:cNvSpPr>
          <p:nvPr/>
        </p:nvSpPr>
        <p:spPr bwMode="auto">
          <a:xfrm>
            <a:off x="457200" y="273050"/>
            <a:ext cx="8228013" cy="58578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13715" rIns="0" bIns="0" anchor="ctr"/>
          <a:lstStyle/>
          <a:p>
            <a:pPr algn="ctr">
              <a:lnSpc>
                <a:spcPct val="95000"/>
              </a:lnSpc>
              <a:tabLst>
                <a:tab pos="0" algn="l"/>
                <a:tab pos="404813" algn="l"/>
                <a:tab pos="812800" algn="l"/>
                <a:tab pos="1220788" algn="l"/>
                <a:tab pos="1627188" algn="l"/>
                <a:tab pos="2035175" algn="l"/>
                <a:tab pos="2443163" algn="l"/>
                <a:tab pos="2851150" algn="l"/>
                <a:tab pos="3257550" algn="l"/>
                <a:tab pos="3665538" algn="l"/>
                <a:tab pos="4073525" algn="l"/>
                <a:tab pos="4479925" algn="l"/>
                <a:tab pos="4887913" algn="l"/>
                <a:tab pos="5295900" algn="l"/>
                <a:tab pos="5703888" algn="l"/>
                <a:tab pos="6110288" algn="l"/>
                <a:tab pos="6518275" algn="l"/>
                <a:tab pos="6926263" algn="l"/>
                <a:tab pos="7332663" algn="l"/>
                <a:tab pos="7740650" algn="l"/>
                <a:tab pos="8148638" algn="l"/>
              </a:tabLst>
            </a:pPr>
            <a:endParaRPr lang="cs-CZ" sz="3300" b="1">
              <a:solidFill>
                <a:srgbClr val="000000"/>
              </a:solidFill>
              <a:latin typeface="Rockwell" pitchFamily="18" charset="0"/>
            </a:endParaRPr>
          </a:p>
          <a:p>
            <a:pPr algn="ctr">
              <a:lnSpc>
                <a:spcPct val="95000"/>
              </a:lnSpc>
              <a:tabLst>
                <a:tab pos="0" algn="l"/>
                <a:tab pos="404813" algn="l"/>
                <a:tab pos="812800" algn="l"/>
                <a:tab pos="1220788" algn="l"/>
                <a:tab pos="1627188" algn="l"/>
                <a:tab pos="2035175" algn="l"/>
                <a:tab pos="2443163" algn="l"/>
                <a:tab pos="2851150" algn="l"/>
                <a:tab pos="3257550" algn="l"/>
                <a:tab pos="3665538" algn="l"/>
                <a:tab pos="4073525" algn="l"/>
                <a:tab pos="4479925" algn="l"/>
                <a:tab pos="4887913" algn="l"/>
                <a:tab pos="5295900" algn="l"/>
                <a:tab pos="5703888" algn="l"/>
                <a:tab pos="6110288" algn="l"/>
                <a:tab pos="6518275" algn="l"/>
                <a:tab pos="6926263" algn="l"/>
                <a:tab pos="7332663" algn="l"/>
                <a:tab pos="7740650" algn="l"/>
                <a:tab pos="8148638" algn="l"/>
              </a:tabLst>
            </a:pPr>
            <a:endParaRPr lang="cs-CZ" sz="3300" b="1">
              <a:solidFill>
                <a:srgbClr val="000000"/>
              </a:solidFill>
              <a:latin typeface="Rockwell" pitchFamily="18" charset="0"/>
            </a:endParaRPr>
          </a:p>
          <a:p>
            <a:pPr algn="ctr">
              <a:lnSpc>
                <a:spcPct val="95000"/>
              </a:lnSpc>
              <a:tabLst>
                <a:tab pos="0" algn="l"/>
                <a:tab pos="404813" algn="l"/>
                <a:tab pos="812800" algn="l"/>
                <a:tab pos="1220788" algn="l"/>
                <a:tab pos="1627188" algn="l"/>
                <a:tab pos="2035175" algn="l"/>
                <a:tab pos="2443163" algn="l"/>
                <a:tab pos="2851150" algn="l"/>
                <a:tab pos="3257550" algn="l"/>
                <a:tab pos="3665538" algn="l"/>
                <a:tab pos="4073525" algn="l"/>
                <a:tab pos="4479925" algn="l"/>
                <a:tab pos="4887913" algn="l"/>
                <a:tab pos="5295900" algn="l"/>
                <a:tab pos="5703888" algn="l"/>
                <a:tab pos="6110288" algn="l"/>
                <a:tab pos="6518275" algn="l"/>
                <a:tab pos="6926263" algn="l"/>
                <a:tab pos="7332663" algn="l"/>
                <a:tab pos="7740650" algn="l"/>
                <a:tab pos="8148638" algn="l"/>
              </a:tabLst>
            </a:pPr>
            <a:endParaRPr lang="cs-CZ" sz="3300" b="1">
              <a:solidFill>
                <a:srgbClr val="000000"/>
              </a:solidFill>
              <a:latin typeface="Rockwell" pitchFamily="18" charset="0"/>
            </a:endParaRPr>
          </a:p>
          <a:p>
            <a:pPr algn="ctr">
              <a:lnSpc>
                <a:spcPct val="95000"/>
              </a:lnSpc>
              <a:tabLst>
                <a:tab pos="0" algn="l"/>
                <a:tab pos="404813" algn="l"/>
                <a:tab pos="812800" algn="l"/>
                <a:tab pos="1220788" algn="l"/>
                <a:tab pos="1627188" algn="l"/>
                <a:tab pos="2035175" algn="l"/>
                <a:tab pos="2443163" algn="l"/>
                <a:tab pos="2851150" algn="l"/>
                <a:tab pos="3257550" algn="l"/>
                <a:tab pos="3665538" algn="l"/>
                <a:tab pos="4073525" algn="l"/>
                <a:tab pos="4479925" algn="l"/>
                <a:tab pos="4887913" algn="l"/>
                <a:tab pos="5295900" algn="l"/>
                <a:tab pos="5703888" algn="l"/>
                <a:tab pos="6110288" algn="l"/>
                <a:tab pos="6518275" algn="l"/>
                <a:tab pos="6926263" algn="l"/>
                <a:tab pos="7332663" algn="l"/>
                <a:tab pos="7740650" algn="l"/>
                <a:tab pos="8148638" algn="l"/>
              </a:tabLst>
            </a:pPr>
            <a:r>
              <a:rPr lang="cs-CZ" sz="3300" b="1">
                <a:solidFill>
                  <a:srgbClr val="000000"/>
                </a:solidFill>
                <a:latin typeface="Rockwell" pitchFamily="18" charset="0"/>
              </a:rPr>
              <a:t>SCHOLASTIKA  I.</a:t>
            </a:r>
          </a:p>
          <a:p>
            <a:pPr algn="ctr">
              <a:lnSpc>
                <a:spcPct val="95000"/>
              </a:lnSpc>
              <a:tabLst>
                <a:tab pos="0" algn="l"/>
                <a:tab pos="404813" algn="l"/>
                <a:tab pos="812800" algn="l"/>
                <a:tab pos="1220788" algn="l"/>
                <a:tab pos="1627188" algn="l"/>
                <a:tab pos="2035175" algn="l"/>
                <a:tab pos="2443163" algn="l"/>
                <a:tab pos="2851150" algn="l"/>
                <a:tab pos="3257550" algn="l"/>
                <a:tab pos="3665538" algn="l"/>
                <a:tab pos="4073525" algn="l"/>
                <a:tab pos="4479925" algn="l"/>
                <a:tab pos="4887913" algn="l"/>
                <a:tab pos="5295900" algn="l"/>
                <a:tab pos="5703888" algn="l"/>
                <a:tab pos="6110288" algn="l"/>
                <a:tab pos="6518275" algn="l"/>
                <a:tab pos="6926263" algn="l"/>
                <a:tab pos="7332663" algn="l"/>
                <a:tab pos="7740650" algn="l"/>
                <a:tab pos="8148638" algn="l"/>
              </a:tabLst>
            </a:pPr>
            <a:endParaRPr lang="cs-CZ" sz="2200">
              <a:solidFill>
                <a:srgbClr val="000000"/>
              </a:solidFill>
              <a:latin typeface="Rockwell" pitchFamily="18" charset="0"/>
            </a:endParaRPr>
          </a:p>
          <a:p>
            <a:pPr algn="ctr">
              <a:lnSpc>
                <a:spcPct val="95000"/>
              </a:lnSpc>
              <a:tabLst>
                <a:tab pos="0" algn="l"/>
                <a:tab pos="404813" algn="l"/>
                <a:tab pos="812800" algn="l"/>
                <a:tab pos="1220788" algn="l"/>
                <a:tab pos="1627188" algn="l"/>
                <a:tab pos="2035175" algn="l"/>
                <a:tab pos="2443163" algn="l"/>
                <a:tab pos="2851150" algn="l"/>
                <a:tab pos="3257550" algn="l"/>
                <a:tab pos="3665538" algn="l"/>
                <a:tab pos="4073525" algn="l"/>
                <a:tab pos="4479925" algn="l"/>
                <a:tab pos="4887913" algn="l"/>
                <a:tab pos="5295900" algn="l"/>
                <a:tab pos="5703888" algn="l"/>
                <a:tab pos="6110288" algn="l"/>
                <a:tab pos="6518275" algn="l"/>
                <a:tab pos="6926263" algn="l"/>
                <a:tab pos="7332663" algn="l"/>
                <a:tab pos="7740650" algn="l"/>
                <a:tab pos="8148638" algn="l"/>
              </a:tabLst>
            </a:pPr>
            <a:r>
              <a:rPr lang="cs-CZ" sz="2200">
                <a:solidFill>
                  <a:srgbClr val="000000"/>
                </a:solidFill>
                <a:latin typeface="Rockwell" pitchFamily="18" charset="0"/>
              </a:rPr>
              <a:t>DĚLENÍ SCHOLASTIKY</a:t>
            </a:r>
          </a:p>
          <a:p>
            <a:pPr algn="ctr">
              <a:lnSpc>
                <a:spcPct val="95000"/>
              </a:lnSpc>
              <a:tabLst>
                <a:tab pos="0" algn="l"/>
                <a:tab pos="404813" algn="l"/>
                <a:tab pos="812800" algn="l"/>
                <a:tab pos="1220788" algn="l"/>
                <a:tab pos="1627188" algn="l"/>
                <a:tab pos="2035175" algn="l"/>
                <a:tab pos="2443163" algn="l"/>
                <a:tab pos="2851150" algn="l"/>
                <a:tab pos="3257550" algn="l"/>
                <a:tab pos="3665538" algn="l"/>
                <a:tab pos="4073525" algn="l"/>
                <a:tab pos="4479925" algn="l"/>
                <a:tab pos="4887913" algn="l"/>
                <a:tab pos="5295900" algn="l"/>
                <a:tab pos="5703888" algn="l"/>
                <a:tab pos="6110288" algn="l"/>
                <a:tab pos="6518275" algn="l"/>
                <a:tab pos="6926263" algn="l"/>
                <a:tab pos="7332663" algn="l"/>
                <a:tab pos="7740650" algn="l"/>
                <a:tab pos="8148638" algn="l"/>
              </a:tabLst>
            </a:pPr>
            <a:r>
              <a:rPr lang="cs-CZ" sz="2200">
                <a:solidFill>
                  <a:srgbClr val="000000"/>
                </a:solidFill>
                <a:latin typeface="Rockwell" pitchFamily="18" charset="0"/>
              </a:rPr>
              <a:t>POJMY</a:t>
            </a:r>
            <a:endParaRPr lang="cs-CZ">
              <a:solidFill>
                <a:srgbClr val="000000"/>
              </a:solidFill>
              <a:latin typeface="Rockwell" pitchFamily="18" charset="0"/>
            </a:endParaRP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/>
          <p:cNvSpPr>
            <a:spLocks noGrp="1" noChangeArrowheads="1"/>
          </p:cNvSpPr>
          <p:nvPr>
            <p:ph type="title"/>
          </p:nvPr>
        </p:nvSpPr>
        <p:spPr>
          <a:xfrm>
            <a:off x="539552" y="260648"/>
            <a:ext cx="7809120" cy="1144921"/>
          </a:xfrm>
        </p:spPr>
        <p:txBody>
          <a:bodyPr lIns="82945" tIns="41473" bIns="41473"/>
          <a:lstStyle/>
          <a:p>
            <a:pPr marL="54864" fontAlgn="auto">
              <a:lnSpc>
                <a:spcPct val="118000"/>
              </a:lnSpc>
              <a:spcAft>
                <a:spcPts val="0"/>
              </a:spcAft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cs-CZ" sz="2900" dirty="0" smtClean="0">
                <a:solidFill>
                  <a:srgbClr val="FFFF00"/>
                </a:solidFill>
              </a:rPr>
              <a:t>Co je</a:t>
            </a:r>
            <a:r>
              <a:rPr lang="cs-CZ" sz="2900" dirty="0" smtClean="0">
                <a:solidFill>
                  <a:srgbClr val="FFFF00"/>
                </a:solidFill>
                <a:latin typeface="Arial Black" pitchFamily="32" charset="0"/>
              </a:rPr>
              <a:t> </a:t>
            </a:r>
            <a:r>
              <a:rPr lang="cs-CZ" sz="2900" dirty="0" smtClean="0">
                <a:solidFill>
                  <a:srgbClr val="FFFF00"/>
                </a:solidFill>
              </a:rPr>
              <a:t>scholastika </a:t>
            </a:r>
            <a:r>
              <a:rPr lang="cs-CZ" sz="2900" dirty="0" smtClean="0">
                <a:solidFill>
                  <a:srgbClr val="FFFF00"/>
                </a:solidFill>
                <a:latin typeface="Arial Black" pitchFamily="32" charset="0"/>
              </a:rPr>
              <a:t>?</a:t>
            </a:r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3100" y="1906588"/>
            <a:ext cx="7808913" cy="4525962"/>
          </a:xfrm>
        </p:spPr>
        <p:txBody>
          <a:bodyPr lIns="82945" tIns="41473" rIns="82945" bIns="41473">
            <a:normAutofit fontScale="25000" lnSpcReduction="20000"/>
          </a:bodyPr>
          <a:lstStyle/>
          <a:p>
            <a:pPr marL="390246" indent="-293764" fontAlgn="auto">
              <a:spcBef>
                <a:spcPts val="0"/>
              </a:spcBef>
              <a:spcAft>
                <a:spcPts val="0"/>
              </a:spcAft>
              <a:buClr>
                <a:srgbClr val="0E594D"/>
              </a:buClr>
              <a:buSzPct val="45000"/>
              <a:buFont typeface="Wingdings" charset="2"/>
              <a:buChar char=""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  <a:defRPr/>
            </a:pPr>
            <a:r>
              <a:rPr lang="cs-CZ" sz="7400" dirty="0" smtClean="0">
                <a:latin typeface="Arial Narrow" pitchFamily="34" charset="0"/>
              </a:rPr>
              <a:t>Z latinského </a:t>
            </a:r>
            <a:r>
              <a:rPr lang="cs-CZ" sz="7400" b="1" dirty="0" err="1" smtClean="0">
                <a:latin typeface="Arial Narrow" pitchFamily="34" charset="0"/>
              </a:rPr>
              <a:t>schola</a:t>
            </a:r>
            <a:r>
              <a:rPr lang="cs-CZ" sz="7400" dirty="0" smtClean="0">
                <a:latin typeface="Arial Narrow" pitchFamily="34" charset="0"/>
              </a:rPr>
              <a:t> (škola) – </a:t>
            </a:r>
            <a:r>
              <a:rPr lang="cs-CZ" sz="7400" dirty="0" err="1" smtClean="0">
                <a:latin typeface="Arial Narrow" pitchFamily="34" charset="0"/>
              </a:rPr>
              <a:t>scuola</a:t>
            </a:r>
            <a:r>
              <a:rPr lang="cs-CZ" sz="7400" dirty="0" smtClean="0">
                <a:latin typeface="Arial Narrow" pitchFamily="34" charset="0"/>
              </a:rPr>
              <a:t>,“</a:t>
            </a:r>
            <a:r>
              <a:rPr lang="cs-CZ" sz="7400" dirty="0" err="1" smtClean="0">
                <a:latin typeface="Arial Narrow" pitchFamily="34" charset="0"/>
              </a:rPr>
              <a:t>škóla</a:t>
            </a:r>
            <a:r>
              <a:rPr lang="cs-CZ" sz="7400" dirty="0" smtClean="0">
                <a:latin typeface="Arial Narrow" pitchFamily="34" charset="0"/>
              </a:rPr>
              <a:t>“,</a:t>
            </a:r>
            <a:r>
              <a:rPr lang="cs-CZ" sz="7400" dirty="0" err="1" smtClean="0">
                <a:latin typeface="Arial Narrow" pitchFamily="34" charset="0"/>
              </a:rPr>
              <a:t>scholl</a:t>
            </a:r>
            <a:r>
              <a:rPr lang="cs-CZ" sz="7400" dirty="0" smtClean="0">
                <a:latin typeface="Arial Narrow" pitchFamily="34" charset="0"/>
              </a:rPr>
              <a:t> atd.</a:t>
            </a:r>
          </a:p>
          <a:p>
            <a:pPr marL="390246" indent="-293764" fontAlgn="auto">
              <a:spcBef>
                <a:spcPts val="0"/>
              </a:spcBef>
              <a:spcAft>
                <a:spcPts val="0"/>
              </a:spcAft>
              <a:buClr>
                <a:srgbClr val="0E594D"/>
              </a:buClr>
              <a:buSzPct val="45000"/>
              <a:buFont typeface="Wingdings" charset="2"/>
              <a:buChar char=""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  <a:defRPr/>
            </a:pPr>
            <a:r>
              <a:rPr lang="cs-CZ" sz="7400" dirty="0" smtClean="0">
                <a:latin typeface="Arial Narrow" pitchFamily="34" charset="0"/>
              </a:rPr>
              <a:t>Oficiální, jediný uznávaný zdroj vzdělání, vyučovaný v církevních školách</a:t>
            </a:r>
          </a:p>
          <a:p>
            <a:pPr marL="390246" indent="-293764" fontAlgn="auto">
              <a:spcBef>
                <a:spcPts val="0"/>
              </a:spcBef>
              <a:spcAft>
                <a:spcPts val="0"/>
              </a:spcAft>
              <a:buClr>
                <a:srgbClr val="0E594D"/>
              </a:buClr>
              <a:buSzPct val="45000"/>
              <a:buFont typeface="Wingdings" charset="2"/>
              <a:buChar char=""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  <a:defRPr/>
            </a:pPr>
            <a:r>
              <a:rPr lang="cs-CZ" sz="7400" dirty="0" smtClean="0">
                <a:latin typeface="Arial Narrow" pitchFamily="34" charset="0"/>
              </a:rPr>
              <a:t>Jediný zdroj tehdejší vzdělanosti</a:t>
            </a:r>
          </a:p>
          <a:p>
            <a:pPr marL="390246" indent="-293764" fontAlgn="auto">
              <a:spcBef>
                <a:spcPts val="0"/>
              </a:spcBef>
              <a:spcAft>
                <a:spcPts val="0"/>
              </a:spcAft>
              <a:buClr>
                <a:srgbClr val="0E594D"/>
              </a:buClr>
              <a:buSzPct val="45000"/>
              <a:buFont typeface="Wingdings" charset="2"/>
              <a:buChar char=""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  <a:defRPr/>
            </a:pPr>
            <a:r>
              <a:rPr lang="cs-CZ" sz="7400" b="1" dirty="0" smtClean="0">
                <a:latin typeface="Arial Narrow" pitchFamily="34" charset="0"/>
              </a:rPr>
              <a:t>Scholastici</a:t>
            </a:r>
            <a:r>
              <a:rPr lang="cs-CZ" sz="7400" dirty="0" smtClean="0">
                <a:latin typeface="Arial Narrow" pitchFamily="34" charset="0"/>
              </a:rPr>
              <a:t> – učitelé, misionáři, filosofové</a:t>
            </a:r>
          </a:p>
          <a:p>
            <a:pPr marL="390246" indent="-293764" fontAlgn="auto">
              <a:spcBef>
                <a:spcPts val="0"/>
              </a:spcBef>
              <a:spcAft>
                <a:spcPts val="0"/>
              </a:spcAft>
              <a:buClr>
                <a:srgbClr val="0E594D"/>
              </a:buClr>
              <a:buSzPct val="45000"/>
              <a:buFont typeface="Wingdings" charset="2"/>
              <a:buChar char=""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  <a:defRPr/>
            </a:pPr>
            <a:r>
              <a:rPr lang="cs-CZ" sz="7400" dirty="0" smtClean="0">
                <a:latin typeface="Arial Narrow" pitchFamily="34" charset="0"/>
              </a:rPr>
              <a:t>Období od 9.stol.n.l. až 15.stol.n.l</a:t>
            </a:r>
          </a:p>
          <a:p>
            <a:pPr marL="390246" indent="-293764" fontAlgn="auto">
              <a:spcBef>
                <a:spcPts val="0"/>
              </a:spcBef>
              <a:spcAft>
                <a:spcPts val="0"/>
              </a:spcAft>
              <a:buClr>
                <a:srgbClr val="0E594D"/>
              </a:buClr>
              <a:buSzPct val="45000"/>
              <a:buFont typeface="Wingdings" charset="2"/>
              <a:buChar char=""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  <a:defRPr/>
            </a:pPr>
            <a:r>
              <a:rPr lang="cs-CZ" sz="7400" dirty="0" smtClean="0">
                <a:latin typeface="Arial Narrow" pitchFamily="34" charset="0"/>
              </a:rPr>
              <a:t>Doba rozmachu rozumu a myšlení</a:t>
            </a:r>
          </a:p>
          <a:p>
            <a:pPr marL="390246" indent="-293764" fontAlgn="auto">
              <a:spcBef>
                <a:spcPts val="0"/>
              </a:spcBef>
              <a:spcAft>
                <a:spcPts val="0"/>
              </a:spcAft>
              <a:buClr>
                <a:srgbClr val="0E594D"/>
              </a:buClr>
              <a:buSzPct val="45000"/>
              <a:buFont typeface="Wingdings" charset="2"/>
              <a:buChar char=""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  <a:defRPr/>
            </a:pPr>
            <a:r>
              <a:rPr lang="cs-CZ" sz="7400" b="1" dirty="0" smtClean="0">
                <a:latin typeface="Arial Narrow" pitchFamily="34" charset="0"/>
              </a:rPr>
              <a:t>Úkol zdůvodnit zjevenou pravdu pomocí filosofie</a:t>
            </a:r>
          </a:p>
          <a:p>
            <a:pPr marL="390246" indent="-293764" fontAlgn="auto">
              <a:spcBef>
                <a:spcPts val="0"/>
              </a:spcBef>
              <a:spcAft>
                <a:spcPts val="0"/>
              </a:spcAft>
              <a:buClr>
                <a:srgbClr val="0E594D"/>
              </a:buClr>
              <a:buSzPct val="45000"/>
              <a:buFont typeface="Wingdings" charset="2"/>
              <a:buChar char=""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  <a:defRPr/>
            </a:pPr>
            <a:r>
              <a:rPr lang="cs-CZ" sz="7400" dirty="0" smtClean="0">
                <a:latin typeface="Arial Narrow" pitchFamily="34" charset="0"/>
              </a:rPr>
              <a:t>Smířit víru s rozumem</a:t>
            </a:r>
          </a:p>
          <a:p>
            <a:pPr marL="390246" indent="-293764" fontAlgn="auto">
              <a:spcBef>
                <a:spcPts val="0"/>
              </a:spcBef>
              <a:spcAft>
                <a:spcPts val="0"/>
              </a:spcAft>
              <a:buClr>
                <a:srgbClr val="0E594D"/>
              </a:buClr>
              <a:buSzPct val="45000"/>
              <a:buFont typeface="Wingdings" charset="2"/>
              <a:buChar char=""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  <a:defRPr/>
            </a:pPr>
            <a:r>
              <a:rPr lang="cs-CZ" sz="7400" dirty="0" smtClean="0">
                <a:latin typeface="Arial Narrow" pitchFamily="34" charset="0"/>
              </a:rPr>
              <a:t>Metoda posuzování argumentů „sic </a:t>
            </a:r>
            <a:r>
              <a:rPr lang="cs-CZ" sz="7400" dirty="0" err="1" smtClean="0">
                <a:latin typeface="Arial Narrow" pitchFamily="34" charset="0"/>
              </a:rPr>
              <a:t>et</a:t>
            </a:r>
            <a:r>
              <a:rPr lang="cs-CZ" sz="7400" dirty="0" smtClean="0">
                <a:latin typeface="Arial Narrow" pitchFamily="34" charset="0"/>
              </a:rPr>
              <a:t> non“</a:t>
            </a:r>
          </a:p>
          <a:p>
            <a:pPr marL="390246" indent="-293764" fontAlgn="auto">
              <a:spcBef>
                <a:spcPts val="0"/>
              </a:spcBef>
              <a:spcAft>
                <a:spcPts val="0"/>
              </a:spcAft>
              <a:buClr>
                <a:srgbClr val="0E594D"/>
              </a:buClr>
              <a:buSzPct val="45000"/>
              <a:buFont typeface="Wingdings" charset="2"/>
              <a:buChar char=""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  <a:defRPr/>
            </a:pPr>
            <a:r>
              <a:rPr lang="cs-CZ" sz="7400" dirty="0" smtClean="0">
                <a:latin typeface="Arial Narrow" pitchFamily="34" charset="0"/>
              </a:rPr>
              <a:t>Na mnoha místech vznikají univerzity</a:t>
            </a:r>
          </a:p>
          <a:p>
            <a:pPr marL="390246" indent="-293764" fontAlgn="auto">
              <a:spcBef>
                <a:spcPts val="0"/>
              </a:spcBef>
              <a:spcAft>
                <a:spcPts val="0"/>
              </a:spcAft>
              <a:buClr>
                <a:srgbClr val="0E594D"/>
              </a:buClr>
              <a:buSzPct val="45000"/>
              <a:buFont typeface="Wingdings" charset="2"/>
              <a:buChar char=""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  <a:defRPr/>
            </a:pPr>
            <a:r>
              <a:rPr lang="cs-CZ" sz="7400" dirty="0" smtClean="0">
                <a:latin typeface="Arial Narrow" pitchFamily="34" charset="0"/>
              </a:rPr>
              <a:t>Rozvoj myšlení, filosofie</a:t>
            </a:r>
          </a:p>
          <a:p>
            <a:pPr marL="390246" indent="-293764" fontAlgn="auto">
              <a:spcBef>
                <a:spcPts val="0"/>
              </a:spcBef>
              <a:spcAft>
                <a:spcPts val="0"/>
              </a:spcAft>
              <a:buClr>
                <a:srgbClr val="0E594D"/>
              </a:buClr>
              <a:buSzPct val="45000"/>
              <a:buFont typeface="Wingdings" charset="2"/>
              <a:buChar char=""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  <a:defRPr/>
            </a:pPr>
            <a:r>
              <a:rPr lang="cs-CZ" sz="7400" b="1" dirty="0" smtClean="0">
                <a:latin typeface="Arial Narrow" pitchFamily="34" charset="0"/>
              </a:rPr>
              <a:t>1119 Bologna, 1200 Paříž, 1214 Oxford,…Neapol, </a:t>
            </a:r>
            <a:r>
              <a:rPr lang="cs-CZ" sz="7400" b="1" dirty="0" err="1" smtClean="0">
                <a:latin typeface="Arial Narrow" pitchFamily="34" charset="0"/>
              </a:rPr>
              <a:t>Salamanca</a:t>
            </a:r>
            <a:r>
              <a:rPr lang="cs-CZ" sz="7400" b="1" dirty="0" smtClean="0">
                <a:latin typeface="Arial Narrow" pitchFamily="34" charset="0"/>
              </a:rPr>
              <a:t>, Řím, Kolín, Cambridge  a 1348 </a:t>
            </a:r>
            <a:endParaRPr lang="cs-CZ" sz="7400" dirty="0" smtClean="0">
              <a:latin typeface="Arial Narrow" pitchFamily="34" charset="0"/>
            </a:endParaRPr>
          </a:p>
          <a:p>
            <a:pPr marL="390246" indent="-293764" fontAlgn="auto">
              <a:spcBef>
                <a:spcPts val="0"/>
              </a:spcBef>
              <a:spcAft>
                <a:spcPts val="0"/>
              </a:spcAft>
              <a:buClrTx/>
              <a:buSzTx/>
              <a:buFont typeface="Wingdings 2"/>
              <a:buNone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  <a:defRPr/>
            </a:pPr>
            <a:r>
              <a:rPr lang="cs-CZ" sz="7400" dirty="0" smtClean="0">
                <a:latin typeface="Arial Narrow" pitchFamily="34" charset="0"/>
              </a:rPr>
              <a:t/>
            </a:r>
            <a:br>
              <a:rPr lang="cs-CZ" sz="7400" dirty="0" smtClean="0">
                <a:latin typeface="Arial Narrow" pitchFamily="34" charset="0"/>
              </a:rPr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</p:txBody>
      </p:sp>
    </p:spTree>
  </p:cSld>
  <p:clrMapOvr>
    <a:masterClrMapping/>
  </p:clrMapOvr>
  <p:transition spd="med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"/>
          <p:cNvSpPr>
            <a:spLocks noGrp="1" noChangeArrowheads="1"/>
          </p:cNvSpPr>
          <p:nvPr>
            <p:ph type="title"/>
          </p:nvPr>
        </p:nvSpPr>
        <p:spPr>
          <a:xfrm>
            <a:off x="755576" y="260648"/>
            <a:ext cx="7809120" cy="1144921"/>
          </a:xfrm>
        </p:spPr>
        <p:txBody>
          <a:bodyPr lIns="82945" tIns="41473" bIns="41473"/>
          <a:lstStyle/>
          <a:p>
            <a:pPr marL="54864" fontAlgn="auto">
              <a:lnSpc>
                <a:spcPct val="118000"/>
              </a:lnSpc>
              <a:spcAft>
                <a:spcPts val="0"/>
              </a:spcAft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cs-CZ" sz="2700" dirty="0" smtClean="0">
                <a:solidFill>
                  <a:srgbClr val="FFFF00"/>
                </a:solidFill>
                <a:latin typeface="Arial Black" pitchFamily="32" charset="0"/>
              </a:rPr>
              <a:t>Období scholastiky</a:t>
            </a:r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47713" y="1908175"/>
            <a:ext cx="7808912" cy="4525963"/>
          </a:xfrm>
        </p:spPr>
        <p:txBody>
          <a:bodyPr lIns="82945" tIns="41473" rIns="82945" bIns="41473">
            <a:normAutofit/>
          </a:bodyPr>
          <a:lstStyle/>
          <a:p>
            <a:pPr marL="388938" indent="-293688">
              <a:lnSpc>
                <a:spcPct val="80000"/>
              </a:lnSpc>
              <a:buClr>
                <a:srgbClr val="0E594D"/>
              </a:buClr>
              <a:buSzPct val="45000"/>
              <a:buFont typeface="Wingdings 2" pitchFamily="18" charset="2"/>
              <a:buNone/>
              <a:tabLst>
                <a:tab pos="388938" algn="l"/>
                <a:tab pos="484188" algn="l"/>
                <a:tab pos="892175" algn="l"/>
                <a:tab pos="1300163" algn="l"/>
                <a:tab pos="1706563" algn="l"/>
                <a:tab pos="2114550" algn="l"/>
                <a:tab pos="2522538" algn="l"/>
                <a:tab pos="2928938" algn="l"/>
                <a:tab pos="3336925" algn="l"/>
                <a:tab pos="3744913" algn="l"/>
                <a:tab pos="4152900" algn="l"/>
                <a:tab pos="4559300" algn="l"/>
                <a:tab pos="4967288" algn="l"/>
                <a:tab pos="5375275" algn="l"/>
                <a:tab pos="5781675" algn="l"/>
                <a:tab pos="6189663" algn="l"/>
                <a:tab pos="6597650" algn="l"/>
                <a:tab pos="7005638" algn="l"/>
                <a:tab pos="7412038" algn="l"/>
                <a:tab pos="7820025" algn="l"/>
                <a:tab pos="8228013" algn="l"/>
              </a:tabLst>
            </a:pPr>
            <a:r>
              <a:rPr lang="cs-CZ" sz="1800" smtClean="0"/>
              <a:t> </a:t>
            </a:r>
          </a:p>
          <a:p>
            <a:pPr marL="388938" indent="-293688">
              <a:lnSpc>
                <a:spcPct val="80000"/>
              </a:lnSpc>
              <a:buClr>
                <a:srgbClr val="0E594D"/>
              </a:buClr>
              <a:buSzPct val="45000"/>
              <a:tabLst>
                <a:tab pos="388938" algn="l"/>
                <a:tab pos="484188" algn="l"/>
                <a:tab pos="892175" algn="l"/>
                <a:tab pos="1300163" algn="l"/>
                <a:tab pos="1706563" algn="l"/>
                <a:tab pos="2114550" algn="l"/>
                <a:tab pos="2522538" algn="l"/>
                <a:tab pos="2928938" algn="l"/>
                <a:tab pos="3336925" algn="l"/>
                <a:tab pos="3744913" algn="l"/>
                <a:tab pos="4152900" algn="l"/>
                <a:tab pos="4559300" algn="l"/>
                <a:tab pos="4967288" algn="l"/>
                <a:tab pos="5375275" algn="l"/>
                <a:tab pos="5781675" algn="l"/>
                <a:tab pos="6189663" algn="l"/>
                <a:tab pos="6597650" algn="l"/>
                <a:tab pos="7005638" algn="l"/>
                <a:tab pos="7412038" algn="l"/>
                <a:tab pos="7820025" algn="l"/>
                <a:tab pos="8228013" algn="l"/>
              </a:tabLst>
            </a:pPr>
            <a:r>
              <a:rPr lang="cs-CZ" sz="2100" smtClean="0">
                <a:latin typeface="Arial Narrow" pitchFamily="34" charset="0"/>
              </a:rPr>
              <a:t>    </a:t>
            </a:r>
            <a:r>
              <a:rPr lang="cs-CZ" sz="2100" b="1" smtClean="0">
                <a:latin typeface="Arial Narrow" pitchFamily="34" charset="0"/>
              </a:rPr>
              <a:t>Raná scholastika  </a:t>
            </a:r>
            <a:r>
              <a:rPr lang="cs-CZ" sz="2100" smtClean="0">
                <a:latin typeface="Arial Narrow" pitchFamily="34" charset="0"/>
              </a:rPr>
              <a:t>(9. - 12.stol.n.l.)</a:t>
            </a:r>
          </a:p>
          <a:p>
            <a:pPr marL="388938" indent="-293688">
              <a:lnSpc>
                <a:spcPct val="80000"/>
              </a:lnSpc>
              <a:buClr>
                <a:srgbClr val="0E594D"/>
              </a:buClr>
              <a:buSzPct val="45000"/>
              <a:tabLst>
                <a:tab pos="388938" algn="l"/>
                <a:tab pos="484188" algn="l"/>
                <a:tab pos="892175" algn="l"/>
                <a:tab pos="1300163" algn="l"/>
                <a:tab pos="1706563" algn="l"/>
                <a:tab pos="2114550" algn="l"/>
                <a:tab pos="2522538" algn="l"/>
                <a:tab pos="2928938" algn="l"/>
                <a:tab pos="3336925" algn="l"/>
                <a:tab pos="3744913" algn="l"/>
                <a:tab pos="4152900" algn="l"/>
                <a:tab pos="4559300" algn="l"/>
                <a:tab pos="4967288" algn="l"/>
                <a:tab pos="5375275" algn="l"/>
                <a:tab pos="5781675" algn="l"/>
                <a:tab pos="6189663" algn="l"/>
                <a:tab pos="6597650" algn="l"/>
                <a:tab pos="7005638" algn="l"/>
                <a:tab pos="7412038" algn="l"/>
                <a:tab pos="7820025" algn="l"/>
                <a:tab pos="8228013" algn="l"/>
              </a:tabLst>
            </a:pPr>
            <a:endParaRPr lang="cs-CZ" sz="2100" smtClean="0">
              <a:latin typeface="Arial Narrow" pitchFamily="34" charset="0"/>
            </a:endParaRPr>
          </a:p>
          <a:p>
            <a:pPr marL="388938" indent="-293688">
              <a:lnSpc>
                <a:spcPct val="80000"/>
              </a:lnSpc>
              <a:buClr>
                <a:srgbClr val="0E594D"/>
              </a:buClr>
              <a:buSzPct val="45000"/>
              <a:tabLst>
                <a:tab pos="388938" algn="l"/>
                <a:tab pos="484188" algn="l"/>
                <a:tab pos="892175" algn="l"/>
                <a:tab pos="1300163" algn="l"/>
                <a:tab pos="1706563" algn="l"/>
                <a:tab pos="2114550" algn="l"/>
                <a:tab pos="2522538" algn="l"/>
                <a:tab pos="2928938" algn="l"/>
                <a:tab pos="3336925" algn="l"/>
                <a:tab pos="3744913" algn="l"/>
                <a:tab pos="4152900" algn="l"/>
                <a:tab pos="4559300" algn="l"/>
                <a:tab pos="4967288" algn="l"/>
                <a:tab pos="5375275" algn="l"/>
                <a:tab pos="5781675" algn="l"/>
                <a:tab pos="6189663" algn="l"/>
                <a:tab pos="6597650" algn="l"/>
                <a:tab pos="7005638" algn="l"/>
                <a:tab pos="7412038" algn="l"/>
                <a:tab pos="7820025" algn="l"/>
                <a:tab pos="8228013" algn="l"/>
              </a:tabLst>
            </a:pPr>
            <a:r>
              <a:rPr lang="cs-CZ" sz="2100" smtClean="0">
                <a:latin typeface="Arial Narrow" pitchFamily="34" charset="0"/>
              </a:rPr>
              <a:t>    </a:t>
            </a:r>
            <a:r>
              <a:rPr lang="cs-CZ" sz="2100" b="1" smtClean="0">
                <a:latin typeface="Arial Narrow" pitchFamily="34" charset="0"/>
              </a:rPr>
              <a:t>Vrcholná scholastika  </a:t>
            </a:r>
            <a:r>
              <a:rPr lang="cs-CZ" sz="2100" smtClean="0">
                <a:latin typeface="Arial Narrow" pitchFamily="34" charset="0"/>
              </a:rPr>
              <a:t>(13. stol.n.l.)</a:t>
            </a:r>
          </a:p>
          <a:p>
            <a:pPr marL="388938" indent="-293688">
              <a:lnSpc>
                <a:spcPct val="80000"/>
              </a:lnSpc>
              <a:buClr>
                <a:srgbClr val="0E594D"/>
              </a:buClr>
              <a:buSzPct val="45000"/>
              <a:tabLst>
                <a:tab pos="388938" algn="l"/>
                <a:tab pos="484188" algn="l"/>
                <a:tab pos="892175" algn="l"/>
                <a:tab pos="1300163" algn="l"/>
                <a:tab pos="1706563" algn="l"/>
                <a:tab pos="2114550" algn="l"/>
                <a:tab pos="2522538" algn="l"/>
                <a:tab pos="2928938" algn="l"/>
                <a:tab pos="3336925" algn="l"/>
                <a:tab pos="3744913" algn="l"/>
                <a:tab pos="4152900" algn="l"/>
                <a:tab pos="4559300" algn="l"/>
                <a:tab pos="4967288" algn="l"/>
                <a:tab pos="5375275" algn="l"/>
                <a:tab pos="5781675" algn="l"/>
                <a:tab pos="6189663" algn="l"/>
                <a:tab pos="6597650" algn="l"/>
                <a:tab pos="7005638" algn="l"/>
                <a:tab pos="7412038" algn="l"/>
                <a:tab pos="7820025" algn="l"/>
                <a:tab pos="8228013" algn="l"/>
              </a:tabLst>
            </a:pPr>
            <a:endParaRPr lang="cs-CZ" sz="2100" smtClean="0">
              <a:latin typeface="Arial Narrow" pitchFamily="34" charset="0"/>
            </a:endParaRPr>
          </a:p>
          <a:p>
            <a:pPr marL="388938" indent="-293688">
              <a:lnSpc>
                <a:spcPct val="80000"/>
              </a:lnSpc>
              <a:buClr>
                <a:srgbClr val="0E594D"/>
              </a:buClr>
              <a:buSzPct val="45000"/>
              <a:tabLst>
                <a:tab pos="388938" algn="l"/>
                <a:tab pos="484188" algn="l"/>
                <a:tab pos="892175" algn="l"/>
                <a:tab pos="1300163" algn="l"/>
                <a:tab pos="1706563" algn="l"/>
                <a:tab pos="2114550" algn="l"/>
                <a:tab pos="2522538" algn="l"/>
                <a:tab pos="2928938" algn="l"/>
                <a:tab pos="3336925" algn="l"/>
                <a:tab pos="3744913" algn="l"/>
                <a:tab pos="4152900" algn="l"/>
                <a:tab pos="4559300" algn="l"/>
                <a:tab pos="4967288" algn="l"/>
                <a:tab pos="5375275" algn="l"/>
                <a:tab pos="5781675" algn="l"/>
                <a:tab pos="6189663" algn="l"/>
                <a:tab pos="6597650" algn="l"/>
                <a:tab pos="7005638" algn="l"/>
                <a:tab pos="7412038" algn="l"/>
                <a:tab pos="7820025" algn="l"/>
                <a:tab pos="8228013" algn="l"/>
              </a:tabLst>
            </a:pPr>
            <a:r>
              <a:rPr lang="cs-CZ" sz="2100" b="1" smtClean="0">
                <a:latin typeface="Arial Narrow" pitchFamily="34" charset="0"/>
              </a:rPr>
              <a:t>    Pozdní scholastika  </a:t>
            </a:r>
            <a:r>
              <a:rPr lang="cs-CZ" sz="2100" smtClean="0">
                <a:latin typeface="Arial Narrow" pitchFamily="34" charset="0"/>
              </a:rPr>
              <a:t>(14. - 15.stol.n.l.) </a:t>
            </a:r>
          </a:p>
          <a:p>
            <a:pPr marL="388938" indent="-293688">
              <a:lnSpc>
                <a:spcPct val="80000"/>
              </a:lnSpc>
              <a:buClr>
                <a:srgbClr val="0E594D"/>
              </a:buClr>
              <a:buSzPct val="45000"/>
              <a:tabLst>
                <a:tab pos="388938" algn="l"/>
                <a:tab pos="484188" algn="l"/>
                <a:tab pos="892175" algn="l"/>
                <a:tab pos="1300163" algn="l"/>
                <a:tab pos="1706563" algn="l"/>
                <a:tab pos="2114550" algn="l"/>
                <a:tab pos="2522538" algn="l"/>
                <a:tab pos="2928938" algn="l"/>
                <a:tab pos="3336925" algn="l"/>
                <a:tab pos="3744913" algn="l"/>
                <a:tab pos="4152900" algn="l"/>
                <a:tab pos="4559300" algn="l"/>
                <a:tab pos="4967288" algn="l"/>
                <a:tab pos="5375275" algn="l"/>
                <a:tab pos="5781675" algn="l"/>
                <a:tab pos="6189663" algn="l"/>
                <a:tab pos="6597650" algn="l"/>
                <a:tab pos="7005638" algn="l"/>
                <a:tab pos="7412038" algn="l"/>
                <a:tab pos="7820025" algn="l"/>
                <a:tab pos="8228013" algn="l"/>
              </a:tabLst>
            </a:pPr>
            <a:endParaRPr lang="cs-CZ" sz="2100" smtClean="0">
              <a:latin typeface="Arial Narrow" pitchFamily="34" charset="0"/>
            </a:endParaRPr>
          </a:p>
          <a:p>
            <a:pPr marL="388938" indent="-293688">
              <a:lnSpc>
                <a:spcPct val="80000"/>
              </a:lnSpc>
              <a:buClr>
                <a:srgbClr val="0E594D"/>
              </a:buClr>
              <a:buSzPct val="45000"/>
              <a:buFont typeface="Wingdings 2" pitchFamily="18" charset="2"/>
              <a:buNone/>
              <a:tabLst>
                <a:tab pos="388938" algn="l"/>
                <a:tab pos="484188" algn="l"/>
                <a:tab pos="892175" algn="l"/>
                <a:tab pos="1300163" algn="l"/>
                <a:tab pos="1706563" algn="l"/>
                <a:tab pos="2114550" algn="l"/>
                <a:tab pos="2522538" algn="l"/>
                <a:tab pos="2928938" algn="l"/>
                <a:tab pos="3336925" algn="l"/>
                <a:tab pos="3744913" algn="l"/>
                <a:tab pos="4152900" algn="l"/>
                <a:tab pos="4559300" algn="l"/>
                <a:tab pos="4967288" algn="l"/>
                <a:tab pos="5375275" algn="l"/>
                <a:tab pos="5781675" algn="l"/>
                <a:tab pos="6189663" algn="l"/>
                <a:tab pos="6597650" algn="l"/>
                <a:tab pos="7005638" algn="l"/>
                <a:tab pos="7412038" algn="l"/>
                <a:tab pos="7820025" algn="l"/>
                <a:tab pos="8228013" algn="l"/>
              </a:tabLst>
            </a:pPr>
            <a:r>
              <a:rPr lang="cs-CZ" sz="2100" smtClean="0">
                <a:latin typeface="Arial Narrow" pitchFamily="34" charset="0"/>
              </a:rPr>
              <a:t>	 - hlavní téma = smíření víry s rozumem</a:t>
            </a:r>
          </a:p>
          <a:p>
            <a:pPr marL="388938" indent="-293688">
              <a:lnSpc>
                <a:spcPct val="80000"/>
              </a:lnSpc>
              <a:buClr>
                <a:srgbClr val="0E594D"/>
              </a:buClr>
              <a:buSzPct val="45000"/>
              <a:buFont typeface="Wingdings 2" pitchFamily="18" charset="2"/>
              <a:buNone/>
              <a:tabLst>
                <a:tab pos="388938" algn="l"/>
                <a:tab pos="484188" algn="l"/>
                <a:tab pos="892175" algn="l"/>
                <a:tab pos="1300163" algn="l"/>
                <a:tab pos="1706563" algn="l"/>
                <a:tab pos="2114550" algn="l"/>
                <a:tab pos="2522538" algn="l"/>
                <a:tab pos="2928938" algn="l"/>
                <a:tab pos="3336925" algn="l"/>
                <a:tab pos="3744913" algn="l"/>
                <a:tab pos="4152900" algn="l"/>
                <a:tab pos="4559300" algn="l"/>
                <a:tab pos="4967288" algn="l"/>
                <a:tab pos="5375275" algn="l"/>
                <a:tab pos="5781675" algn="l"/>
                <a:tab pos="6189663" algn="l"/>
                <a:tab pos="6597650" algn="l"/>
                <a:tab pos="7005638" algn="l"/>
                <a:tab pos="7412038" algn="l"/>
                <a:tab pos="7820025" algn="l"/>
                <a:tab pos="8228013" algn="l"/>
              </a:tabLst>
            </a:pPr>
            <a:r>
              <a:rPr lang="cs-CZ" sz="2100" smtClean="0">
                <a:latin typeface="Arial Narrow" pitchFamily="34" charset="0"/>
              </a:rPr>
              <a:t>	 - důležitý spor byl tzv. spor o </a:t>
            </a:r>
            <a:r>
              <a:rPr lang="cs-CZ" sz="2100" b="1" smtClean="0">
                <a:latin typeface="Arial Narrow" pitchFamily="34" charset="0"/>
              </a:rPr>
              <a:t>universalia</a:t>
            </a:r>
            <a:r>
              <a:rPr lang="cs-CZ" sz="2100" smtClean="0">
                <a:latin typeface="Arial Narrow" pitchFamily="34" charset="0"/>
              </a:rPr>
              <a:t> = podstatou tohoto</a:t>
            </a:r>
          </a:p>
          <a:p>
            <a:pPr marL="388938" indent="-293688">
              <a:lnSpc>
                <a:spcPct val="80000"/>
              </a:lnSpc>
              <a:buClr>
                <a:srgbClr val="0E594D"/>
              </a:buClr>
              <a:buSzPct val="45000"/>
              <a:buFont typeface="Wingdings 2" pitchFamily="18" charset="2"/>
              <a:buNone/>
              <a:tabLst>
                <a:tab pos="388938" algn="l"/>
                <a:tab pos="484188" algn="l"/>
                <a:tab pos="892175" algn="l"/>
                <a:tab pos="1300163" algn="l"/>
                <a:tab pos="1706563" algn="l"/>
                <a:tab pos="2114550" algn="l"/>
                <a:tab pos="2522538" algn="l"/>
                <a:tab pos="2928938" algn="l"/>
                <a:tab pos="3336925" algn="l"/>
                <a:tab pos="3744913" algn="l"/>
                <a:tab pos="4152900" algn="l"/>
                <a:tab pos="4559300" algn="l"/>
                <a:tab pos="4967288" algn="l"/>
                <a:tab pos="5375275" algn="l"/>
                <a:tab pos="5781675" algn="l"/>
                <a:tab pos="6189663" algn="l"/>
                <a:tab pos="6597650" algn="l"/>
                <a:tab pos="7005638" algn="l"/>
                <a:tab pos="7412038" algn="l"/>
                <a:tab pos="7820025" algn="l"/>
                <a:tab pos="8228013" algn="l"/>
              </a:tabLst>
            </a:pPr>
            <a:r>
              <a:rPr lang="cs-CZ" sz="2100" smtClean="0">
                <a:latin typeface="Arial Narrow" pitchFamily="34" charset="0"/>
              </a:rPr>
              <a:t>	   sporu bylo, zda jsou obecné pojmy reálné, zdali skutečně existují,                 </a:t>
            </a:r>
          </a:p>
          <a:p>
            <a:pPr marL="388938" indent="-293688">
              <a:lnSpc>
                <a:spcPct val="80000"/>
              </a:lnSpc>
              <a:buClr>
                <a:srgbClr val="0E594D"/>
              </a:buClr>
              <a:buSzPct val="45000"/>
              <a:buFont typeface="Wingdings 2" pitchFamily="18" charset="2"/>
              <a:buNone/>
              <a:tabLst>
                <a:tab pos="388938" algn="l"/>
                <a:tab pos="484188" algn="l"/>
                <a:tab pos="892175" algn="l"/>
                <a:tab pos="1300163" algn="l"/>
                <a:tab pos="1706563" algn="l"/>
                <a:tab pos="2114550" algn="l"/>
                <a:tab pos="2522538" algn="l"/>
                <a:tab pos="2928938" algn="l"/>
                <a:tab pos="3336925" algn="l"/>
                <a:tab pos="3744913" algn="l"/>
                <a:tab pos="4152900" algn="l"/>
                <a:tab pos="4559300" algn="l"/>
                <a:tab pos="4967288" algn="l"/>
                <a:tab pos="5375275" algn="l"/>
                <a:tab pos="5781675" algn="l"/>
                <a:tab pos="6189663" algn="l"/>
                <a:tab pos="6597650" algn="l"/>
                <a:tab pos="7005638" algn="l"/>
                <a:tab pos="7412038" algn="l"/>
                <a:tab pos="7820025" algn="l"/>
                <a:tab pos="8228013" algn="l"/>
              </a:tabLst>
            </a:pPr>
            <a:r>
              <a:rPr lang="cs-CZ" sz="2100" smtClean="0">
                <a:latin typeface="Arial Narrow" pitchFamily="34" charset="0"/>
              </a:rPr>
              <a:t>	   anebo jsou to jen pojmy, které reálně neexistují.</a:t>
            </a:r>
          </a:p>
          <a:p>
            <a:pPr marL="388938" indent="-293688">
              <a:lnSpc>
                <a:spcPct val="80000"/>
              </a:lnSpc>
              <a:buClr>
                <a:srgbClr val="0E594D"/>
              </a:buClr>
              <a:buSzPct val="45000"/>
              <a:buFont typeface="Wingdings 2" pitchFamily="18" charset="2"/>
              <a:buNone/>
              <a:tabLst>
                <a:tab pos="388938" algn="l"/>
                <a:tab pos="484188" algn="l"/>
                <a:tab pos="892175" algn="l"/>
                <a:tab pos="1300163" algn="l"/>
                <a:tab pos="1706563" algn="l"/>
                <a:tab pos="2114550" algn="l"/>
                <a:tab pos="2522538" algn="l"/>
                <a:tab pos="2928938" algn="l"/>
                <a:tab pos="3336925" algn="l"/>
                <a:tab pos="3744913" algn="l"/>
                <a:tab pos="4152900" algn="l"/>
                <a:tab pos="4559300" algn="l"/>
                <a:tab pos="4967288" algn="l"/>
                <a:tab pos="5375275" algn="l"/>
                <a:tab pos="5781675" algn="l"/>
                <a:tab pos="6189663" algn="l"/>
                <a:tab pos="6597650" algn="l"/>
                <a:tab pos="7005638" algn="l"/>
                <a:tab pos="7412038" algn="l"/>
                <a:tab pos="7820025" algn="l"/>
                <a:tab pos="8228013" algn="l"/>
              </a:tabLst>
            </a:pPr>
            <a:r>
              <a:rPr lang="cs-CZ" sz="2100" smtClean="0">
                <a:latin typeface="Arial Narrow" pitchFamily="34" charset="0"/>
              </a:rPr>
              <a:t>	 - universalia = obecné pojmy, základní pojmy ve smyslu idejí</a:t>
            </a:r>
          </a:p>
          <a:p>
            <a:pPr marL="388938" indent="-293688">
              <a:lnSpc>
                <a:spcPct val="80000"/>
              </a:lnSpc>
              <a:buClr>
                <a:srgbClr val="0E594D"/>
              </a:buClr>
              <a:buSzPct val="45000"/>
              <a:buFont typeface="Wingdings 2" pitchFamily="18" charset="2"/>
              <a:buNone/>
              <a:tabLst>
                <a:tab pos="388938" algn="l"/>
                <a:tab pos="484188" algn="l"/>
                <a:tab pos="892175" algn="l"/>
                <a:tab pos="1300163" algn="l"/>
                <a:tab pos="1706563" algn="l"/>
                <a:tab pos="2114550" algn="l"/>
                <a:tab pos="2522538" algn="l"/>
                <a:tab pos="2928938" algn="l"/>
                <a:tab pos="3336925" algn="l"/>
                <a:tab pos="3744913" algn="l"/>
                <a:tab pos="4152900" algn="l"/>
                <a:tab pos="4559300" algn="l"/>
                <a:tab pos="4967288" algn="l"/>
                <a:tab pos="5375275" algn="l"/>
                <a:tab pos="5781675" algn="l"/>
                <a:tab pos="6189663" algn="l"/>
                <a:tab pos="6597650" algn="l"/>
                <a:tab pos="7005638" algn="l"/>
                <a:tab pos="7412038" algn="l"/>
                <a:tab pos="7820025" algn="l"/>
                <a:tab pos="8228013" algn="l"/>
              </a:tabLst>
            </a:pPr>
            <a:r>
              <a:rPr lang="cs-CZ" sz="2100" smtClean="0">
                <a:latin typeface="Arial Narrow" pitchFamily="34" charset="0"/>
              </a:rPr>
              <a:t>              </a:t>
            </a:r>
          </a:p>
          <a:p>
            <a:pPr marL="388938" indent="-293688">
              <a:lnSpc>
                <a:spcPct val="80000"/>
              </a:lnSpc>
              <a:buClr>
                <a:srgbClr val="0E594D"/>
              </a:buClr>
              <a:buSzPct val="45000"/>
              <a:buFont typeface="Wingdings 2" pitchFamily="18" charset="2"/>
              <a:buNone/>
              <a:tabLst>
                <a:tab pos="388938" algn="l"/>
                <a:tab pos="484188" algn="l"/>
                <a:tab pos="892175" algn="l"/>
                <a:tab pos="1300163" algn="l"/>
                <a:tab pos="1706563" algn="l"/>
                <a:tab pos="2114550" algn="l"/>
                <a:tab pos="2522538" algn="l"/>
                <a:tab pos="2928938" algn="l"/>
                <a:tab pos="3336925" algn="l"/>
                <a:tab pos="3744913" algn="l"/>
                <a:tab pos="4152900" algn="l"/>
                <a:tab pos="4559300" algn="l"/>
                <a:tab pos="4967288" algn="l"/>
                <a:tab pos="5375275" algn="l"/>
                <a:tab pos="5781675" algn="l"/>
                <a:tab pos="6189663" algn="l"/>
                <a:tab pos="6597650" algn="l"/>
                <a:tab pos="7005638" algn="l"/>
                <a:tab pos="7412038" algn="l"/>
                <a:tab pos="7820025" algn="l"/>
                <a:tab pos="8228013" algn="l"/>
              </a:tabLst>
            </a:pPr>
            <a:r>
              <a:rPr lang="cs-CZ" sz="2100" b="1" smtClean="0">
                <a:latin typeface="Arial Narrow" pitchFamily="34" charset="0"/>
              </a:rPr>
              <a:t>	</a:t>
            </a:r>
            <a:r>
              <a:rPr lang="cs-CZ" sz="1800" b="1" smtClean="0">
                <a:latin typeface="Arial Narrow" pitchFamily="34" charset="0"/>
              </a:rPr>
              <a:t>                  Rozdělila scholastiky na dvě skupiny </a:t>
            </a:r>
          </a:p>
          <a:p>
            <a:pPr marL="388938" indent="-293688">
              <a:lnSpc>
                <a:spcPct val="80000"/>
              </a:lnSpc>
              <a:buClr>
                <a:srgbClr val="0E594D"/>
              </a:buClr>
              <a:buSzPct val="45000"/>
              <a:tabLst>
                <a:tab pos="388938" algn="l"/>
                <a:tab pos="484188" algn="l"/>
                <a:tab pos="892175" algn="l"/>
                <a:tab pos="1300163" algn="l"/>
                <a:tab pos="1706563" algn="l"/>
                <a:tab pos="2114550" algn="l"/>
                <a:tab pos="2522538" algn="l"/>
                <a:tab pos="2928938" algn="l"/>
                <a:tab pos="3336925" algn="l"/>
                <a:tab pos="3744913" algn="l"/>
                <a:tab pos="4152900" algn="l"/>
                <a:tab pos="4559300" algn="l"/>
                <a:tab pos="4967288" algn="l"/>
                <a:tab pos="5375275" algn="l"/>
                <a:tab pos="5781675" algn="l"/>
                <a:tab pos="6189663" algn="l"/>
                <a:tab pos="6597650" algn="l"/>
                <a:tab pos="7005638" algn="l"/>
                <a:tab pos="7412038" algn="l"/>
                <a:tab pos="7820025" algn="l"/>
                <a:tab pos="8228013" algn="l"/>
              </a:tabLst>
            </a:pPr>
            <a:endParaRPr lang="cs-CZ" sz="2100" smtClean="0">
              <a:latin typeface="Arial Narrow" pitchFamily="34" charset="0"/>
            </a:endParaRPr>
          </a:p>
          <a:p>
            <a:pPr marL="388938" indent="-293688">
              <a:lnSpc>
                <a:spcPct val="80000"/>
              </a:lnSpc>
              <a:buClr>
                <a:srgbClr val="0E594D"/>
              </a:buClr>
              <a:buSzPct val="45000"/>
              <a:buFont typeface="Wingdings 2" pitchFamily="18" charset="2"/>
              <a:buNone/>
              <a:tabLst>
                <a:tab pos="388938" algn="l"/>
                <a:tab pos="484188" algn="l"/>
                <a:tab pos="892175" algn="l"/>
                <a:tab pos="1300163" algn="l"/>
                <a:tab pos="1706563" algn="l"/>
                <a:tab pos="2114550" algn="l"/>
                <a:tab pos="2522538" algn="l"/>
                <a:tab pos="2928938" algn="l"/>
                <a:tab pos="3336925" algn="l"/>
                <a:tab pos="3744913" algn="l"/>
                <a:tab pos="4152900" algn="l"/>
                <a:tab pos="4559300" algn="l"/>
                <a:tab pos="4967288" algn="l"/>
                <a:tab pos="5375275" algn="l"/>
                <a:tab pos="5781675" algn="l"/>
                <a:tab pos="6189663" algn="l"/>
                <a:tab pos="6597650" algn="l"/>
                <a:tab pos="7005638" algn="l"/>
                <a:tab pos="7412038" algn="l"/>
                <a:tab pos="7820025" algn="l"/>
                <a:tab pos="8228013" algn="l"/>
              </a:tabLst>
            </a:pPr>
            <a:r>
              <a:rPr lang="cs-CZ" sz="2100" smtClean="0">
                <a:latin typeface="Arial Narrow" pitchFamily="34" charset="0"/>
              </a:rPr>
              <a:t> </a:t>
            </a:r>
          </a:p>
        </p:txBody>
      </p:sp>
    </p:spTree>
  </p:cSld>
  <p:clrMapOvr>
    <a:masterClrMapping/>
  </p:clrMapOvr>
  <p:transition spd="med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cs-CZ" sz="2700" b="1" dirty="0" smtClean="0">
                <a:solidFill>
                  <a:srgbClr val="FFFF00"/>
                </a:solidFill>
                <a:latin typeface="Arial Black" pitchFamily="32" charset="0"/>
              </a:rPr>
              <a:t>Rozdělení</a:t>
            </a:r>
            <a:endParaRPr lang="cs-CZ" sz="2700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90246" indent="-293764" fontAlgn="auto">
              <a:spcBef>
                <a:spcPts val="0"/>
              </a:spcBef>
              <a:spcAft>
                <a:spcPts val="0"/>
              </a:spcAft>
              <a:buClr>
                <a:srgbClr val="0E594D"/>
              </a:buClr>
              <a:buSzPct val="45000"/>
              <a:buFont typeface="Wingdings 2"/>
              <a:buChar char=""/>
              <a:tabLst>
                <a:tab pos="390246" algn="l"/>
                <a:tab pos="796332" algn="l"/>
                <a:tab pos="1203858" algn="l"/>
                <a:tab pos="1611384" algn="l"/>
                <a:tab pos="2018910" algn="l"/>
                <a:tab pos="2426436" algn="l"/>
                <a:tab pos="2833962" algn="l"/>
                <a:tab pos="3241488" algn="l"/>
                <a:tab pos="3649014" algn="l"/>
                <a:tab pos="4056540" algn="l"/>
                <a:tab pos="4464066" algn="l"/>
                <a:tab pos="4871592" algn="l"/>
                <a:tab pos="5279118" algn="l"/>
                <a:tab pos="5686644" algn="l"/>
                <a:tab pos="6094170" algn="l"/>
                <a:tab pos="6501696" algn="l"/>
                <a:tab pos="6909222" algn="l"/>
                <a:tab pos="7316748" algn="l"/>
                <a:tab pos="7724274" algn="l"/>
                <a:tab pos="8131800" algn="l"/>
                <a:tab pos="8539326" algn="l"/>
              </a:tabLst>
              <a:defRPr/>
            </a:pPr>
            <a:r>
              <a:rPr lang="cs-CZ" sz="2100" dirty="0" smtClean="0">
                <a:latin typeface="Arial Narrow" pitchFamily="34" charset="0"/>
              </a:rPr>
              <a:t>Spor mezi sebou vedli :  Realisté</a:t>
            </a:r>
          </a:p>
          <a:p>
            <a:pPr marL="390246" indent="-293764" fontAlgn="auto">
              <a:spcBef>
                <a:spcPts val="0"/>
              </a:spcBef>
              <a:spcAft>
                <a:spcPts val="0"/>
              </a:spcAft>
              <a:buClr>
                <a:srgbClr val="0E594D"/>
              </a:buClr>
              <a:buSzPct val="45000"/>
              <a:buFont typeface="Wingdings 2"/>
              <a:buNone/>
              <a:tabLst>
                <a:tab pos="390246" algn="l"/>
                <a:tab pos="796332" algn="l"/>
                <a:tab pos="1203858" algn="l"/>
                <a:tab pos="1611384" algn="l"/>
                <a:tab pos="2018910" algn="l"/>
                <a:tab pos="2426436" algn="l"/>
                <a:tab pos="2833962" algn="l"/>
                <a:tab pos="3241488" algn="l"/>
                <a:tab pos="3649014" algn="l"/>
                <a:tab pos="4056540" algn="l"/>
                <a:tab pos="4464066" algn="l"/>
                <a:tab pos="4871592" algn="l"/>
                <a:tab pos="5279118" algn="l"/>
                <a:tab pos="5686644" algn="l"/>
                <a:tab pos="6094170" algn="l"/>
                <a:tab pos="6501696" algn="l"/>
                <a:tab pos="6909222" algn="l"/>
                <a:tab pos="7316748" algn="l"/>
                <a:tab pos="7724274" algn="l"/>
                <a:tab pos="8131800" algn="l"/>
                <a:tab pos="8539326" algn="l"/>
              </a:tabLst>
              <a:defRPr/>
            </a:pPr>
            <a:r>
              <a:rPr lang="cs-CZ" sz="2100" dirty="0" smtClean="0">
                <a:latin typeface="Arial Narrow" pitchFamily="34" charset="0"/>
              </a:rPr>
              <a:t>	                                        Nominalisté</a:t>
            </a:r>
          </a:p>
          <a:p>
            <a:pPr marL="390246" indent="-293764" fontAlgn="auto">
              <a:spcBef>
                <a:spcPts val="0"/>
              </a:spcBef>
              <a:spcAft>
                <a:spcPts val="0"/>
              </a:spcAft>
              <a:buClr>
                <a:srgbClr val="0E594D"/>
              </a:buClr>
              <a:buSzPct val="45000"/>
              <a:buFont typeface="Wingdings 2"/>
              <a:buChar char=""/>
              <a:tabLst>
                <a:tab pos="390246" algn="l"/>
                <a:tab pos="796332" algn="l"/>
                <a:tab pos="1203858" algn="l"/>
                <a:tab pos="1611384" algn="l"/>
                <a:tab pos="2018910" algn="l"/>
                <a:tab pos="2426436" algn="l"/>
                <a:tab pos="2833962" algn="l"/>
                <a:tab pos="3241488" algn="l"/>
                <a:tab pos="3649014" algn="l"/>
                <a:tab pos="4056540" algn="l"/>
                <a:tab pos="4464066" algn="l"/>
                <a:tab pos="4871592" algn="l"/>
                <a:tab pos="5279118" algn="l"/>
                <a:tab pos="5686644" algn="l"/>
                <a:tab pos="6094170" algn="l"/>
                <a:tab pos="6501696" algn="l"/>
                <a:tab pos="6909222" algn="l"/>
                <a:tab pos="7316748" algn="l"/>
                <a:tab pos="7724274" algn="l"/>
                <a:tab pos="8131800" algn="l"/>
                <a:tab pos="8539326" algn="l"/>
              </a:tabLst>
              <a:defRPr/>
            </a:pPr>
            <a:endParaRPr lang="cs-CZ" sz="2100" dirty="0" smtClean="0">
              <a:latin typeface="Arial Narrow" pitchFamily="34" charset="0"/>
            </a:endParaRPr>
          </a:p>
          <a:p>
            <a:pPr marL="390246" indent="-293764" fontAlgn="auto">
              <a:spcBef>
                <a:spcPts val="0"/>
              </a:spcBef>
              <a:spcAft>
                <a:spcPts val="0"/>
              </a:spcAft>
              <a:buClr>
                <a:srgbClr val="0E594D"/>
              </a:buClr>
              <a:buSzPct val="45000"/>
              <a:buFont typeface="Wingdings 2"/>
              <a:buChar char=""/>
              <a:tabLst>
                <a:tab pos="390246" algn="l"/>
                <a:tab pos="796332" algn="l"/>
                <a:tab pos="1203858" algn="l"/>
                <a:tab pos="1611384" algn="l"/>
                <a:tab pos="2018910" algn="l"/>
                <a:tab pos="2426436" algn="l"/>
                <a:tab pos="2833962" algn="l"/>
                <a:tab pos="3241488" algn="l"/>
                <a:tab pos="3649014" algn="l"/>
                <a:tab pos="4056540" algn="l"/>
                <a:tab pos="4464066" algn="l"/>
                <a:tab pos="4871592" algn="l"/>
                <a:tab pos="5279118" algn="l"/>
                <a:tab pos="5686644" algn="l"/>
                <a:tab pos="6094170" algn="l"/>
                <a:tab pos="6501696" algn="l"/>
                <a:tab pos="6909222" algn="l"/>
                <a:tab pos="7316748" algn="l"/>
                <a:tab pos="7724274" algn="l"/>
                <a:tab pos="8131800" algn="l"/>
                <a:tab pos="8539326" algn="l"/>
              </a:tabLst>
              <a:defRPr/>
            </a:pPr>
            <a:r>
              <a:rPr lang="cs-CZ" sz="2100" b="1" dirty="0" smtClean="0">
                <a:latin typeface="Arial Narrow" pitchFamily="34" charset="0"/>
              </a:rPr>
              <a:t>Realisté</a:t>
            </a:r>
            <a:r>
              <a:rPr lang="cs-CZ" sz="2100" dirty="0" smtClean="0">
                <a:latin typeface="Arial Narrow" pitchFamily="34" charset="0"/>
              </a:rPr>
              <a:t> – z lat. slova </a:t>
            </a:r>
            <a:r>
              <a:rPr lang="cs-CZ" sz="2100" b="1" dirty="0" smtClean="0">
                <a:latin typeface="Arial Narrow" pitchFamily="34" charset="0"/>
              </a:rPr>
              <a:t>„ </a:t>
            </a:r>
            <a:r>
              <a:rPr lang="cs-CZ" sz="2100" b="1" dirty="0" err="1" smtClean="0">
                <a:latin typeface="Arial Narrow" pitchFamily="34" charset="0"/>
              </a:rPr>
              <a:t>realia</a:t>
            </a:r>
            <a:r>
              <a:rPr lang="cs-CZ" sz="2100" dirty="0" smtClean="0">
                <a:latin typeface="Arial Narrow" pitchFamily="34" charset="0"/>
              </a:rPr>
              <a:t>“ = věčný,skutečný</a:t>
            </a:r>
          </a:p>
          <a:p>
            <a:pPr marL="390246" indent="-293764" fontAlgn="auto">
              <a:spcBef>
                <a:spcPts val="0"/>
              </a:spcBef>
              <a:spcAft>
                <a:spcPts val="0"/>
              </a:spcAft>
              <a:buClr>
                <a:srgbClr val="0E594D"/>
              </a:buClr>
              <a:buSzPct val="45000"/>
              <a:buFont typeface="Wingdings 2"/>
              <a:buNone/>
              <a:tabLst>
                <a:tab pos="390246" algn="l"/>
                <a:tab pos="796332" algn="l"/>
                <a:tab pos="1203858" algn="l"/>
                <a:tab pos="1611384" algn="l"/>
                <a:tab pos="2018910" algn="l"/>
                <a:tab pos="2426436" algn="l"/>
                <a:tab pos="2833962" algn="l"/>
                <a:tab pos="3241488" algn="l"/>
                <a:tab pos="3649014" algn="l"/>
                <a:tab pos="4056540" algn="l"/>
                <a:tab pos="4464066" algn="l"/>
                <a:tab pos="4871592" algn="l"/>
                <a:tab pos="5279118" algn="l"/>
                <a:tab pos="5686644" algn="l"/>
                <a:tab pos="6094170" algn="l"/>
                <a:tab pos="6501696" algn="l"/>
                <a:tab pos="6909222" algn="l"/>
                <a:tab pos="7316748" algn="l"/>
                <a:tab pos="7724274" algn="l"/>
                <a:tab pos="8131800" algn="l"/>
                <a:tab pos="8539326" algn="l"/>
              </a:tabLst>
              <a:defRPr/>
            </a:pPr>
            <a:r>
              <a:rPr lang="cs-CZ" sz="2100" dirty="0" smtClean="0">
                <a:latin typeface="Arial Narrow" pitchFamily="34" charset="0"/>
              </a:rPr>
              <a:t>		      -  obecné pojmy jsou na konkrétních věcech nezávislé,</a:t>
            </a:r>
          </a:p>
          <a:p>
            <a:pPr marL="390246" indent="-293764" fontAlgn="auto">
              <a:spcBef>
                <a:spcPts val="0"/>
              </a:spcBef>
              <a:spcAft>
                <a:spcPts val="0"/>
              </a:spcAft>
              <a:buClr>
                <a:srgbClr val="0E594D"/>
              </a:buClr>
              <a:buSzPct val="45000"/>
              <a:buFont typeface="Wingdings 2"/>
              <a:buNone/>
              <a:tabLst>
                <a:tab pos="390246" algn="l"/>
                <a:tab pos="796332" algn="l"/>
                <a:tab pos="1203858" algn="l"/>
                <a:tab pos="1611384" algn="l"/>
                <a:tab pos="2018910" algn="l"/>
                <a:tab pos="2426436" algn="l"/>
                <a:tab pos="2833962" algn="l"/>
                <a:tab pos="3241488" algn="l"/>
                <a:tab pos="3649014" algn="l"/>
                <a:tab pos="4056540" algn="l"/>
                <a:tab pos="4464066" algn="l"/>
                <a:tab pos="4871592" algn="l"/>
                <a:tab pos="5279118" algn="l"/>
                <a:tab pos="5686644" algn="l"/>
                <a:tab pos="6094170" algn="l"/>
                <a:tab pos="6501696" algn="l"/>
                <a:tab pos="6909222" algn="l"/>
                <a:tab pos="7316748" algn="l"/>
                <a:tab pos="7724274" algn="l"/>
                <a:tab pos="8131800" algn="l"/>
                <a:tab pos="8539326" algn="l"/>
              </a:tabLst>
              <a:defRPr/>
            </a:pPr>
            <a:r>
              <a:rPr lang="cs-CZ" sz="2100" dirty="0" smtClean="0">
                <a:latin typeface="Arial Narrow" pitchFamily="34" charset="0"/>
              </a:rPr>
              <a:t>	                existují samostatně, jsou věčné.</a:t>
            </a:r>
          </a:p>
          <a:p>
            <a:pPr marL="390246" indent="-293764" fontAlgn="auto">
              <a:spcBef>
                <a:spcPts val="0"/>
              </a:spcBef>
              <a:spcAft>
                <a:spcPts val="0"/>
              </a:spcAft>
              <a:buClr>
                <a:srgbClr val="0E594D"/>
              </a:buClr>
              <a:buSzPct val="45000"/>
              <a:buFont typeface="Wingdings 2"/>
              <a:buNone/>
              <a:tabLst>
                <a:tab pos="390246" algn="l"/>
                <a:tab pos="796332" algn="l"/>
                <a:tab pos="1203858" algn="l"/>
                <a:tab pos="1611384" algn="l"/>
                <a:tab pos="2018910" algn="l"/>
                <a:tab pos="2426436" algn="l"/>
                <a:tab pos="2833962" algn="l"/>
                <a:tab pos="3241488" algn="l"/>
                <a:tab pos="3649014" algn="l"/>
                <a:tab pos="4056540" algn="l"/>
                <a:tab pos="4464066" algn="l"/>
                <a:tab pos="4871592" algn="l"/>
                <a:tab pos="5279118" algn="l"/>
                <a:tab pos="5686644" algn="l"/>
                <a:tab pos="6094170" algn="l"/>
                <a:tab pos="6501696" algn="l"/>
                <a:tab pos="6909222" algn="l"/>
                <a:tab pos="7316748" algn="l"/>
                <a:tab pos="7724274" algn="l"/>
                <a:tab pos="8131800" algn="l"/>
                <a:tab pos="8539326" algn="l"/>
              </a:tabLst>
              <a:defRPr/>
            </a:pPr>
            <a:r>
              <a:rPr lang="cs-CZ" sz="2100" dirty="0" smtClean="0">
                <a:latin typeface="Arial Narrow" pitchFamily="34" charset="0"/>
              </a:rPr>
              <a:t>	             -  reálně existují v boží mysli ještě dříve, než jsou     </a:t>
            </a:r>
          </a:p>
          <a:p>
            <a:pPr marL="390246" indent="-293764" fontAlgn="auto">
              <a:spcBef>
                <a:spcPts val="0"/>
              </a:spcBef>
              <a:spcAft>
                <a:spcPts val="0"/>
              </a:spcAft>
              <a:buClr>
                <a:srgbClr val="0E594D"/>
              </a:buClr>
              <a:buSzPct val="45000"/>
              <a:buFont typeface="Wingdings 2"/>
              <a:buNone/>
              <a:tabLst>
                <a:tab pos="390246" algn="l"/>
                <a:tab pos="796332" algn="l"/>
                <a:tab pos="1203858" algn="l"/>
                <a:tab pos="1611384" algn="l"/>
                <a:tab pos="2018910" algn="l"/>
                <a:tab pos="2426436" algn="l"/>
                <a:tab pos="2833962" algn="l"/>
                <a:tab pos="3241488" algn="l"/>
                <a:tab pos="3649014" algn="l"/>
                <a:tab pos="4056540" algn="l"/>
                <a:tab pos="4464066" algn="l"/>
                <a:tab pos="4871592" algn="l"/>
                <a:tab pos="5279118" algn="l"/>
                <a:tab pos="5686644" algn="l"/>
                <a:tab pos="6094170" algn="l"/>
                <a:tab pos="6501696" algn="l"/>
                <a:tab pos="6909222" algn="l"/>
                <a:tab pos="7316748" algn="l"/>
                <a:tab pos="7724274" algn="l"/>
                <a:tab pos="8131800" algn="l"/>
                <a:tab pos="8539326" algn="l"/>
              </a:tabLst>
              <a:defRPr/>
            </a:pPr>
            <a:r>
              <a:rPr lang="cs-CZ" sz="2100" dirty="0" smtClean="0">
                <a:latin typeface="Arial Narrow" pitchFamily="34" charset="0"/>
              </a:rPr>
              <a:t>                     obsaženy v jednotlivých věcech</a:t>
            </a:r>
          </a:p>
          <a:p>
            <a:pPr marL="390246" indent="-293764" fontAlgn="auto">
              <a:spcBef>
                <a:spcPts val="0"/>
              </a:spcBef>
              <a:spcAft>
                <a:spcPts val="0"/>
              </a:spcAft>
              <a:buClr>
                <a:srgbClr val="0E594D"/>
              </a:buClr>
              <a:buSzPct val="45000"/>
              <a:buFont typeface="Wingdings 2"/>
              <a:buNone/>
              <a:tabLst>
                <a:tab pos="390246" algn="l"/>
                <a:tab pos="796332" algn="l"/>
                <a:tab pos="1203858" algn="l"/>
                <a:tab pos="1611384" algn="l"/>
                <a:tab pos="2018910" algn="l"/>
                <a:tab pos="2426436" algn="l"/>
                <a:tab pos="2833962" algn="l"/>
                <a:tab pos="3241488" algn="l"/>
                <a:tab pos="3649014" algn="l"/>
                <a:tab pos="4056540" algn="l"/>
                <a:tab pos="4464066" algn="l"/>
                <a:tab pos="4871592" algn="l"/>
                <a:tab pos="5279118" algn="l"/>
                <a:tab pos="5686644" algn="l"/>
                <a:tab pos="6094170" algn="l"/>
                <a:tab pos="6501696" algn="l"/>
                <a:tab pos="6909222" algn="l"/>
                <a:tab pos="7316748" algn="l"/>
                <a:tab pos="7724274" algn="l"/>
                <a:tab pos="8131800" algn="l"/>
                <a:tab pos="8539326" algn="l"/>
              </a:tabLst>
              <a:defRPr/>
            </a:pPr>
            <a:r>
              <a:rPr lang="cs-CZ" sz="2100" dirty="0" smtClean="0">
                <a:latin typeface="Arial Narrow" pitchFamily="34" charset="0"/>
              </a:rPr>
              <a:t>                  -  krajní realisté – „ante </a:t>
            </a:r>
            <a:r>
              <a:rPr lang="cs-CZ" sz="2100" dirty="0" err="1" smtClean="0">
                <a:latin typeface="Arial Narrow" pitchFamily="34" charset="0"/>
              </a:rPr>
              <a:t>rés</a:t>
            </a:r>
            <a:r>
              <a:rPr lang="cs-CZ" sz="2100" dirty="0" smtClean="0">
                <a:latin typeface="Arial Narrow" pitchFamily="34" charset="0"/>
              </a:rPr>
              <a:t>“</a:t>
            </a:r>
          </a:p>
          <a:p>
            <a:pPr marL="390246" indent="-293764" fontAlgn="auto">
              <a:spcBef>
                <a:spcPts val="0"/>
              </a:spcBef>
              <a:spcAft>
                <a:spcPts val="0"/>
              </a:spcAft>
              <a:buClr>
                <a:srgbClr val="0E594D"/>
              </a:buClr>
              <a:buSzPct val="45000"/>
              <a:buFont typeface="Wingdings 2"/>
              <a:buNone/>
              <a:tabLst>
                <a:tab pos="390246" algn="l"/>
                <a:tab pos="796332" algn="l"/>
                <a:tab pos="1203858" algn="l"/>
                <a:tab pos="1611384" algn="l"/>
                <a:tab pos="2018910" algn="l"/>
                <a:tab pos="2426436" algn="l"/>
                <a:tab pos="2833962" algn="l"/>
                <a:tab pos="3241488" algn="l"/>
                <a:tab pos="3649014" algn="l"/>
                <a:tab pos="4056540" algn="l"/>
                <a:tab pos="4464066" algn="l"/>
                <a:tab pos="4871592" algn="l"/>
                <a:tab pos="5279118" algn="l"/>
                <a:tab pos="5686644" algn="l"/>
                <a:tab pos="6094170" algn="l"/>
                <a:tab pos="6501696" algn="l"/>
                <a:tab pos="6909222" algn="l"/>
                <a:tab pos="7316748" algn="l"/>
                <a:tab pos="7724274" algn="l"/>
                <a:tab pos="8131800" algn="l"/>
                <a:tab pos="8539326" algn="l"/>
              </a:tabLst>
              <a:defRPr/>
            </a:pPr>
            <a:r>
              <a:rPr lang="cs-CZ" sz="2100" dirty="0" smtClean="0">
                <a:latin typeface="Arial Narrow" pitchFamily="34" charset="0"/>
              </a:rPr>
              <a:t>                  -  umírnění realisté – „ in </a:t>
            </a:r>
            <a:r>
              <a:rPr lang="cs-CZ" sz="2100" dirty="0" err="1" smtClean="0">
                <a:latin typeface="Arial Narrow" pitchFamily="34" charset="0"/>
              </a:rPr>
              <a:t>rebus</a:t>
            </a:r>
            <a:r>
              <a:rPr lang="cs-CZ" sz="2100" dirty="0" smtClean="0">
                <a:latin typeface="Arial Narrow" pitchFamily="34" charset="0"/>
              </a:rPr>
              <a:t>“ (Tomáš </a:t>
            </a:r>
            <a:r>
              <a:rPr lang="cs-CZ" sz="2100" dirty="0" err="1" smtClean="0">
                <a:latin typeface="Arial Narrow" pitchFamily="34" charset="0"/>
              </a:rPr>
              <a:t>Akvinský</a:t>
            </a:r>
            <a:r>
              <a:rPr lang="cs-CZ" sz="2100" dirty="0" smtClean="0">
                <a:latin typeface="Arial Narrow" pitchFamily="34" charset="0"/>
              </a:rPr>
              <a:t>)</a:t>
            </a:r>
          </a:p>
          <a:p>
            <a:pPr marL="390246" indent="-293764" fontAlgn="auto">
              <a:spcBef>
                <a:spcPts val="0"/>
              </a:spcBef>
              <a:spcAft>
                <a:spcPts val="0"/>
              </a:spcAft>
              <a:buClr>
                <a:srgbClr val="0E594D"/>
              </a:buClr>
              <a:buSzPct val="45000"/>
              <a:buFont typeface="Wingdings 2"/>
              <a:buNone/>
              <a:tabLst>
                <a:tab pos="390246" algn="l"/>
                <a:tab pos="796332" algn="l"/>
                <a:tab pos="1203858" algn="l"/>
                <a:tab pos="1611384" algn="l"/>
                <a:tab pos="2018910" algn="l"/>
                <a:tab pos="2426436" algn="l"/>
                <a:tab pos="2833962" algn="l"/>
                <a:tab pos="3241488" algn="l"/>
                <a:tab pos="3649014" algn="l"/>
                <a:tab pos="4056540" algn="l"/>
                <a:tab pos="4464066" algn="l"/>
                <a:tab pos="4871592" algn="l"/>
                <a:tab pos="5279118" algn="l"/>
                <a:tab pos="5686644" algn="l"/>
                <a:tab pos="6094170" algn="l"/>
                <a:tab pos="6501696" algn="l"/>
                <a:tab pos="6909222" algn="l"/>
                <a:tab pos="7316748" algn="l"/>
                <a:tab pos="7724274" algn="l"/>
                <a:tab pos="8131800" algn="l"/>
                <a:tab pos="8539326" algn="l"/>
              </a:tabLst>
              <a:defRPr/>
            </a:pPr>
            <a:r>
              <a:rPr lang="cs-CZ" sz="2100" dirty="0" smtClean="0">
                <a:latin typeface="Arial Narrow" pitchFamily="34" charset="0"/>
              </a:rPr>
              <a:t>                  -  církví podporováni, přijatelné názory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endParaRPr lang="cs-CZ" dirty="0"/>
          </a:p>
        </p:txBody>
      </p:sp>
      <p:pic>
        <p:nvPicPr>
          <p:cNvPr id="21507" name="Picture 2" descr="C:\Users\jirka2\Desktop\obrázky\220px-Saint_Thomas_Aquin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15188" y="1643063"/>
            <a:ext cx="1423987" cy="196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"/>
          <p:cNvSpPr>
            <a:spLocks noGrp="1" noChangeArrowheads="1"/>
          </p:cNvSpPr>
          <p:nvPr>
            <p:ph type="title"/>
          </p:nvPr>
        </p:nvSpPr>
        <p:spPr>
          <a:xfrm>
            <a:off x="683568" y="260648"/>
            <a:ext cx="7809120" cy="1144921"/>
          </a:xfrm>
        </p:spPr>
        <p:txBody>
          <a:bodyPr lIns="82945" tIns="41473" bIns="41473"/>
          <a:lstStyle/>
          <a:p>
            <a:pPr marL="54864" fontAlgn="auto">
              <a:lnSpc>
                <a:spcPct val="118000"/>
              </a:lnSpc>
              <a:spcAft>
                <a:spcPts val="0"/>
              </a:spcAft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cs-CZ" sz="2700" dirty="0" smtClean="0">
                <a:solidFill>
                  <a:srgbClr val="FFFF00"/>
                </a:solidFill>
                <a:latin typeface="Arial Black" pitchFamily="32" charset="0"/>
              </a:rPr>
              <a:t>Rozdělení</a:t>
            </a:r>
          </a:p>
        </p:txBody>
      </p:sp>
      <p:sp>
        <p:nvSpPr>
          <p:cNvPr id="717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3100" y="1906588"/>
            <a:ext cx="7808913" cy="4525962"/>
          </a:xfrm>
        </p:spPr>
        <p:txBody>
          <a:bodyPr lIns="82945" tIns="41473" rIns="82945" bIns="41473">
            <a:normAutofit fontScale="77500" lnSpcReduction="20000"/>
          </a:bodyPr>
          <a:lstStyle/>
          <a:p>
            <a:pPr marL="390246" indent="-293764" fontAlgn="auto">
              <a:spcBef>
                <a:spcPts val="0"/>
              </a:spcBef>
              <a:spcAft>
                <a:spcPts val="0"/>
              </a:spcAft>
              <a:buClr>
                <a:srgbClr val="0E594D"/>
              </a:buClr>
              <a:buSzPct val="45000"/>
              <a:buFont typeface="Wingdings 2"/>
              <a:buChar char=""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  <a:defRPr/>
            </a:pPr>
            <a:endParaRPr lang="cs-CZ" dirty="0" smtClean="0"/>
          </a:p>
          <a:p>
            <a:pPr marL="390246" indent="-293764" fontAlgn="auto">
              <a:spcBef>
                <a:spcPts val="0"/>
              </a:spcBef>
              <a:spcAft>
                <a:spcPts val="0"/>
              </a:spcAft>
              <a:buClr>
                <a:srgbClr val="0E594D"/>
              </a:buClr>
              <a:buSzPct val="45000"/>
              <a:buFont typeface="Wingdings 2"/>
              <a:buChar char=""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  <a:defRPr/>
            </a:pPr>
            <a:r>
              <a:rPr lang="cs-CZ" sz="3100" b="1" dirty="0" smtClean="0">
                <a:latin typeface="Arial Narrow" pitchFamily="34" charset="0"/>
              </a:rPr>
              <a:t>Nominalisté</a:t>
            </a:r>
            <a:r>
              <a:rPr lang="cs-CZ" sz="3100" dirty="0" smtClean="0">
                <a:latin typeface="Arial Narrow" pitchFamily="34" charset="0"/>
              </a:rPr>
              <a:t>  -  z latinského slova  </a:t>
            </a:r>
            <a:r>
              <a:rPr lang="cs-CZ" sz="3100" b="1" dirty="0" smtClean="0">
                <a:latin typeface="Arial Narrow" pitchFamily="34" charset="0"/>
              </a:rPr>
              <a:t>„nomen</a:t>
            </a:r>
            <a:r>
              <a:rPr lang="cs-CZ" sz="3100" dirty="0" smtClean="0">
                <a:latin typeface="Arial Narrow" pitchFamily="34" charset="0"/>
              </a:rPr>
              <a:t>“ = jméno, slovo</a:t>
            </a:r>
          </a:p>
          <a:p>
            <a:pPr marL="390246" indent="-293764" fontAlgn="auto">
              <a:spcBef>
                <a:spcPts val="0"/>
              </a:spcBef>
              <a:spcAft>
                <a:spcPts val="0"/>
              </a:spcAft>
              <a:buClr>
                <a:srgbClr val="0E594D"/>
              </a:buClr>
              <a:buSzPct val="45000"/>
              <a:buFont typeface="Wingdings 2"/>
              <a:buNone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  <a:defRPr/>
            </a:pPr>
            <a:r>
              <a:rPr lang="cs-CZ" sz="3100" dirty="0" smtClean="0">
                <a:latin typeface="Arial Narrow" pitchFamily="34" charset="0"/>
              </a:rPr>
              <a:t>			               -  obecné pojmy reálně neexistují, jsou to jen </a:t>
            </a:r>
          </a:p>
          <a:p>
            <a:pPr marL="390246" indent="-293764" fontAlgn="auto">
              <a:spcBef>
                <a:spcPts val="0"/>
              </a:spcBef>
              <a:spcAft>
                <a:spcPts val="0"/>
              </a:spcAft>
              <a:buClr>
                <a:srgbClr val="0E594D"/>
              </a:buClr>
              <a:buSzPct val="45000"/>
              <a:buFont typeface="Wingdings 2"/>
              <a:buNone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  <a:defRPr/>
            </a:pPr>
            <a:r>
              <a:rPr lang="cs-CZ" sz="3100" dirty="0" smtClean="0">
                <a:latin typeface="Arial Narrow" pitchFamily="34" charset="0"/>
              </a:rPr>
              <a:t>			                  označení,názvy určitých předmětů, jevů, tedy</a:t>
            </a:r>
          </a:p>
          <a:p>
            <a:pPr marL="390246" indent="-293764" fontAlgn="auto">
              <a:spcBef>
                <a:spcPts val="0"/>
              </a:spcBef>
              <a:spcAft>
                <a:spcPts val="0"/>
              </a:spcAft>
              <a:buClr>
                <a:srgbClr val="0E594D"/>
              </a:buClr>
              <a:buSzPct val="45000"/>
              <a:buFont typeface="Wingdings 2"/>
              <a:buNone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  <a:defRPr/>
            </a:pPr>
            <a:r>
              <a:rPr lang="cs-CZ" sz="3100" dirty="0" smtClean="0">
                <a:latin typeface="Arial Narrow" pitchFamily="34" charset="0"/>
              </a:rPr>
              <a:t>			                  jména (</a:t>
            </a:r>
            <a:r>
              <a:rPr lang="cs-CZ" sz="3100" dirty="0" err="1" smtClean="0">
                <a:latin typeface="Arial Narrow" pitchFamily="34" charset="0"/>
              </a:rPr>
              <a:t>nomina</a:t>
            </a:r>
            <a:r>
              <a:rPr lang="cs-CZ" sz="3100" dirty="0" smtClean="0">
                <a:latin typeface="Arial Narrow" pitchFamily="34" charset="0"/>
              </a:rPr>
              <a:t>)</a:t>
            </a:r>
          </a:p>
          <a:p>
            <a:pPr marL="390246" indent="-293764" fontAlgn="auto">
              <a:spcBef>
                <a:spcPts val="0"/>
              </a:spcBef>
              <a:spcAft>
                <a:spcPts val="0"/>
              </a:spcAft>
              <a:buClr>
                <a:srgbClr val="0E594D"/>
              </a:buClr>
              <a:buSzPct val="45000"/>
              <a:buFont typeface="Wingdings 2"/>
              <a:buNone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  <a:defRPr/>
            </a:pPr>
            <a:r>
              <a:rPr lang="cs-CZ" sz="3100" dirty="0" smtClean="0">
                <a:latin typeface="Arial Narrow" pitchFamily="34" charset="0"/>
              </a:rPr>
              <a:t>			               -  reálně, objektivně existují pouze jednotlivé </a:t>
            </a:r>
          </a:p>
          <a:p>
            <a:pPr marL="390246" indent="-293764" fontAlgn="auto">
              <a:spcBef>
                <a:spcPts val="0"/>
              </a:spcBef>
              <a:spcAft>
                <a:spcPts val="0"/>
              </a:spcAft>
              <a:buClr>
                <a:srgbClr val="0E594D"/>
              </a:buClr>
              <a:buSzPct val="45000"/>
              <a:buFont typeface="Wingdings 2"/>
              <a:buNone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  <a:defRPr/>
            </a:pPr>
            <a:r>
              <a:rPr lang="cs-CZ" sz="3100" dirty="0" smtClean="0">
                <a:latin typeface="Arial Narrow" pitchFamily="34" charset="0"/>
              </a:rPr>
              <a:t>			                  předměty a jevy se svými individuálními </a:t>
            </a:r>
          </a:p>
          <a:p>
            <a:pPr marL="390246" indent="-293764" fontAlgn="auto">
              <a:spcBef>
                <a:spcPts val="0"/>
              </a:spcBef>
              <a:spcAft>
                <a:spcPts val="0"/>
              </a:spcAft>
              <a:buClr>
                <a:srgbClr val="0E594D"/>
              </a:buClr>
              <a:buSzPct val="45000"/>
              <a:buFont typeface="Wingdings 2"/>
              <a:buNone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  <a:defRPr/>
            </a:pPr>
            <a:r>
              <a:rPr lang="cs-CZ" sz="3100" dirty="0" smtClean="0">
                <a:latin typeface="Arial Narrow" pitchFamily="34" charset="0"/>
              </a:rPr>
              <a:t>			                  vlastnostmi.</a:t>
            </a:r>
          </a:p>
          <a:p>
            <a:pPr marL="390246" indent="-293764" fontAlgn="auto">
              <a:spcBef>
                <a:spcPts val="0"/>
              </a:spcBef>
              <a:spcAft>
                <a:spcPts val="0"/>
              </a:spcAft>
              <a:buClr>
                <a:srgbClr val="0E594D"/>
              </a:buClr>
              <a:buSzPct val="45000"/>
              <a:buFont typeface="Wingdings 2"/>
              <a:buNone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  <a:defRPr/>
            </a:pPr>
            <a:r>
              <a:rPr lang="cs-CZ" sz="3100" dirty="0" smtClean="0">
                <a:latin typeface="Arial Narrow" pitchFamily="34" charset="0"/>
              </a:rPr>
              <a:t>			               -  obecné pojmy jsou výsledkem činnosti     </a:t>
            </a:r>
          </a:p>
          <a:p>
            <a:pPr marL="390246" indent="-293764" fontAlgn="auto">
              <a:spcBef>
                <a:spcPts val="0"/>
              </a:spcBef>
              <a:spcAft>
                <a:spcPts val="0"/>
              </a:spcAft>
              <a:buClr>
                <a:srgbClr val="0E594D"/>
              </a:buClr>
              <a:buSzPct val="45000"/>
              <a:buFont typeface="Wingdings 2"/>
              <a:buNone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  <a:defRPr/>
            </a:pPr>
            <a:r>
              <a:rPr lang="cs-CZ" sz="3100" dirty="0" smtClean="0">
                <a:latin typeface="Arial Narrow" pitchFamily="34" charset="0"/>
              </a:rPr>
              <a:t>			                  lidského  myšlení</a:t>
            </a:r>
          </a:p>
          <a:p>
            <a:pPr marL="390246" indent="-293764" fontAlgn="auto">
              <a:spcBef>
                <a:spcPts val="0"/>
              </a:spcBef>
              <a:spcAft>
                <a:spcPts val="0"/>
              </a:spcAft>
              <a:buClr>
                <a:srgbClr val="0E594D"/>
              </a:buClr>
              <a:buSzPct val="45000"/>
              <a:buFont typeface="Wingdings 2"/>
              <a:buNone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  <a:defRPr/>
            </a:pPr>
            <a:r>
              <a:rPr lang="cs-CZ" sz="3100" dirty="0" smtClean="0">
                <a:latin typeface="Arial Narrow" pitchFamily="34" charset="0"/>
              </a:rPr>
              <a:t>	                      -  také krajní nebo umírnění nominalisté</a:t>
            </a:r>
          </a:p>
          <a:p>
            <a:pPr marL="390246" indent="-293764" fontAlgn="auto">
              <a:spcBef>
                <a:spcPts val="0"/>
              </a:spcBef>
              <a:spcAft>
                <a:spcPts val="0"/>
              </a:spcAft>
              <a:buClr>
                <a:srgbClr val="0E594D"/>
              </a:buClr>
              <a:buSzPct val="45000"/>
              <a:buFont typeface="Wingdings 2"/>
              <a:buNone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  <a:defRPr/>
            </a:pPr>
            <a:r>
              <a:rPr lang="cs-CZ" sz="3100" dirty="0" smtClean="0">
                <a:latin typeface="Arial Narrow" pitchFamily="34" charset="0"/>
              </a:rPr>
              <a:t>			               -  církví pronásledováni, existenci Boha </a:t>
            </a:r>
          </a:p>
          <a:p>
            <a:pPr marL="390246" indent="-293764" fontAlgn="auto">
              <a:spcBef>
                <a:spcPts val="0"/>
              </a:spcBef>
              <a:spcAft>
                <a:spcPts val="0"/>
              </a:spcAft>
              <a:buClr>
                <a:srgbClr val="0E594D"/>
              </a:buClr>
              <a:buSzPct val="45000"/>
              <a:buFont typeface="Wingdings 2"/>
              <a:buNone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  <a:defRPr/>
            </a:pPr>
            <a:r>
              <a:rPr lang="cs-CZ" sz="3100" dirty="0" smtClean="0">
                <a:latin typeface="Arial Narrow" pitchFamily="34" charset="0"/>
              </a:rPr>
              <a:t>			                  nezavrhli, ale zpochybnili (Bůh je jen jméno,</a:t>
            </a:r>
          </a:p>
          <a:p>
            <a:pPr marL="390246" indent="-293764" fontAlgn="auto">
              <a:spcBef>
                <a:spcPts val="0"/>
              </a:spcBef>
              <a:spcAft>
                <a:spcPts val="0"/>
              </a:spcAft>
              <a:buClr>
                <a:srgbClr val="0E594D"/>
              </a:buClr>
              <a:buSzPct val="45000"/>
              <a:buFont typeface="Wingdings 2"/>
              <a:buNone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  <a:defRPr/>
            </a:pPr>
            <a:r>
              <a:rPr lang="cs-CZ" sz="3100" dirty="0" smtClean="0">
                <a:latin typeface="Arial Narrow" pitchFamily="34" charset="0"/>
              </a:rPr>
              <a:t>			                  slovo = nemusí existovat)               </a:t>
            </a:r>
          </a:p>
          <a:p>
            <a:pPr marL="390246" indent="-293764" fontAlgn="auto">
              <a:spcBef>
                <a:spcPts val="0"/>
              </a:spcBef>
              <a:spcAft>
                <a:spcPts val="0"/>
              </a:spcAft>
              <a:buClr>
                <a:srgbClr val="0E594D"/>
              </a:buClr>
              <a:buSzPct val="45000"/>
              <a:buFont typeface="Wingdings 2"/>
              <a:buChar char=""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  <a:defRPr/>
            </a:pPr>
            <a:endParaRPr lang="cs-CZ" dirty="0" smtClean="0"/>
          </a:p>
        </p:txBody>
      </p:sp>
      <p:pic>
        <p:nvPicPr>
          <p:cNvPr id="22531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671425" y="-49213"/>
            <a:ext cx="65088" cy="49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rgbClr val="FFFF00"/>
                </a:solidFill>
              </a:rPr>
              <a:t>Zdroje</a:t>
            </a:r>
            <a:r>
              <a:rPr lang="cs-CZ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    </a:t>
            </a:r>
            <a:endParaRPr lang="cs-CZ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2457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Vlastní poznámky, výpisky</a:t>
            </a:r>
          </a:p>
          <a:p>
            <a:r>
              <a:rPr lang="cs-CZ" smtClean="0"/>
              <a:t>[1] AUTOR NEUVEDEN. Wikipedia cz [online]. [cit. 1.12.2012]. Dostupný pod licencí Creative Commons na WWW: </a:t>
            </a:r>
            <a:r>
              <a:rPr lang="cs-CZ" smtClean="0">
                <a:latin typeface="Arial" charset="0"/>
                <a:hlinkClick r:id="rId2"/>
              </a:rPr>
              <a:t>http://commons.wikimedia.org/wiki/File:Saint_Thomas_Aquinas.jpg</a:t>
            </a:r>
            <a:endParaRPr lang="cs-CZ" smtClean="0">
              <a:latin typeface="Arial" charset="0"/>
            </a:endParaRPr>
          </a:p>
          <a:p>
            <a:endParaRPr lang="cs-CZ" smtClean="0">
              <a:latin typeface="Arial" charset="0"/>
            </a:endParaRP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36</TotalTime>
  <Words>356</Words>
  <Application>Microsoft Office PowerPoint</Application>
  <PresentationFormat>On-screen Show (4:3)</PresentationFormat>
  <Paragraphs>93</Paragraphs>
  <Slides>7</Slides>
  <Notes>4</Notes>
  <HiddenSlides>0</HiddenSlides>
  <MMClips>0</MMClips>
  <ScaleCrop>false</ScaleCrop>
  <HeadingPairs>
    <vt:vector size="6" baseType="variant">
      <vt:variant>
        <vt:lpstr>Použitá písma</vt:lpstr>
      </vt:variant>
      <vt:variant>
        <vt:i4>8</vt:i4>
      </vt:variant>
      <vt:variant>
        <vt:lpstr>Šablona návrhu</vt:lpstr>
      </vt:variant>
      <vt:variant>
        <vt:i4>9</vt:i4>
      </vt:variant>
      <vt:variant>
        <vt:lpstr>Nadpisy snímků</vt:lpstr>
      </vt:variant>
      <vt:variant>
        <vt:i4>7</vt:i4>
      </vt:variant>
    </vt:vector>
  </HeadingPairs>
  <TitlesOfParts>
    <vt:vector size="24" baseType="lpstr">
      <vt:lpstr>Rockwell</vt:lpstr>
      <vt:lpstr>Arial</vt:lpstr>
      <vt:lpstr>Wingdings 2</vt:lpstr>
      <vt:lpstr>Calibri</vt:lpstr>
      <vt:lpstr>Times New Roman</vt:lpstr>
      <vt:lpstr>Times New Roman,Bold</vt:lpstr>
      <vt:lpstr>Arial Narrow</vt:lpstr>
      <vt:lpstr>Wingdings</vt:lpstr>
      <vt:lpstr>Lití písma</vt:lpstr>
      <vt:lpstr>Lití písma</vt:lpstr>
      <vt:lpstr>Lití písma</vt:lpstr>
      <vt:lpstr>Lití písma</vt:lpstr>
      <vt:lpstr>Lití písma</vt:lpstr>
      <vt:lpstr>Lití písma</vt:lpstr>
      <vt:lpstr>Lití písma</vt:lpstr>
      <vt:lpstr>Lití písma</vt:lpstr>
      <vt:lpstr>Lití písma</vt:lpstr>
      <vt:lpstr>Snímek 1</vt:lpstr>
      <vt:lpstr>Snímek 2</vt:lpstr>
      <vt:lpstr>Snímek 3</vt:lpstr>
      <vt:lpstr>Snímek 4</vt:lpstr>
      <vt:lpstr>Snímek 5</vt:lpstr>
      <vt:lpstr>Snímek 6</vt:lpstr>
      <vt:lpstr>Snímek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J.Beran a kol.</dc:creator>
  <cp:keywords>Nominalisté,realisté</cp:keywords>
  <cp:lastModifiedBy>DUM</cp:lastModifiedBy>
  <cp:revision>18</cp:revision>
  <dcterms:created xsi:type="dcterms:W3CDTF">2013-08-21T08:44:36Z</dcterms:created>
  <dcterms:modified xsi:type="dcterms:W3CDTF">2014-04-04T17:43:23Z</dcterms:modified>
</cp:coreProperties>
</file>