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8"/>
  </p:notesMasterIdLst>
  <p:sldIdLst>
    <p:sldId id="257" r:id="rId2"/>
    <p:sldId id="258" r:id="rId3"/>
    <p:sldId id="259" r:id="rId4"/>
    <p:sldId id="273" r:id="rId5"/>
    <p:sldId id="260" r:id="rId6"/>
    <p:sldId id="267" r:id="rId7"/>
    <p:sldId id="261" r:id="rId8"/>
    <p:sldId id="269" r:id="rId9"/>
    <p:sldId id="262" r:id="rId10"/>
    <p:sldId id="270" r:id="rId11"/>
    <p:sldId id="271" r:id="rId12"/>
    <p:sldId id="272" r:id="rId13"/>
    <p:sldId id="264" r:id="rId14"/>
    <p:sldId id="268" r:id="rId15"/>
    <p:sldId id="265" r:id="rId16"/>
    <p:sldId id="266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69" autoAdjust="0"/>
    <p:restoredTop sz="94660"/>
  </p:normalViewPr>
  <p:slideViewPr>
    <p:cSldViewPr>
      <p:cViewPr>
        <p:scale>
          <a:sx n="50" d="100"/>
          <a:sy n="50" d="100"/>
        </p:scale>
        <p:origin x="-1092" y="3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B62DBAAC-3258-4A47-BA36-51C12383B1AE}" type="datetimeFigureOut">
              <a:rPr lang="cs-CZ"/>
              <a:pPr>
                <a:defRPr/>
              </a:pPr>
              <a:t>4.4.2014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D787E34F-6FE8-4E60-A492-B6EA77240C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1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90625" y="877888"/>
            <a:ext cx="4476750" cy="3165475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7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62038" y="4349750"/>
            <a:ext cx="4740275" cy="4114800"/>
          </a:xfrm>
          <a:noFill/>
        </p:spPr>
        <p:txBody>
          <a:bodyPr wrap="none" numCol="1" anchor="ctr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1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319213" y="877888"/>
            <a:ext cx="4219575" cy="3165475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5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62038" y="4349750"/>
            <a:ext cx="4740275" cy="4114800"/>
          </a:xfrm>
          <a:noFill/>
        </p:spPr>
        <p:txBody>
          <a:bodyPr wrap="none" numCol="1" anchor="ctr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1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319213" y="877888"/>
            <a:ext cx="4219575" cy="3165475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7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62038" y="4349750"/>
            <a:ext cx="4740275" cy="4114800"/>
          </a:xfrm>
          <a:noFill/>
        </p:spPr>
        <p:txBody>
          <a:bodyPr wrap="none" numCol="1" anchor="ctr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1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319213" y="877888"/>
            <a:ext cx="4219575" cy="3165475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79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62038" y="4349750"/>
            <a:ext cx="4740275" cy="4114800"/>
          </a:xfrm>
          <a:noFill/>
        </p:spPr>
        <p:txBody>
          <a:bodyPr wrap="none" numCol="1" anchor="ctr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1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319213" y="877888"/>
            <a:ext cx="4219575" cy="3165475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1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62038" y="4349750"/>
            <a:ext cx="4740275" cy="4114800"/>
          </a:xfrm>
          <a:noFill/>
        </p:spPr>
        <p:txBody>
          <a:bodyPr wrap="none" numCol="1" anchor="ctr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1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319213" y="877888"/>
            <a:ext cx="4219575" cy="3165475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2771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62038" y="4349750"/>
            <a:ext cx="4740275" cy="4114800"/>
          </a:xfrm>
          <a:noFill/>
        </p:spPr>
        <p:txBody>
          <a:bodyPr wrap="none" numCol="1" anchor="ctr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/>
          <a:lstStyle>
            <a:lvl1pPr marL="0" algn="r">
              <a:defRPr sz="480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8750"/>
            <a:ext cx="3001963" cy="274638"/>
          </a:xfrm>
        </p:spPr>
        <p:txBody>
          <a:bodyPr vert="horz" rtlCol="0"/>
          <a:lstStyle>
            <a:lvl1pPr>
              <a:defRPr/>
            </a:lvl1pPr>
            <a:extLst/>
          </a:lstStyle>
          <a:p>
            <a:pPr>
              <a:defRPr/>
            </a:pPr>
            <a:fld id="{B2FB34F5-E655-4A9F-AB13-26A37437763B}" type="datetimeFigureOut">
              <a:rPr lang="cs-CZ"/>
              <a:pPr>
                <a:defRPr/>
              </a:pPr>
              <a:t>4.4.2014</a:t>
            </a:fld>
            <a:endParaRPr lang="cs-CZ"/>
          </a:p>
        </p:txBody>
      </p:sp>
      <p:sp>
        <p:nvSpPr>
          <p:cNvPr id="6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9175" y="6508750"/>
            <a:ext cx="463550" cy="274638"/>
          </a:xfrm>
        </p:spPr>
        <p:txBody>
          <a:bodyPr vert="horz" rtlCol="0"/>
          <a:lstStyle>
            <a:lvl1pPr>
              <a:defRPr smtClean="0"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pPr>
              <a:defRPr/>
            </a:pPr>
            <a:fld id="{EB6823EE-C72C-4BB8-AAA5-E712E4FDBF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8750"/>
            <a:ext cx="3906838" cy="274638"/>
          </a:xfrm>
        </p:spPr>
        <p:txBody>
          <a:bodyPr vert="horz" rtlCol="0"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/>
          <p:nvPr/>
        </p:nvSpPr>
        <p:spPr>
          <a:xfrm>
            <a:off x="588963" y="1423988"/>
            <a:ext cx="8001000" cy="9525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4940399-7D33-4003-9B3C-4F246CBFB2A3}" type="datetimeFigureOut">
              <a:rPr lang="cs-CZ"/>
              <a:pPr>
                <a:defRPr/>
              </a:pPr>
              <a:t>4.4.2014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293F56D-8987-4143-9102-31E71E90B1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/>
          <p:nvPr/>
        </p:nvSpPr>
        <p:spPr>
          <a:xfrm>
            <a:off x="1000125" y="3267075"/>
            <a:ext cx="7407275" cy="9525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513"/>
            <a:ext cx="3001963" cy="274637"/>
          </a:xfrm>
        </p:spPr>
        <p:txBody>
          <a:bodyPr vert="horz" rtlCol="0"/>
          <a:lstStyle>
            <a:lvl1pPr>
              <a:defRPr/>
            </a:lvl1pPr>
            <a:extLst/>
          </a:lstStyle>
          <a:p>
            <a:pPr>
              <a:defRPr/>
            </a:pPr>
            <a:fld id="{0A85CC29-03D5-4F7B-A884-6B46A3FA7F28}" type="datetimeFigureOut">
              <a:rPr lang="cs-CZ"/>
              <a:pPr>
                <a:defRPr/>
              </a:pPr>
              <a:t>4.4.2014</a:t>
            </a:fld>
            <a:endParaRPr lang="cs-CZ"/>
          </a:p>
        </p:txBody>
      </p:sp>
      <p:sp>
        <p:nvSpPr>
          <p:cNvPr id="6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9175" y="6513513"/>
            <a:ext cx="463550" cy="274637"/>
          </a:xfrm>
        </p:spPr>
        <p:txBody>
          <a:bodyPr vert="horz" rtlCol="0"/>
          <a:lstStyle>
            <a:lvl1pPr>
              <a:defRPr smtClean="0"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pPr>
              <a:defRPr/>
            </a:pPr>
            <a:fld id="{30CAD758-A641-423E-9770-739B0726E9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513"/>
            <a:ext cx="3906838" cy="274637"/>
          </a:xfrm>
        </p:spPr>
        <p:txBody>
          <a:bodyPr vert="horz" rtlCol="0"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9"/>
          <p:cNvSpPr/>
          <p:nvPr/>
        </p:nvSpPr>
        <p:spPr>
          <a:xfrm>
            <a:off x="588963" y="1423988"/>
            <a:ext cx="8001000" cy="9525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41D03DC-922D-4B39-A62B-D53BFEFE4900}" type="datetimeFigureOut">
              <a:rPr lang="cs-CZ"/>
              <a:pPr>
                <a:defRPr/>
              </a:pPr>
              <a:t>4.4.2014</a:t>
            </a:fld>
            <a:endParaRPr lang="cs-CZ"/>
          </a:p>
        </p:txBody>
      </p:sp>
      <p:sp>
        <p:nvSpPr>
          <p:cNvPr id="7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0763" y="6515100"/>
            <a:ext cx="465137" cy="273050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9688766-820A-42E2-9E80-8EC0C82DC1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9"/>
          <p:cNvSpPr/>
          <p:nvPr/>
        </p:nvSpPr>
        <p:spPr>
          <a:xfrm>
            <a:off x="617538" y="2165350"/>
            <a:ext cx="3748087" cy="9525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bdélník 10"/>
          <p:cNvSpPr/>
          <p:nvPr/>
        </p:nvSpPr>
        <p:spPr>
          <a:xfrm>
            <a:off x="4800600" y="2165350"/>
            <a:ext cx="3749675" cy="9525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B378E31-F58D-4D10-99D3-DC5B178FFE12}" type="datetimeFigureOut">
              <a:rPr lang="cs-CZ"/>
              <a:pPr>
                <a:defRPr/>
              </a:pPr>
              <a:t>4.4.2014</a:t>
            </a:fld>
            <a:endParaRPr lang="cs-CZ"/>
          </a:p>
        </p:txBody>
      </p:sp>
      <p:sp>
        <p:nvSpPr>
          <p:cNvPr id="10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0763" y="6515100"/>
            <a:ext cx="465137" cy="273050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CA80A15-E0E6-4CC4-82F0-9FCD61DDF2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6"/>
          <p:cNvSpPr/>
          <p:nvPr/>
        </p:nvSpPr>
        <p:spPr>
          <a:xfrm>
            <a:off x="588963" y="1423988"/>
            <a:ext cx="8001000" cy="9525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D1F54D3-2830-47A5-B90B-F1E99C9430DA}" type="datetimeFigureOut">
              <a:rPr lang="cs-CZ"/>
              <a:pPr>
                <a:defRPr/>
              </a:pPr>
              <a:t>4.4.2014</a:t>
            </a:fld>
            <a:endParaRPr lang="cs-CZ"/>
          </a:p>
        </p:txBody>
      </p:sp>
      <p:sp>
        <p:nvSpPr>
          <p:cNvPr id="5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1175B43-23CD-4BCF-9515-F5DAD5BFC4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786377-2E36-4639-9922-720C5BE3ACDB}" type="datetimeFigureOut">
              <a:rPr lang="cs-CZ"/>
              <a:pPr>
                <a:defRPr/>
              </a:pPr>
              <a:t>4.4.2014</a:t>
            </a:fld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0180BC-7FD5-4399-B8AE-2ECB36D58F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>
            <a:off x="5057775" y="1057275"/>
            <a:ext cx="3748088" cy="9525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/>
          <a:lstStyle>
            <a:lvl1pPr marL="0" algn="r">
              <a:buNone/>
              <a:defRPr sz="2000" b="1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513"/>
            <a:ext cx="3001963" cy="274637"/>
          </a:xfrm>
        </p:spPr>
        <p:txBody>
          <a:bodyPr vert="horz" rtlCol="0"/>
          <a:lstStyle>
            <a:lvl1pPr>
              <a:defRPr/>
            </a:lvl1pPr>
            <a:extLst/>
          </a:lstStyle>
          <a:p>
            <a:pPr>
              <a:defRPr/>
            </a:pPr>
            <a:fld id="{4E892D12-75AE-4A29-BF8F-3DDEA108A395}" type="datetimeFigureOut">
              <a:rPr lang="cs-CZ"/>
              <a:pPr>
                <a:defRPr/>
              </a:pPr>
              <a:t>4.4.2014</a:t>
            </a:fld>
            <a:endParaRPr lang="cs-CZ"/>
          </a:p>
        </p:txBody>
      </p:sp>
      <p:sp>
        <p:nvSpPr>
          <p:cNvPr id="7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9175" y="6513513"/>
            <a:ext cx="463550" cy="274637"/>
          </a:xfrm>
        </p:spPr>
        <p:txBody>
          <a:bodyPr vert="horz" rtlCol="0"/>
          <a:lstStyle>
            <a:lvl1pPr>
              <a:defRPr smtClean="0"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pPr>
              <a:defRPr/>
            </a:pPr>
            <a:fld id="{C2B726E8-33BA-4121-BEE9-F403284E89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513"/>
            <a:ext cx="3906838" cy="274637"/>
          </a:xfrm>
        </p:spPr>
        <p:txBody>
          <a:bodyPr vert="horz" rtlCol="0"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/>
          <a:lstStyle>
            <a:lvl1pPr marL="0" algn="r">
              <a:buNone/>
              <a:defRPr sz="2000" b="1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5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8750"/>
            <a:ext cx="3001963" cy="274638"/>
          </a:xfrm>
        </p:spPr>
        <p:txBody>
          <a:bodyPr vert="horz" rtlCol="0"/>
          <a:lstStyle>
            <a:lvl1pPr>
              <a:defRPr/>
            </a:lvl1pPr>
            <a:extLst/>
          </a:lstStyle>
          <a:p>
            <a:pPr>
              <a:defRPr/>
            </a:pPr>
            <a:fld id="{5675E112-BDAB-46DF-B40A-D7BEF5B494E9}" type="datetimeFigureOut">
              <a:rPr lang="cs-CZ"/>
              <a:pPr>
                <a:defRPr/>
              </a:pPr>
              <a:t>4.4.2014</a:t>
            </a:fld>
            <a:endParaRPr lang="cs-CZ"/>
          </a:p>
        </p:txBody>
      </p:sp>
      <p:sp>
        <p:nvSpPr>
          <p:cNvPr id="6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9175" y="6508750"/>
            <a:ext cx="463550" cy="274638"/>
          </a:xfrm>
        </p:spPr>
        <p:txBody>
          <a:bodyPr vert="horz" rtlCol="0"/>
          <a:lstStyle>
            <a:lvl1pPr>
              <a:defRPr smtClean="0"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pPr>
              <a:defRPr/>
            </a:pPr>
            <a:fld id="{34F34DA0-831C-497F-A958-B3BA209E47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8750"/>
            <a:ext cx="3906838" cy="274638"/>
          </a:xfrm>
        </p:spPr>
        <p:txBody>
          <a:bodyPr vert="horz" rtlCol="0"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9B3502-C46A-494B-BFE3-444A3628FAA6}" type="datetimeFigureOut">
              <a:rPr lang="cs-CZ"/>
              <a:pPr>
                <a:defRPr/>
              </a:pPr>
              <a:t>4.4.2014</a:t>
            </a:fld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4B78A4-AA1D-4969-851F-C45B79AE81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E1781C-5A86-4CDE-8943-C8124EEE19C5}" type="datetimeFigureOut">
              <a:rPr lang="cs-CZ"/>
              <a:pPr>
                <a:defRPr/>
              </a:pPr>
              <a:t>4.4.2014</a:t>
            </a:fld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5A9A83-E8AE-4E74-A3C3-F1866622A7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1638" cy="274638"/>
          </a:xfrm>
          <a:prstGeom prst="rect">
            <a:avLst/>
          </a:prstGeom>
        </p:spPr>
        <p:txBody>
          <a:bodyPr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1963" cy="274638"/>
          </a:xfrm>
          <a:prstGeom prst="rect">
            <a:avLst/>
          </a:prstGeom>
        </p:spPr>
        <p:txBody>
          <a:bodyPr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300" smtClean="0">
                <a:solidFill>
                  <a:schemeClr val="bg2">
                    <a:tint val="60000"/>
                    <a:satMod val="155000"/>
                  </a:schemeClr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52D53DD2-FE6D-459D-9F2D-44A9C3EEB6E6}" type="datetimeFigureOut">
              <a:rPr lang="cs-CZ"/>
              <a:pPr>
                <a:defRPr/>
              </a:pPr>
              <a:t>4.4.2014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9175" y="6515100"/>
            <a:ext cx="463550" cy="273050"/>
          </a:xfrm>
          <a:prstGeom prst="rect">
            <a:avLst/>
          </a:prstGeom>
        </p:spPr>
        <p:txBody>
          <a:bodyPr anchor="ctr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600" smtClean="0">
                <a:solidFill>
                  <a:schemeClr val="tx2">
                    <a:shade val="90000"/>
                  </a:schemeClr>
                </a:solidFill>
                <a:effectLst/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B8230948-15EC-4204-94F0-D056B97BEC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4000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3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46238"/>
            <a:ext cx="82296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1" r:id="rId7"/>
    <p:sldLayoutId id="2147483678" r:id="rId8"/>
    <p:sldLayoutId id="2147483679" r:id="rId9"/>
    <p:sldLayoutId id="2147483670" r:id="rId10"/>
    <p:sldLayoutId id="2147483669" r:id="rId11"/>
  </p:sldLayoutIdLst>
  <p:txStyles>
    <p:titleStyle>
      <a:lvl1pPr marL="53975" algn="r" rtl="0" fontAlgn="base">
        <a:spcBef>
          <a:spcPct val="0"/>
        </a:spcBef>
        <a:spcAft>
          <a:spcPct val="0"/>
        </a:spcAft>
        <a:defRPr sz="4600" kern="1200">
          <a:solidFill>
            <a:srgbClr val="E7EACB"/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lvl2pPr marL="53975" algn="r" rtl="0" fontAlgn="base">
        <a:spcBef>
          <a:spcPct val="0"/>
        </a:spcBef>
        <a:spcAft>
          <a:spcPct val="0"/>
        </a:spcAft>
        <a:defRPr sz="4600">
          <a:solidFill>
            <a:srgbClr val="E7EACB"/>
          </a:solidFill>
          <a:latin typeface="Rockwell" pitchFamily="18" charset="0"/>
        </a:defRPr>
      </a:lvl2pPr>
      <a:lvl3pPr marL="53975" algn="r" rtl="0" fontAlgn="base">
        <a:spcBef>
          <a:spcPct val="0"/>
        </a:spcBef>
        <a:spcAft>
          <a:spcPct val="0"/>
        </a:spcAft>
        <a:defRPr sz="4600">
          <a:solidFill>
            <a:srgbClr val="E7EACB"/>
          </a:solidFill>
          <a:latin typeface="Rockwell" pitchFamily="18" charset="0"/>
        </a:defRPr>
      </a:lvl3pPr>
      <a:lvl4pPr marL="53975" algn="r" rtl="0" fontAlgn="base">
        <a:spcBef>
          <a:spcPct val="0"/>
        </a:spcBef>
        <a:spcAft>
          <a:spcPct val="0"/>
        </a:spcAft>
        <a:defRPr sz="4600">
          <a:solidFill>
            <a:srgbClr val="E7EACB"/>
          </a:solidFill>
          <a:latin typeface="Rockwell" pitchFamily="18" charset="0"/>
        </a:defRPr>
      </a:lvl4pPr>
      <a:lvl5pPr marL="53975" algn="r" rtl="0" fontAlgn="base">
        <a:spcBef>
          <a:spcPct val="0"/>
        </a:spcBef>
        <a:spcAft>
          <a:spcPct val="0"/>
        </a:spcAft>
        <a:defRPr sz="4600">
          <a:solidFill>
            <a:srgbClr val="E7EACB"/>
          </a:solidFill>
          <a:latin typeface="Rockwell" pitchFamily="18" charset="0"/>
        </a:defRPr>
      </a:lvl5pPr>
      <a:lvl6pPr marL="511175" algn="r" rtl="0" fontAlgn="base">
        <a:spcBef>
          <a:spcPct val="0"/>
        </a:spcBef>
        <a:spcAft>
          <a:spcPct val="0"/>
        </a:spcAft>
        <a:defRPr sz="4600">
          <a:solidFill>
            <a:srgbClr val="E7EACB"/>
          </a:solidFill>
          <a:latin typeface="Rockwell" pitchFamily="18" charset="0"/>
        </a:defRPr>
      </a:lvl6pPr>
      <a:lvl7pPr marL="968375" algn="r" rtl="0" fontAlgn="base">
        <a:spcBef>
          <a:spcPct val="0"/>
        </a:spcBef>
        <a:spcAft>
          <a:spcPct val="0"/>
        </a:spcAft>
        <a:defRPr sz="4600">
          <a:solidFill>
            <a:srgbClr val="E7EACB"/>
          </a:solidFill>
          <a:latin typeface="Rockwell" pitchFamily="18" charset="0"/>
        </a:defRPr>
      </a:lvl7pPr>
      <a:lvl8pPr marL="1425575" algn="r" rtl="0" fontAlgn="base">
        <a:spcBef>
          <a:spcPct val="0"/>
        </a:spcBef>
        <a:spcAft>
          <a:spcPct val="0"/>
        </a:spcAft>
        <a:defRPr sz="4600">
          <a:solidFill>
            <a:srgbClr val="E7EACB"/>
          </a:solidFill>
          <a:latin typeface="Rockwell" pitchFamily="18" charset="0"/>
        </a:defRPr>
      </a:lvl8pPr>
      <a:lvl9pPr marL="1882775" algn="r" rtl="0" fontAlgn="base">
        <a:spcBef>
          <a:spcPct val="0"/>
        </a:spcBef>
        <a:spcAft>
          <a:spcPct val="0"/>
        </a:spcAft>
        <a:defRPr sz="4600">
          <a:solidFill>
            <a:srgbClr val="E7EACB"/>
          </a:solidFill>
          <a:latin typeface="Rockwell" pitchFamily="18" charset="0"/>
        </a:defRPr>
      </a:lvl9pPr>
      <a:extLst/>
    </p:titleStyle>
    <p:bodyStyle>
      <a:lvl1pPr marL="292100" indent="-292100" algn="l" rtl="0" fontAlgn="base">
        <a:spcBef>
          <a:spcPct val="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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28600" algn="l" rtl="0" fontAlgn="base">
        <a:spcBef>
          <a:spcPts val="400"/>
        </a:spcBef>
        <a:spcAft>
          <a:spcPct val="0"/>
        </a:spcAft>
        <a:buClr>
          <a:schemeClr val="accent2"/>
        </a:buClr>
        <a:buSzPct val="90000"/>
        <a:buChar char="•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325" indent="-190500" algn="l" rtl="0" fontAlgn="base">
        <a:spcBef>
          <a:spcPts val="400"/>
        </a:spcBef>
        <a:spcAft>
          <a:spcPct val="0"/>
        </a:spcAft>
        <a:buClr>
          <a:srgbClr val="A8CDD7"/>
        </a:buClr>
        <a:buSzPct val="100000"/>
        <a:buFont typeface="Wingdings 2" pitchFamily="18" charset="2"/>
        <a:buChar char=""/>
        <a:defRPr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4888" indent="-182563" algn="l" rtl="0" fontAlgn="base">
        <a:spcBef>
          <a:spcPts val="400"/>
        </a:spcBef>
        <a:spcAft>
          <a:spcPct val="0"/>
        </a:spcAft>
        <a:buClr>
          <a:srgbClr val="A8CDD7"/>
        </a:buClr>
        <a:buSzPct val="100000"/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7450" indent="-182563" algn="l" rtl="0" fontAlgn="base">
        <a:spcBef>
          <a:spcPts val="400"/>
        </a:spcBef>
        <a:spcAft>
          <a:spcPct val="0"/>
        </a:spcAft>
        <a:buClr>
          <a:srgbClr val="A8CDD7"/>
        </a:buClr>
        <a:buSzPct val="100000"/>
        <a:buFont typeface="Wingdings 2" pitchFamily="18" charset="2"/>
        <a:buChar char=""/>
        <a:defRPr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Abelard_and_Heloise.jpeg" TargetMode="External"/><Relationship Id="rId2" Type="http://schemas.openxmlformats.org/officeDocument/2006/relationships/hyperlink" Target="http://commons.wikimedia.org/wiki/File:Anselm_of_Canterbury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San_Domenico82.jpg" TargetMode="External"/><Relationship Id="rId5" Type="http://schemas.openxmlformats.org/officeDocument/2006/relationships/hyperlink" Target="http://commons.wikimedia.org/wiki/File:AlbertusMagnus.jpg" TargetMode="External"/><Relationship Id="rId4" Type="http://schemas.openxmlformats.org/officeDocument/2006/relationships/hyperlink" Target="http://commons.wikimedia.org/wiki/File:San_Francesco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TextovéPole 2"/>
          <p:cNvSpPr txBox="1">
            <a:spLocks noChangeArrowheads="1"/>
          </p:cNvSpPr>
          <p:nvPr/>
        </p:nvSpPr>
        <p:spPr bwMode="auto">
          <a:xfrm>
            <a:off x="1979613" y="2060575"/>
            <a:ext cx="3592512" cy="422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82945" tIns="41473" rIns="82945" bIns="41473">
            <a:spAutoFit/>
          </a:bodyPr>
          <a:lstStyle/>
          <a:p>
            <a:r>
              <a:rPr lang="cs-CZ" sz="2200">
                <a:solidFill>
                  <a:srgbClr val="000000"/>
                </a:solidFill>
                <a:latin typeface="Times New Roman" pitchFamily="18" charset="0"/>
              </a:rPr>
              <a:t>SCHOLASTIKA II.</a:t>
            </a:r>
          </a:p>
        </p:txBody>
      </p:sp>
      <p:pic>
        <p:nvPicPr>
          <p:cNvPr id="14338" name="Obrázek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27088" y="692150"/>
            <a:ext cx="5759450" cy="1258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024063" y="2565400"/>
          <a:ext cx="6454775" cy="4060825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698255"/>
                <a:gridCol w="4755709"/>
              </a:tblGrid>
              <a:tr h="420942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 dirty="0">
                          <a:effectLst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,Bold"/>
                        </a:rPr>
                        <a:t>CZ.1.07/1.5.00/34.0950</a:t>
                      </a:r>
                      <a:endParaRPr lang="cs-CZ" sz="105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</a:tr>
              <a:tr h="18525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 dirty="0">
                          <a:effectLst/>
                        </a:rPr>
                        <a:t>Označení materiálu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,Bold"/>
                        </a:rPr>
                        <a:t>VY_32_INOVACE_mix2_zsv19</a:t>
                      </a:r>
                      <a:endParaRPr lang="cs-CZ" sz="105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</a:tr>
              <a:tr h="18434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 dirty="0">
                          <a:effectLst/>
                        </a:rPr>
                        <a:t>Soubor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 zsv19_scholastika_</a:t>
                      </a:r>
                      <a:r>
                        <a:rPr lang="cs-CZ" sz="1100" dirty="0" err="1" smtClean="0">
                          <a:effectLst/>
                        </a:rPr>
                        <a:t>II.pptx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</a:tr>
              <a:tr h="18434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>
                          <a:effectLst/>
                        </a:rPr>
                        <a:t>Název školy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Gymnázium Kladno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</a:tr>
              <a:tr h="18434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>
                          <a:effectLst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Mgr.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Jiří Beran, Mgr. Marie Kohoutová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</a:tr>
              <a:tr h="50084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>
                          <a:effectLst/>
                        </a:rPr>
                        <a:t>Anotace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Prezentace seznamuje s představiteli a filosofickými názory rané a vrcholné scholastiky.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</a:tr>
              <a:tr h="18434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>
                          <a:effectLst/>
                        </a:rPr>
                        <a:t>Předmět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Základy společenských</a:t>
                      </a:r>
                      <a:r>
                        <a:rPr lang="cs-CZ" sz="1100" baseline="0" dirty="0" smtClean="0">
                          <a:effectLst/>
                        </a:rPr>
                        <a:t> věd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</a:tr>
              <a:tr h="18434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 dirty="0" smtClean="0">
                          <a:effectLst/>
                        </a:rPr>
                        <a:t>Tematická</a:t>
                      </a:r>
                      <a:r>
                        <a:rPr lang="cs-CZ" sz="1100" kern="1200" baseline="0" dirty="0" smtClean="0">
                          <a:effectLst/>
                        </a:rPr>
                        <a:t> oblast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Křesťanská filosofie</a:t>
                      </a:r>
                      <a:endParaRPr lang="cs-CZ" sz="11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4710" marR="54710" marT="0" marB="0"/>
                </a:tc>
              </a:tr>
              <a:tr h="18434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>
                          <a:effectLst/>
                        </a:rPr>
                        <a:t>Téma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Scholastika II</a:t>
                      </a:r>
                      <a:endParaRPr lang="cs-CZ" sz="11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4710" marR="54710" marT="0" marB="0"/>
                </a:tc>
              </a:tr>
              <a:tr h="39982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>
                          <a:effectLst/>
                        </a:rPr>
                        <a:t>Očekávané výstupy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Seznámit s myšlenkami,</a:t>
                      </a:r>
                      <a:r>
                        <a:rPr lang="cs-CZ" sz="1100" baseline="0" dirty="0" smtClean="0">
                          <a:effectLst/>
                        </a:rPr>
                        <a:t> představiteli rané scholastiky, vlivem a vznikem mnišských řádů v období vrcholné scholastiky. 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</a:tr>
              <a:tr h="18434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>
                          <a:effectLst/>
                        </a:rPr>
                        <a:t>Klíčová slova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Filosofie, křesťanství, scholastika,</a:t>
                      </a:r>
                      <a:r>
                        <a:rPr lang="cs-CZ" sz="11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1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františkáni, dominikáni</a:t>
                      </a:r>
                      <a:endParaRPr lang="cs-CZ" sz="11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4710" marR="54710" marT="0" marB="0"/>
                </a:tc>
              </a:tr>
              <a:tr h="381142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>
                          <a:effectLst/>
                        </a:rPr>
                        <a:t>Druh učebního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prezentace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</a:tr>
              <a:tr h="181043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kumimoji="0" lang="cs-CZ" sz="11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Cílová skupina</a:t>
                      </a:r>
                      <a:endParaRPr kumimoji="0" lang="cs-CZ" sz="11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2208" marR="62208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vyšší stupeň osmiletého gymnázia, čtyřleté gymnázium</a:t>
                      </a:r>
                    </a:p>
                  </a:txBody>
                  <a:tcPr marL="62208" marR="62208" marT="0" marB="0"/>
                </a:tc>
              </a:tr>
              <a:tr h="41659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kumimoji="0" lang="cs-CZ" sz="11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Ověřeno</a:t>
                      </a:r>
                    </a:p>
                  </a:txBody>
                  <a:tcPr marL="62208" marR="62208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19.3.2014</a:t>
                      </a:r>
                      <a:r>
                        <a:rPr lang="cs-CZ" sz="1100" kern="120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</a:t>
                      </a:r>
                      <a:r>
                        <a:rPr lang="cs-CZ" sz="1100" kern="1200" baseline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SSV</a:t>
                      </a:r>
                      <a:endParaRPr lang="cs-CZ" sz="1100" kern="12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endParaRPr lang="cs-CZ" sz="11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2208" marR="62208" marT="0" marB="0"/>
                </a:tc>
              </a:tr>
              <a:tr h="184349">
                <a:tc gridSpan="2"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Zdroje uvedeny na konci dokumentu.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blinds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ext Box 1"/>
          <p:cNvSpPr txBox="1">
            <a:spLocks noChangeArrowheads="1"/>
          </p:cNvSpPr>
          <p:nvPr/>
        </p:nvSpPr>
        <p:spPr bwMode="auto">
          <a:xfrm>
            <a:off x="457200" y="273050"/>
            <a:ext cx="8228013" cy="585787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0" tIns="13715" rIns="0" bIns="0" anchor="ctr"/>
          <a:lstStyle/>
          <a:p>
            <a:pPr algn="ctr">
              <a:lnSpc>
                <a:spcPct val="95000"/>
              </a:lnSpc>
              <a:tabLst>
                <a:tab pos="0" algn="l"/>
                <a:tab pos="404813" algn="l"/>
                <a:tab pos="812800" algn="l"/>
                <a:tab pos="1220788" algn="l"/>
                <a:tab pos="1627188" algn="l"/>
                <a:tab pos="2035175" algn="l"/>
                <a:tab pos="2443163" algn="l"/>
                <a:tab pos="2851150" algn="l"/>
                <a:tab pos="3257550" algn="l"/>
                <a:tab pos="3665538" algn="l"/>
                <a:tab pos="4073525" algn="l"/>
                <a:tab pos="4479925" algn="l"/>
                <a:tab pos="4887913" algn="l"/>
                <a:tab pos="5295900" algn="l"/>
                <a:tab pos="5703888" algn="l"/>
                <a:tab pos="6110288" algn="l"/>
                <a:tab pos="6518275" algn="l"/>
                <a:tab pos="6926263" algn="l"/>
                <a:tab pos="7332663" algn="l"/>
                <a:tab pos="7740650" algn="l"/>
                <a:tab pos="8148638" algn="l"/>
              </a:tabLst>
            </a:pPr>
            <a:endParaRPr lang="cs-CZ" sz="3300" b="1">
              <a:solidFill>
                <a:srgbClr val="000000"/>
              </a:solidFill>
              <a:latin typeface="Rockwell" pitchFamily="18" charset="0"/>
            </a:endParaRPr>
          </a:p>
          <a:p>
            <a:pPr algn="ctr">
              <a:lnSpc>
                <a:spcPct val="95000"/>
              </a:lnSpc>
              <a:tabLst>
                <a:tab pos="0" algn="l"/>
                <a:tab pos="404813" algn="l"/>
                <a:tab pos="812800" algn="l"/>
                <a:tab pos="1220788" algn="l"/>
                <a:tab pos="1627188" algn="l"/>
                <a:tab pos="2035175" algn="l"/>
                <a:tab pos="2443163" algn="l"/>
                <a:tab pos="2851150" algn="l"/>
                <a:tab pos="3257550" algn="l"/>
                <a:tab pos="3665538" algn="l"/>
                <a:tab pos="4073525" algn="l"/>
                <a:tab pos="4479925" algn="l"/>
                <a:tab pos="4887913" algn="l"/>
                <a:tab pos="5295900" algn="l"/>
                <a:tab pos="5703888" algn="l"/>
                <a:tab pos="6110288" algn="l"/>
                <a:tab pos="6518275" algn="l"/>
                <a:tab pos="6926263" algn="l"/>
                <a:tab pos="7332663" algn="l"/>
                <a:tab pos="7740650" algn="l"/>
                <a:tab pos="8148638" algn="l"/>
              </a:tabLst>
            </a:pPr>
            <a:endParaRPr lang="cs-CZ" sz="3300" b="1">
              <a:solidFill>
                <a:srgbClr val="000000"/>
              </a:solidFill>
              <a:latin typeface="Rockwell" pitchFamily="18" charset="0"/>
            </a:endParaRPr>
          </a:p>
          <a:p>
            <a:pPr algn="ctr">
              <a:lnSpc>
                <a:spcPct val="95000"/>
              </a:lnSpc>
              <a:tabLst>
                <a:tab pos="0" algn="l"/>
                <a:tab pos="404813" algn="l"/>
                <a:tab pos="812800" algn="l"/>
                <a:tab pos="1220788" algn="l"/>
                <a:tab pos="1627188" algn="l"/>
                <a:tab pos="2035175" algn="l"/>
                <a:tab pos="2443163" algn="l"/>
                <a:tab pos="2851150" algn="l"/>
                <a:tab pos="3257550" algn="l"/>
                <a:tab pos="3665538" algn="l"/>
                <a:tab pos="4073525" algn="l"/>
                <a:tab pos="4479925" algn="l"/>
                <a:tab pos="4887913" algn="l"/>
                <a:tab pos="5295900" algn="l"/>
                <a:tab pos="5703888" algn="l"/>
                <a:tab pos="6110288" algn="l"/>
                <a:tab pos="6518275" algn="l"/>
                <a:tab pos="6926263" algn="l"/>
                <a:tab pos="7332663" algn="l"/>
                <a:tab pos="7740650" algn="l"/>
                <a:tab pos="8148638" algn="l"/>
              </a:tabLst>
            </a:pPr>
            <a:endParaRPr lang="cs-CZ" sz="3300" b="1">
              <a:solidFill>
                <a:srgbClr val="000000"/>
              </a:solidFill>
              <a:latin typeface="Rockwell" pitchFamily="18" charset="0"/>
            </a:endParaRPr>
          </a:p>
          <a:p>
            <a:pPr algn="ctr">
              <a:lnSpc>
                <a:spcPct val="95000"/>
              </a:lnSpc>
              <a:tabLst>
                <a:tab pos="0" algn="l"/>
                <a:tab pos="404813" algn="l"/>
                <a:tab pos="812800" algn="l"/>
                <a:tab pos="1220788" algn="l"/>
                <a:tab pos="1627188" algn="l"/>
                <a:tab pos="2035175" algn="l"/>
                <a:tab pos="2443163" algn="l"/>
                <a:tab pos="2851150" algn="l"/>
                <a:tab pos="3257550" algn="l"/>
                <a:tab pos="3665538" algn="l"/>
                <a:tab pos="4073525" algn="l"/>
                <a:tab pos="4479925" algn="l"/>
                <a:tab pos="4887913" algn="l"/>
                <a:tab pos="5295900" algn="l"/>
                <a:tab pos="5703888" algn="l"/>
                <a:tab pos="6110288" algn="l"/>
                <a:tab pos="6518275" algn="l"/>
                <a:tab pos="6926263" algn="l"/>
                <a:tab pos="7332663" algn="l"/>
                <a:tab pos="7740650" algn="l"/>
                <a:tab pos="8148638" algn="l"/>
              </a:tabLst>
            </a:pPr>
            <a:r>
              <a:rPr lang="cs-CZ" sz="3300" b="1">
                <a:solidFill>
                  <a:srgbClr val="000000"/>
                </a:solidFill>
                <a:latin typeface="Rockwell" pitchFamily="18" charset="0"/>
              </a:rPr>
              <a:t>SCHOLASTIKA  II.</a:t>
            </a:r>
          </a:p>
          <a:p>
            <a:pPr algn="ctr">
              <a:lnSpc>
                <a:spcPct val="95000"/>
              </a:lnSpc>
              <a:tabLst>
                <a:tab pos="0" algn="l"/>
                <a:tab pos="404813" algn="l"/>
                <a:tab pos="812800" algn="l"/>
                <a:tab pos="1220788" algn="l"/>
                <a:tab pos="1627188" algn="l"/>
                <a:tab pos="2035175" algn="l"/>
                <a:tab pos="2443163" algn="l"/>
                <a:tab pos="2851150" algn="l"/>
                <a:tab pos="3257550" algn="l"/>
                <a:tab pos="3665538" algn="l"/>
                <a:tab pos="4073525" algn="l"/>
                <a:tab pos="4479925" algn="l"/>
                <a:tab pos="4887913" algn="l"/>
                <a:tab pos="5295900" algn="l"/>
                <a:tab pos="5703888" algn="l"/>
                <a:tab pos="6110288" algn="l"/>
                <a:tab pos="6518275" algn="l"/>
                <a:tab pos="6926263" algn="l"/>
                <a:tab pos="7332663" algn="l"/>
                <a:tab pos="7740650" algn="l"/>
                <a:tab pos="8148638" algn="l"/>
              </a:tabLst>
            </a:pPr>
            <a:endParaRPr lang="cs-CZ" sz="2200">
              <a:solidFill>
                <a:srgbClr val="000000"/>
              </a:solidFill>
              <a:latin typeface="Rockwell" pitchFamily="18" charset="0"/>
            </a:endParaRPr>
          </a:p>
          <a:p>
            <a:pPr algn="ctr">
              <a:lnSpc>
                <a:spcPct val="95000"/>
              </a:lnSpc>
              <a:tabLst>
                <a:tab pos="0" algn="l"/>
                <a:tab pos="404813" algn="l"/>
                <a:tab pos="812800" algn="l"/>
                <a:tab pos="1220788" algn="l"/>
                <a:tab pos="1627188" algn="l"/>
                <a:tab pos="2035175" algn="l"/>
                <a:tab pos="2443163" algn="l"/>
                <a:tab pos="2851150" algn="l"/>
                <a:tab pos="3257550" algn="l"/>
                <a:tab pos="3665538" algn="l"/>
                <a:tab pos="4073525" algn="l"/>
                <a:tab pos="4479925" algn="l"/>
                <a:tab pos="4887913" algn="l"/>
                <a:tab pos="5295900" algn="l"/>
                <a:tab pos="5703888" algn="l"/>
                <a:tab pos="6110288" algn="l"/>
                <a:tab pos="6518275" algn="l"/>
                <a:tab pos="6926263" algn="l"/>
                <a:tab pos="7332663" algn="l"/>
                <a:tab pos="7740650" algn="l"/>
                <a:tab pos="8148638" algn="l"/>
              </a:tabLst>
            </a:pPr>
            <a:r>
              <a:rPr lang="cs-CZ" sz="2200">
                <a:solidFill>
                  <a:srgbClr val="000000"/>
                </a:solidFill>
                <a:latin typeface="Rockwell" pitchFamily="18" charset="0"/>
              </a:rPr>
              <a:t>RANÁ  SCHOLASTIKA</a:t>
            </a:r>
          </a:p>
          <a:p>
            <a:pPr algn="ctr">
              <a:lnSpc>
                <a:spcPct val="95000"/>
              </a:lnSpc>
              <a:tabLst>
                <a:tab pos="0" algn="l"/>
                <a:tab pos="404813" algn="l"/>
                <a:tab pos="812800" algn="l"/>
                <a:tab pos="1220788" algn="l"/>
                <a:tab pos="1627188" algn="l"/>
                <a:tab pos="2035175" algn="l"/>
                <a:tab pos="2443163" algn="l"/>
                <a:tab pos="2851150" algn="l"/>
                <a:tab pos="3257550" algn="l"/>
                <a:tab pos="3665538" algn="l"/>
                <a:tab pos="4073525" algn="l"/>
                <a:tab pos="4479925" algn="l"/>
                <a:tab pos="4887913" algn="l"/>
                <a:tab pos="5295900" algn="l"/>
                <a:tab pos="5703888" algn="l"/>
                <a:tab pos="6110288" algn="l"/>
                <a:tab pos="6518275" algn="l"/>
                <a:tab pos="6926263" algn="l"/>
                <a:tab pos="7332663" algn="l"/>
                <a:tab pos="7740650" algn="l"/>
                <a:tab pos="8148638" algn="l"/>
              </a:tabLst>
            </a:pPr>
            <a:r>
              <a:rPr lang="cs-CZ" sz="2200">
                <a:solidFill>
                  <a:srgbClr val="000000"/>
                </a:solidFill>
                <a:latin typeface="Rockwell" pitchFamily="18" charset="0"/>
              </a:rPr>
              <a:t>VRCHOLNÁ SCHOLASTIKA</a:t>
            </a:r>
          </a:p>
          <a:p>
            <a:pPr algn="ctr">
              <a:lnSpc>
                <a:spcPct val="95000"/>
              </a:lnSpc>
              <a:tabLst>
                <a:tab pos="0" algn="l"/>
                <a:tab pos="404813" algn="l"/>
                <a:tab pos="812800" algn="l"/>
                <a:tab pos="1220788" algn="l"/>
                <a:tab pos="1627188" algn="l"/>
                <a:tab pos="2035175" algn="l"/>
                <a:tab pos="2443163" algn="l"/>
                <a:tab pos="2851150" algn="l"/>
                <a:tab pos="3257550" algn="l"/>
                <a:tab pos="3665538" algn="l"/>
                <a:tab pos="4073525" algn="l"/>
                <a:tab pos="4479925" algn="l"/>
                <a:tab pos="4887913" algn="l"/>
                <a:tab pos="5295900" algn="l"/>
                <a:tab pos="5703888" algn="l"/>
                <a:tab pos="6110288" algn="l"/>
                <a:tab pos="6518275" algn="l"/>
                <a:tab pos="6926263" algn="l"/>
                <a:tab pos="7332663" algn="l"/>
                <a:tab pos="7740650" algn="l"/>
                <a:tab pos="8148638" algn="l"/>
              </a:tabLst>
            </a:pPr>
            <a:r>
              <a:rPr lang="cs-CZ" sz="2200">
                <a:solidFill>
                  <a:srgbClr val="000000"/>
                </a:solidFill>
                <a:latin typeface="Rockwell" pitchFamily="18" charset="0"/>
              </a:rPr>
              <a:t>ALBERT VELIKÝ</a:t>
            </a:r>
          </a:p>
          <a:p>
            <a:pPr algn="ctr">
              <a:lnSpc>
                <a:spcPct val="95000"/>
              </a:lnSpc>
              <a:tabLst>
                <a:tab pos="0" algn="l"/>
                <a:tab pos="404813" algn="l"/>
                <a:tab pos="812800" algn="l"/>
                <a:tab pos="1220788" algn="l"/>
                <a:tab pos="1627188" algn="l"/>
                <a:tab pos="2035175" algn="l"/>
                <a:tab pos="2443163" algn="l"/>
                <a:tab pos="2851150" algn="l"/>
                <a:tab pos="3257550" algn="l"/>
                <a:tab pos="3665538" algn="l"/>
                <a:tab pos="4073525" algn="l"/>
                <a:tab pos="4479925" algn="l"/>
                <a:tab pos="4887913" algn="l"/>
                <a:tab pos="5295900" algn="l"/>
                <a:tab pos="5703888" algn="l"/>
                <a:tab pos="6110288" algn="l"/>
                <a:tab pos="6518275" algn="l"/>
                <a:tab pos="6926263" algn="l"/>
                <a:tab pos="7332663" algn="l"/>
                <a:tab pos="7740650" algn="l"/>
                <a:tab pos="8148638" algn="l"/>
              </a:tabLst>
            </a:pPr>
            <a:endParaRPr lang="cs-CZ">
              <a:solidFill>
                <a:srgbClr val="000000"/>
              </a:solidFill>
              <a:latin typeface="Rockwell" pitchFamily="18" charset="0"/>
            </a:endParaRPr>
          </a:p>
        </p:txBody>
      </p:sp>
    </p:spTree>
  </p:cSld>
  <p:clrMapOvr>
    <a:masterClrMapping/>
  </p:clrMapOvr>
  <p:transition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1"/>
          <p:cNvSpPr>
            <a:spLocks noGrp="1" noChangeArrowheads="1"/>
          </p:cNvSpPr>
          <p:nvPr>
            <p:ph type="title"/>
          </p:nvPr>
        </p:nvSpPr>
        <p:spPr>
          <a:xfrm>
            <a:off x="755576" y="260648"/>
            <a:ext cx="7809120" cy="1144921"/>
          </a:xfrm>
        </p:spPr>
        <p:txBody>
          <a:bodyPr lIns="82945" tIns="41473" bIns="41473"/>
          <a:lstStyle/>
          <a:p>
            <a:pPr marL="54864" fontAlgn="auto">
              <a:lnSpc>
                <a:spcPct val="118000"/>
              </a:lnSpc>
              <a:spcAft>
                <a:spcPts val="0"/>
              </a:spcAft>
              <a:tabLst>
                <a:tab pos="0" algn="l"/>
                <a:tab pos="406086" algn="l"/>
                <a:tab pos="813612" algn="l"/>
                <a:tab pos="1221138" algn="l"/>
                <a:tab pos="1628664" algn="l"/>
                <a:tab pos="2036190" algn="l"/>
                <a:tab pos="2443717" algn="l"/>
                <a:tab pos="2851242" algn="l"/>
                <a:tab pos="3258769" algn="l"/>
                <a:tab pos="3666294" algn="l"/>
                <a:tab pos="4073821" algn="l"/>
                <a:tab pos="4481346" algn="l"/>
                <a:tab pos="4888873" algn="l"/>
                <a:tab pos="5296398" algn="l"/>
                <a:tab pos="5703925" algn="l"/>
                <a:tab pos="6111450" algn="l"/>
                <a:tab pos="6518977" algn="l"/>
                <a:tab pos="6926502" algn="l"/>
                <a:tab pos="7334029" algn="l"/>
                <a:tab pos="7741554" algn="l"/>
                <a:tab pos="8149081" algn="l"/>
              </a:tabLst>
              <a:defRPr/>
            </a:pPr>
            <a:r>
              <a:rPr lang="cs-CZ" sz="2700" dirty="0" smtClean="0">
                <a:solidFill>
                  <a:srgbClr val="FFFF00"/>
                </a:solidFill>
              </a:rPr>
              <a:t>Raná scholastika</a:t>
            </a:r>
          </a:p>
        </p:txBody>
      </p:sp>
      <p:sp>
        <p:nvSpPr>
          <p:cNvPr id="1741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73100" y="1906588"/>
            <a:ext cx="7808913" cy="4525962"/>
          </a:xfrm>
        </p:spPr>
        <p:txBody>
          <a:bodyPr lIns="82945" tIns="41473" rIns="82945" bIns="41473"/>
          <a:lstStyle/>
          <a:p>
            <a:pPr marL="388938" indent="-293688">
              <a:buClr>
                <a:srgbClr val="0E594D"/>
              </a:buClr>
              <a:buSzPct val="45000"/>
              <a:tabLst>
                <a:tab pos="388938" algn="l"/>
                <a:tab pos="484188" algn="l"/>
                <a:tab pos="892175" algn="l"/>
                <a:tab pos="1300163" algn="l"/>
                <a:tab pos="1706563" algn="l"/>
                <a:tab pos="2114550" algn="l"/>
                <a:tab pos="2522538" algn="l"/>
                <a:tab pos="2928938" algn="l"/>
                <a:tab pos="3336925" algn="l"/>
                <a:tab pos="3744913" algn="l"/>
                <a:tab pos="4152900" algn="l"/>
                <a:tab pos="4559300" algn="l"/>
                <a:tab pos="4967288" algn="l"/>
                <a:tab pos="5375275" algn="l"/>
                <a:tab pos="5781675" algn="l"/>
                <a:tab pos="6189663" algn="l"/>
                <a:tab pos="6597650" algn="l"/>
                <a:tab pos="7005638" algn="l"/>
                <a:tab pos="7412038" algn="l"/>
                <a:tab pos="7820025" algn="l"/>
                <a:tab pos="8228013" algn="l"/>
              </a:tabLst>
            </a:pPr>
            <a:r>
              <a:rPr lang="cs-CZ" b="1" smtClean="0">
                <a:latin typeface="Arial Narrow" pitchFamily="34" charset="0"/>
              </a:rPr>
              <a:t>   </a:t>
            </a:r>
            <a:r>
              <a:rPr lang="cs-CZ" sz="2400" b="1" smtClean="0">
                <a:latin typeface="Arial Narrow" pitchFamily="34" charset="0"/>
              </a:rPr>
              <a:t>ANSELM Z CANTERBURY (1034 -1109)</a:t>
            </a:r>
          </a:p>
          <a:p>
            <a:pPr marL="388938" indent="-293688">
              <a:buClr>
                <a:srgbClr val="0E594D"/>
              </a:buClr>
              <a:buSzPct val="45000"/>
              <a:buFont typeface="Wingdings 2" pitchFamily="18" charset="2"/>
              <a:buNone/>
              <a:tabLst>
                <a:tab pos="388938" algn="l"/>
                <a:tab pos="484188" algn="l"/>
                <a:tab pos="892175" algn="l"/>
                <a:tab pos="1300163" algn="l"/>
                <a:tab pos="1706563" algn="l"/>
                <a:tab pos="2114550" algn="l"/>
                <a:tab pos="2522538" algn="l"/>
                <a:tab pos="2928938" algn="l"/>
                <a:tab pos="3336925" algn="l"/>
                <a:tab pos="3744913" algn="l"/>
                <a:tab pos="4152900" algn="l"/>
                <a:tab pos="4559300" algn="l"/>
                <a:tab pos="4967288" algn="l"/>
                <a:tab pos="5375275" algn="l"/>
                <a:tab pos="5781675" algn="l"/>
                <a:tab pos="6189663" algn="l"/>
                <a:tab pos="6597650" algn="l"/>
                <a:tab pos="7005638" algn="l"/>
                <a:tab pos="7412038" algn="l"/>
                <a:tab pos="7820025" algn="l"/>
                <a:tab pos="8228013" algn="l"/>
              </a:tabLst>
            </a:pPr>
            <a:r>
              <a:rPr lang="cs-CZ" sz="2400" smtClean="0">
                <a:latin typeface="Arial Narrow" pitchFamily="34" charset="0"/>
              </a:rPr>
              <a:t>	 -  italský mnich, benediktin, arcibiskup, otec scholastiky</a:t>
            </a:r>
          </a:p>
          <a:p>
            <a:pPr marL="388938" indent="-293688">
              <a:buClr>
                <a:srgbClr val="0E594D"/>
              </a:buClr>
              <a:buSzPct val="45000"/>
              <a:buFont typeface="Wingdings 2" pitchFamily="18" charset="2"/>
              <a:buNone/>
              <a:tabLst>
                <a:tab pos="388938" algn="l"/>
                <a:tab pos="484188" algn="l"/>
                <a:tab pos="892175" algn="l"/>
                <a:tab pos="1300163" algn="l"/>
                <a:tab pos="1706563" algn="l"/>
                <a:tab pos="2114550" algn="l"/>
                <a:tab pos="2522538" algn="l"/>
                <a:tab pos="2928938" algn="l"/>
                <a:tab pos="3336925" algn="l"/>
                <a:tab pos="3744913" algn="l"/>
                <a:tab pos="4152900" algn="l"/>
                <a:tab pos="4559300" algn="l"/>
                <a:tab pos="4967288" algn="l"/>
                <a:tab pos="5375275" algn="l"/>
                <a:tab pos="5781675" algn="l"/>
                <a:tab pos="6189663" algn="l"/>
                <a:tab pos="6597650" algn="l"/>
                <a:tab pos="7005638" algn="l"/>
                <a:tab pos="7412038" algn="l"/>
                <a:tab pos="7820025" algn="l"/>
                <a:tab pos="8228013" algn="l"/>
              </a:tabLst>
            </a:pPr>
            <a:r>
              <a:rPr lang="cs-CZ" sz="2400" smtClean="0">
                <a:latin typeface="Arial Narrow" pitchFamily="34" charset="0"/>
              </a:rPr>
              <a:t>	 -  snaží se vymezit vztah mezi vírou a rozumem</a:t>
            </a:r>
          </a:p>
          <a:p>
            <a:pPr marL="388938" indent="-293688">
              <a:buClr>
                <a:srgbClr val="0E594D"/>
              </a:buClr>
              <a:buSzPct val="45000"/>
              <a:buFont typeface="Wingdings 2" pitchFamily="18" charset="2"/>
              <a:buNone/>
              <a:tabLst>
                <a:tab pos="388938" algn="l"/>
                <a:tab pos="484188" algn="l"/>
                <a:tab pos="892175" algn="l"/>
                <a:tab pos="1300163" algn="l"/>
                <a:tab pos="1706563" algn="l"/>
                <a:tab pos="2114550" algn="l"/>
                <a:tab pos="2522538" algn="l"/>
                <a:tab pos="2928938" algn="l"/>
                <a:tab pos="3336925" algn="l"/>
                <a:tab pos="3744913" algn="l"/>
                <a:tab pos="4152900" algn="l"/>
                <a:tab pos="4559300" algn="l"/>
                <a:tab pos="4967288" algn="l"/>
                <a:tab pos="5375275" algn="l"/>
                <a:tab pos="5781675" algn="l"/>
                <a:tab pos="6189663" algn="l"/>
                <a:tab pos="6597650" algn="l"/>
                <a:tab pos="7005638" algn="l"/>
                <a:tab pos="7412038" algn="l"/>
                <a:tab pos="7820025" algn="l"/>
                <a:tab pos="8228013" algn="l"/>
              </a:tabLst>
            </a:pPr>
            <a:r>
              <a:rPr lang="cs-CZ" sz="2400" smtClean="0">
                <a:latin typeface="Arial Narrow" pitchFamily="34" charset="0"/>
              </a:rPr>
              <a:t>	 -  důkazem boží existence je filosofování a výsledkem      		  	   filosofování je víra</a:t>
            </a:r>
          </a:p>
          <a:p>
            <a:pPr marL="388938" indent="-293688">
              <a:buClr>
                <a:srgbClr val="0E594D"/>
              </a:buClr>
              <a:buSzPct val="45000"/>
              <a:buFont typeface="Wingdings 2" pitchFamily="18" charset="2"/>
              <a:buNone/>
              <a:tabLst>
                <a:tab pos="388938" algn="l"/>
                <a:tab pos="484188" algn="l"/>
                <a:tab pos="892175" algn="l"/>
                <a:tab pos="1300163" algn="l"/>
                <a:tab pos="1706563" algn="l"/>
                <a:tab pos="2114550" algn="l"/>
                <a:tab pos="2522538" algn="l"/>
                <a:tab pos="2928938" algn="l"/>
                <a:tab pos="3336925" algn="l"/>
                <a:tab pos="3744913" algn="l"/>
                <a:tab pos="4152900" algn="l"/>
                <a:tab pos="4559300" algn="l"/>
                <a:tab pos="4967288" algn="l"/>
                <a:tab pos="5375275" algn="l"/>
                <a:tab pos="5781675" algn="l"/>
                <a:tab pos="6189663" algn="l"/>
                <a:tab pos="6597650" algn="l"/>
                <a:tab pos="7005638" algn="l"/>
                <a:tab pos="7412038" algn="l"/>
                <a:tab pos="7820025" algn="l"/>
                <a:tab pos="8228013" algn="l"/>
              </a:tabLst>
            </a:pPr>
            <a:r>
              <a:rPr lang="cs-CZ" sz="2400" smtClean="0">
                <a:latin typeface="Arial Narrow" pitchFamily="34" charset="0"/>
              </a:rPr>
              <a:t>	 -  rozum dokáže myslet i na něco většího, nad danou skutečnost</a:t>
            </a:r>
          </a:p>
          <a:p>
            <a:pPr marL="388938" indent="-293688">
              <a:buClr>
                <a:srgbClr val="0E594D"/>
              </a:buClr>
              <a:buSzPct val="45000"/>
              <a:buFont typeface="Wingdings 2" pitchFamily="18" charset="2"/>
              <a:buNone/>
              <a:tabLst>
                <a:tab pos="388938" algn="l"/>
                <a:tab pos="484188" algn="l"/>
                <a:tab pos="892175" algn="l"/>
                <a:tab pos="1300163" algn="l"/>
                <a:tab pos="1706563" algn="l"/>
                <a:tab pos="2114550" algn="l"/>
                <a:tab pos="2522538" algn="l"/>
                <a:tab pos="2928938" algn="l"/>
                <a:tab pos="3336925" algn="l"/>
                <a:tab pos="3744913" algn="l"/>
                <a:tab pos="4152900" algn="l"/>
                <a:tab pos="4559300" algn="l"/>
                <a:tab pos="4967288" algn="l"/>
                <a:tab pos="5375275" algn="l"/>
                <a:tab pos="5781675" algn="l"/>
                <a:tab pos="6189663" algn="l"/>
                <a:tab pos="6597650" algn="l"/>
                <a:tab pos="7005638" algn="l"/>
                <a:tab pos="7412038" algn="l"/>
                <a:tab pos="7820025" algn="l"/>
                <a:tab pos="8228013" algn="l"/>
              </a:tabLst>
            </a:pPr>
            <a:r>
              <a:rPr lang="cs-CZ" sz="2400" smtClean="0">
                <a:latin typeface="Arial Narrow" pitchFamily="34" charset="0"/>
              </a:rPr>
              <a:t>	 -  vše, na co myslíme, má reálný základ</a:t>
            </a:r>
          </a:p>
          <a:p>
            <a:pPr marL="388938" indent="-293688">
              <a:buClr>
                <a:srgbClr val="0E594D"/>
              </a:buClr>
              <a:buSzPct val="45000"/>
              <a:tabLst>
                <a:tab pos="388938" algn="l"/>
                <a:tab pos="484188" algn="l"/>
                <a:tab pos="892175" algn="l"/>
                <a:tab pos="1300163" algn="l"/>
                <a:tab pos="1706563" algn="l"/>
                <a:tab pos="2114550" algn="l"/>
                <a:tab pos="2522538" algn="l"/>
                <a:tab pos="2928938" algn="l"/>
                <a:tab pos="3336925" algn="l"/>
                <a:tab pos="3744913" algn="l"/>
                <a:tab pos="4152900" algn="l"/>
                <a:tab pos="4559300" algn="l"/>
                <a:tab pos="4967288" algn="l"/>
                <a:tab pos="5375275" algn="l"/>
                <a:tab pos="5781675" algn="l"/>
                <a:tab pos="6189663" algn="l"/>
                <a:tab pos="6597650" algn="l"/>
                <a:tab pos="7005638" algn="l"/>
                <a:tab pos="7412038" algn="l"/>
                <a:tab pos="7820025" algn="l"/>
                <a:tab pos="8228013" algn="l"/>
              </a:tabLst>
            </a:pPr>
            <a:endParaRPr lang="cs-CZ" sz="2400" smtClean="0">
              <a:latin typeface="Arial Narrow" pitchFamily="34" charset="0"/>
            </a:endParaRPr>
          </a:p>
          <a:p>
            <a:pPr marL="388938" indent="-293688">
              <a:buClr>
                <a:srgbClr val="0E594D"/>
              </a:buClr>
              <a:buSzPct val="45000"/>
              <a:buFontTx/>
              <a:buChar char="-"/>
              <a:tabLst>
                <a:tab pos="388938" algn="l"/>
                <a:tab pos="484188" algn="l"/>
                <a:tab pos="892175" algn="l"/>
                <a:tab pos="1300163" algn="l"/>
                <a:tab pos="1706563" algn="l"/>
                <a:tab pos="2114550" algn="l"/>
                <a:tab pos="2522538" algn="l"/>
                <a:tab pos="2928938" algn="l"/>
                <a:tab pos="3336925" algn="l"/>
                <a:tab pos="3744913" algn="l"/>
                <a:tab pos="4152900" algn="l"/>
                <a:tab pos="4559300" algn="l"/>
                <a:tab pos="4967288" algn="l"/>
                <a:tab pos="5375275" algn="l"/>
                <a:tab pos="5781675" algn="l"/>
                <a:tab pos="6189663" algn="l"/>
                <a:tab pos="6597650" algn="l"/>
                <a:tab pos="7005638" algn="l"/>
                <a:tab pos="7412038" algn="l"/>
                <a:tab pos="7820025" algn="l"/>
                <a:tab pos="8228013" algn="l"/>
              </a:tabLst>
            </a:pPr>
            <a:r>
              <a:rPr lang="cs-CZ" sz="2400" smtClean="0">
                <a:latin typeface="Arial Narrow" pitchFamily="34" charset="0"/>
              </a:rPr>
              <a:t>      </a:t>
            </a:r>
            <a:r>
              <a:rPr lang="cs-CZ" sz="2400" b="1" smtClean="0">
                <a:latin typeface="Arial Narrow" pitchFamily="34" charset="0"/>
              </a:rPr>
              <a:t>„Věřím proto, abych rozuměl</a:t>
            </a:r>
            <a:r>
              <a:rPr lang="cs-CZ" sz="2400" smtClean="0">
                <a:latin typeface="Arial Narrow" pitchFamily="34" charset="0"/>
              </a:rPr>
              <a:t>“ </a:t>
            </a:r>
          </a:p>
        </p:txBody>
      </p:sp>
    </p:spTree>
  </p:cSld>
  <p:clrMapOvr>
    <a:masterClrMapping/>
  </p:clrMapOvr>
  <p:transition spd="med"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</p:spPr>
        <p:txBody>
          <a:bodyPr>
            <a:normAutofit fontScale="90000"/>
          </a:bodyPr>
          <a:lstStyle/>
          <a:p>
            <a:pPr marL="54864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Narrow" pitchFamily="34" charset="0"/>
              </a:rPr>
              <a:t> </a:t>
            </a:r>
            <a:r>
              <a:rPr lang="cs-CZ" sz="36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ANSELM Z CANTERBURY (1034 -1109)</a:t>
            </a:r>
            <a:endParaRPr lang="cs-CZ" sz="36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9458" name="Picture 2" descr="C:\Users\jirka2\Desktop\obrázky\Anselm_of_Canterbury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959100" y="2125663"/>
            <a:ext cx="3225800" cy="35687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1"/>
          <p:cNvSpPr>
            <a:spLocks noGrp="1" noChangeArrowheads="1"/>
          </p:cNvSpPr>
          <p:nvPr>
            <p:ph type="title"/>
          </p:nvPr>
        </p:nvSpPr>
        <p:spPr>
          <a:xfrm>
            <a:off x="755576" y="260648"/>
            <a:ext cx="7809120" cy="1144921"/>
          </a:xfrm>
        </p:spPr>
        <p:txBody>
          <a:bodyPr lIns="82945" tIns="41473" bIns="41473"/>
          <a:lstStyle/>
          <a:p>
            <a:pPr marL="54864" fontAlgn="auto">
              <a:lnSpc>
                <a:spcPct val="118000"/>
              </a:lnSpc>
              <a:spcAft>
                <a:spcPts val="0"/>
              </a:spcAft>
              <a:tabLst>
                <a:tab pos="0" algn="l"/>
                <a:tab pos="406086" algn="l"/>
                <a:tab pos="813612" algn="l"/>
                <a:tab pos="1221138" algn="l"/>
                <a:tab pos="1628664" algn="l"/>
                <a:tab pos="2036190" algn="l"/>
                <a:tab pos="2443717" algn="l"/>
                <a:tab pos="2851242" algn="l"/>
                <a:tab pos="3258769" algn="l"/>
                <a:tab pos="3666294" algn="l"/>
                <a:tab pos="4073821" algn="l"/>
                <a:tab pos="4481346" algn="l"/>
                <a:tab pos="4888873" algn="l"/>
                <a:tab pos="5296398" algn="l"/>
                <a:tab pos="5703925" algn="l"/>
                <a:tab pos="6111450" algn="l"/>
                <a:tab pos="6518977" algn="l"/>
                <a:tab pos="6926502" algn="l"/>
                <a:tab pos="7334029" algn="l"/>
                <a:tab pos="7741554" algn="l"/>
                <a:tab pos="8149081" algn="l"/>
              </a:tabLst>
              <a:defRPr/>
            </a:pPr>
            <a:r>
              <a:rPr lang="cs-CZ" sz="27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Raná scholastika</a:t>
            </a:r>
          </a:p>
        </p:txBody>
      </p:sp>
      <p:sp>
        <p:nvSpPr>
          <p:cNvPr id="12291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73100" y="1908175"/>
            <a:ext cx="7808913" cy="4525963"/>
          </a:xfrm>
        </p:spPr>
        <p:txBody>
          <a:bodyPr lIns="82945" tIns="41473" rIns="82945" bIns="41473">
            <a:normAutofit fontScale="32500" lnSpcReduction="20000"/>
          </a:bodyPr>
          <a:lstStyle/>
          <a:p>
            <a:pPr marL="390246" indent="-293764" fontAlgn="auto">
              <a:spcBef>
                <a:spcPts val="0"/>
              </a:spcBef>
              <a:spcAft>
                <a:spcPts val="0"/>
              </a:spcAft>
              <a:buClr>
                <a:srgbClr val="0E594D"/>
              </a:buClr>
              <a:buSzPct val="100000"/>
              <a:buFont typeface="Wingdings 2"/>
              <a:buChar char=""/>
              <a:tabLst>
                <a:tab pos="390246" algn="l"/>
                <a:tab pos="485288" algn="l"/>
                <a:tab pos="892813" algn="l"/>
                <a:tab pos="1300340" algn="l"/>
                <a:tab pos="1707865" algn="l"/>
                <a:tab pos="2115392" algn="l"/>
                <a:tab pos="2522917" algn="l"/>
                <a:tab pos="2930444" algn="l"/>
                <a:tab pos="3337969" algn="l"/>
                <a:tab pos="3745496" algn="l"/>
                <a:tab pos="4153021" algn="l"/>
                <a:tab pos="4560548" algn="l"/>
                <a:tab pos="4968073" algn="l"/>
                <a:tab pos="5375600" algn="l"/>
                <a:tab pos="5783125" algn="l"/>
                <a:tab pos="6190652" algn="l"/>
                <a:tab pos="6598177" algn="l"/>
                <a:tab pos="7005704" algn="l"/>
                <a:tab pos="7413229" algn="l"/>
                <a:tab pos="7820756" algn="l"/>
                <a:tab pos="8228281" algn="l"/>
              </a:tabLst>
              <a:defRPr/>
            </a:pPr>
            <a:r>
              <a:rPr lang="cs-CZ" b="1" dirty="0" smtClean="0"/>
              <a:t>    </a:t>
            </a:r>
            <a:r>
              <a:rPr lang="cs-CZ" sz="6200" b="1" dirty="0" smtClean="0">
                <a:latin typeface="Arial" pitchFamily="34" charset="0"/>
                <a:cs typeface="Arial" pitchFamily="34" charset="0"/>
              </a:rPr>
              <a:t>PIERRE ABÉLARD  ( 1079 – 1142 )</a:t>
            </a:r>
          </a:p>
          <a:p>
            <a:pPr marL="390246" indent="-293764" fontAlgn="auto">
              <a:spcBef>
                <a:spcPts val="0"/>
              </a:spcBef>
              <a:spcAft>
                <a:spcPts val="0"/>
              </a:spcAft>
              <a:buClr>
                <a:srgbClr val="0E594D"/>
              </a:buClr>
              <a:buFont typeface="Wingdings 2"/>
              <a:buNone/>
              <a:tabLst>
                <a:tab pos="390246" algn="l"/>
                <a:tab pos="485288" algn="l"/>
                <a:tab pos="892813" algn="l"/>
                <a:tab pos="1300340" algn="l"/>
                <a:tab pos="1707865" algn="l"/>
                <a:tab pos="2115392" algn="l"/>
                <a:tab pos="2522917" algn="l"/>
                <a:tab pos="2930444" algn="l"/>
                <a:tab pos="3337969" algn="l"/>
                <a:tab pos="3745496" algn="l"/>
                <a:tab pos="4153021" algn="l"/>
                <a:tab pos="4560548" algn="l"/>
                <a:tab pos="4968073" algn="l"/>
                <a:tab pos="5375600" algn="l"/>
                <a:tab pos="5783125" algn="l"/>
                <a:tab pos="6190652" algn="l"/>
                <a:tab pos="6598177" algn="l"/>
                <a:tab pos="7005704" algn="l"/>
                <a:tab pos="7413229" algn="l"/>
                <a:tab pos="7820756" algn="l"/>
                <a:tab pos="8228281" algn="l"/>
              </a:tabLst>
              <a:defRPr/>
            </a:pPr>
            <a:endParaRPr lang="cs-CZ" sz="5100" b="1" dirty="0" smtClean="0">
              <a:latin typeface="Arial" pitchFamily="34" charset="0"/>
              <a:cs typeface="Arial" pitchFamily="34" charset="0"/>
            </a:endParaRPr>
          </a:p>
          <a:p>
            <a:pPr marL="390246" indent="-293764" fontAlgn="auto">
              <a:spcBef>
                <a:spcPts val="0"/>
              </a:spcBef>
              <a:spcAft>
                <a:spcPts val="0"/>
              </a:spcAft>
              <a:buClr>
                <a:srgbClr val="0E594D"/>
              </a:buClr>
              <a:buSzPct val="45000"/>
              <a:buFont typeface="Wingdings 2"/>
              <a:buNone/>
              <a:tabLst>
                <a:tab pos="390246" algn="l"/>
                <a:tab pos="485288" algn="l"/>
                <a:tab pos="892813" algn="l"/>
                <a:tab pos="1300340" algn="l"/>
                <a:tab pos="1707865" algn="l"/>
                <a:tab pos="2115392" algn="l"/>
                <a:tab pos="2522917" algn="l"/>
                <a:tab pos="2930444" algn="l"/>
                <a:tab pos="3337969" algn="l"/>
                <a:tab pos="3745496" algn="l"/>
                <a:tab pos="4153021" algn="l"/>
                <a:tab pos="4560548" algn="l"/>
                <a:tab pos="4968073" algn="l"/>
                <a:tab pos="5375600" algn="l"/>
                <a:tab pos="5783125" algn="l"/>
                <a:tab pos="6190652" algn="l"/>
                <a:tab pos="6598177" algn="l"/>
                <a:tab pos="7005704" algn="l"/>
                <a:tab pos="7413229" algn="l"/>
                <a:tab pos="7820756" algn="l"/>
                <a:tab pos="8228281" algn="l"/>
              </a:tabLst>
              <a:defRPr/>
            </a:pPr>
            <a:r>
              <a:rPr lang="cs-CZ" sz="5100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sz="6000" dirty="0" smtClean="0">
                <a:latin typeface="Arial Narrow" pitchFamily="34" charset="0"/>
                <a:cs typeface="Arial" pitchFamily="34" charset="0"/>
              </a:rPr>
              <a:t>- teolog, filosof</a:t>
            </a:r>
          </a:p>
          <a:p>
            <a:pPr marL="390246" indent="-293764" fontAlgn="auto">
              <a:spcBef>
                <a:spcPts val="0"/>
              </a:spcBef>
              <a:spcAft>
                <a:spcPts val="0"/>
              </a:spcAft>
              <a:buClr>
                <a:srgbClr val="0E594D"/>
              </a:buClr>
              <a:buSzPct val="45000"/>
              <a:buFont typeface="Wingdings 2"/>
              <a:buNone/>
              <a:tabLst>
                <a:tab pos="390246" algn="l"/>
                <a:tab pos="485288" algn="l"/>
                <a:tab pos="892813" algn="l"/>
                <a:tab pos="1300340" algn="l"/>
                <a:tab pos="1707865" algn="l"/>
                <a:tab pos="2115392" algn="l"/>
                <a:tab pos="2522917" algn="l"/>
                <a:tab pos="2930444" algn="l"/>
                <a:tab pos="3337969" algn="l"/>
                <a:tab pos="3745496" algn="l"/>
                <a:tab pos="4153021" algn="l"/>
                <a:tab pos="4560548" algn="l"/>
                <a:tab pos="4968073" algn="l"/>
                <a:tab pos="5375600" algn="l"/>
                <a:tab pos="5783125" algn="l"/>
                <a:tab pos="6190652" algn="l"/>
                <a:tab pos="6598177" algn="l"/>
                <a:tab pos="7005704" algn="l"/>
                <a:tab pos="7413229" algn="l"/>
                <a:tab pos="7820756" algn="l"/>
                <a:tab pos="8228281" algn="l"/>
              </a:tabLst>
              <a:defRPr/>
            </a:pPr>
            <a:r>
              <a:rPr lang="cs-CZ" sz="6000" dirty="0" smtClean="0">
                <a:latin typeface="Arial Narrow" pitchFamily="34" charset="0"/>
                <a:cs typeface="Arial" pitchFamily="34" charset="0"/>
              </a:rPr>
              <a:t>	- znám spíše díky milostnému vztahu s </a:t>
            </a:r>
            <a:r>
              <a:rPr lang="cs-CZ" sz="6000" dirty="0" err="1" smtClean="0">
                <a:latin typeface="Arial Narrow" pitchFamily="34" charset="0"/>
                <a:cs typeface="Arial" pitchFamily="34" charset="0"/>
              </a:rPr>
              <a:t>Elois</a:t>
            </a:r>
            <a:r>
              <a:rPr lang="cs-CZ" sz="6000" dirty="0" smtClean="0">
                <a:latin typeface="Arial Narrow" pitchFamily="34" charset="0"/>
                <a:cs typeface="Arial" pitchFamily="34" charset="0"/>
              </a:rPr>
              <a:t>, námět pro    </a:t>
            </a:r>
          </a:p>
          <a:p>
            <a:pPr marL="390246" indent="-293764" fontAlgn="auto">
              <a:spcBef>
                <a:spcPts val="0"/>
              </a:spcBef>
              <a:spcAft>
                <a:spcPts val="0"/>
              </a:spcAft>
              <a:buClr>
                <a:srgbClr val="0E594D"/>
              </a:buClr>
              <a:buSzPct val="45000"/>
              <a:buFont typeface="Wingdings 2"/>
              <a:buNone/>
              <a:tabLst>
                <a:tab pos="390246" algn="l"/>
                <a:tab pos="485288" algn="l"/>
                <a:tab pos="892813" algn="l"/>
                <a:tab pos="1300340" algn="l"/>
                <a:tab pos="1707865" algn="l"/>
                <a:tab pos="2115392" algn="l"/>
                <a:tab pos="2522917" algn="l"/>
                <a:tab pos="2930444" algn="l"/>
                <a:tab pos="3337969" algn="l"/>
                <a:tab pos="3745496" algn="l"/>
                <a:tab pos="4153021" algn="l"/>
                <a:tab pos="4560548" algn="l"/>
                <a:tab pos="4968073" algn="l"/>
                <a:tab pos="5375600" algn="l"/>
                <a:tab pos="5783125" algn="l"/>
                <a:tab pos="6190652" algn="l"/>
                <a:tab pos="6598177" algn="l"/>
                <a:tab pos="7005704" algn="l"/>
                <a:tab pos="7413229" algn="l"/>
                <a:tab pos="7820756" algn="l"/>
                <a:tab pos="8228281" algn="l"/>
              </a:tabLst>
              <a:defRPr/>
            </a:pPr>
            <a:r>
              <a:rPr lang="cs-CZ" sz="6000" dirty="0" smtClean="0">
                <a:latin typeface="Arial Narrow" pitchFamily="34" charset="0"/>
                <a:cs typeface="Arial" pitchFamily="34" charset="0"/>
              </a:rPr>
              <a:t>	  četná milostná díla literátů. Hrobka v Paříži.</a:t>
            </a:r>
          </a:p>
          <a:p>
            <a:pPr marL="390246" indent="-293764" fontAlgn="auto">
              <a:spcBef>
                <a:spcPts val="0"/>
              </a:spcBef>
              <a:spcAft>
                <a:spcPts val="0"/>
              </a:spcAft>
              <a:buClr>
                <a:srgbClr val="0E594D"/>
              </a:buClr>
              <a:buSzPct val="45000"/>
              <a:buFont typeface="Wingdings 2"/>
              <a:buNone/>
              <a:tabLst>
                <a:tab pos="390246" algn="l"/>
                <a:tab pos="485288" algn="l"/>
                <a:tab pos="892813" algn="l"/>
                <a:tab pos="1300340" algn="l"/>
                <a:tab pos="1707865" algn="l"/>
                <a:tab pos="2115392" algn="l"/>
                <a:tab pos="2522917" algn="l"/>
                <a:tab pos="2930444" algn="l"/>
                <a:tab pos="3337969" algn="l"/>
                <a:tab pos="3745496" algn="l"/>
                <a:tab pos="4153021" algn="l"/>
                <a:tab pos="4560548" algn="l"/>
                <a:tab pos="4968073" algn="l"/>
                <a:tab pos="5375600" algn="l"/>
                <a:tab pos="5783125" algn="l"/>
                <a:tab pos="6190652" algn="l"/>
                <a:tab pos="6598177" algn="l"/>
                <a:tab pos="7005704" algn="l"/>
                <a:tab pos="7413229" algn="l"/>
                <a:tab pos="7820756" algn="l"/>
                <a:tab pos="8228281" algn="l"/>
              </a:tabLst>
              <a:defRPr/>
            </a:pPr>
            <a:r>
              <a:rPr lang="cs-CZ" sz="6000" dirty="0" smtClean="0">
                <a:latin typeface="Arial Narrow" pitchFamily="34" charset="0"/>
                <a:cs typeface="Arial" pitchFamily="34" charset="0"/>
              </a:rPr>
              <a:t>	- zabýval se logikou, etikou, filosofií</a:t>
            </a:r>
          </a:p>
          <a:p>
            <a:pPr marL="390246" indent="-293764" fontAlgn="auto">
              <a:spcBef>
                <a:spcPts val="0"/>
              </a:spcBef>
              <a:spcAft>
                <a:spcPts val="0"/>
              </a:spcAft>
              <a:buClr>
                <a:srgbClr val="0E594D"/>
              </a:buClr>
              <a:buSzPct val="45000"/>
              <a:buFont typeface="Wingdings 2"/>
              <a:buNone/>
              <a:tabLst>
                <a:tab pos="390246" algn="l"/>
                <a:tab pos="485288" algn="l"/>
                <a:tab pos="892813" algn="l"/>
                <a:tab pos="1300340" algn="l"/>
                <a:tab pos="1707865" algn="l"/>
                <a:tab pos="2115392" algn="l"/>
                <a:tab pos="2522917" algn="l"/>
                <a:tab pos="2930444" algn="l"/>
                <a:tab pos="3337969" algn="l"/>
                <a:tab pos="3745496" algn="l"/>
                <a:tab pos="4153021" algn="l"/>
                <a:tab pos="4560548" algn="l"/>
                <a:tab pos="4968073" algn="l"/>
                <a:tab pos="5375600" algn="l"/>
                <a:tab pos="5783125" algn="l"/>
                <a:tab pos="6190652" algn="l"/>
                <a:tab pos="6598177" algn="l"/>
                <a:tab pos="7005704" algn="l"/>
                <a:tab pos="7413229" algn="l"/>
                <a:tab pos="7820756" algn="l"/>
                <a:tab pos="8228281" algn="l"/>
              </a:tabLst>
              <a:defRPr/>
            </a:pPr>
            <a:r>
              <a:rPr lang="cs-CZ" sz="6000" dirty="0" smtClean="0">
                <a:latin typeface="Arial Narrow" pitchFamily="34" charset="0"/>
                <a:cs typeface="Arial" pitchFamily="34" charset="0"/>
              </a:rPr>
              <a:t>	- jasné rozlišení filosofie a rozumu proti teologii a víře</a:t>
            </a:r>
          </a:p>
          <a:p>
            <a:pPr marL="390246" indent="-293764" fontAlgn="auto">
              <a:spcBef>
                <a:spcPts val="0"/>
              </a:spcBef>
              <a:spcAft>
                <a:spcPts val="0"/>
              </a:spcAft>
              <a:buClr>
                <a:srgbClr val="0E594D"/>
              </a:buClr>
              <a:buSzPct val="45000"/>
              <a:buFont typeface="Wingdings 2"/>
              <a:buNone/>
              <a:tabLst>
                <a:tab pos="390246" algn="l"/>
                <a:tab pos="485288" algn="l"/>
                <a:tab pos="892813" algn="l"/>
                <a:tab pos="1300340" algn="l"/>
                <a:tab pos="1707865" algn="l"/>
                <a:tab pos="2115392" algn="l"/>
                <a:tab pos="2522917" algn="l"/>
                <a:tab pos="2930444" algn="l"/>
                <a:tab pos="3337969" algn="l"/>
                <a:tab pos="3745496" algn="l"/>
                <a:tab pos="4153021" algn="l"/>
                <a:tab pos="4560548" algn="l"/>
                <a:tab pos="4968073" algn="l"/>
                <a:tab pos="5375600" algn="l"/>
                <a:tab pos="5783125" algn="l"/>
                <a:tab pos="6190652" algn="l"/>
                <a:tab pos="6598177" algn="l"/>
                <a:tab pos="7005704" algn="l"/>
                <a:tab pos="7413229" algn="l"/>
                <a:tab pos="7820756" algn="l"/>
                <a:tab pos="8228281" algn="l"/>
              </a:tabLst>
              <a:defRPr/>
            </a:pPr>
            <a:r>
              <a:rPr lang="cs-CZ" sz="6000" dirty="0" smtClean="0">
                <a:latin typeface="Arial Narrow" pitchFamily="34" charset="0"/>
                <a:cs typeface="Arial" pitchFamily="34" charset="0"/>
              </a:rPr>
              <a:t>	- vztah rozumu a víry</a:t>
            </a:r>
          </a:p>
          <a:p>
            <a:pPr marL="390246" indent="-293764" fontAlgn="auto">
              <a:spcBef>
                <a:spcPts val="0"/>
              </a:spcBef>
              <a:spcAft>
                <a:spcPts val="0"/>
              </a:spcAft>
              <a:buClr>
                <a:srgbClr val="0E594D"/>
              </a:buClr>
              <a:buSzPct val="45000"/>
              <a:buFont typeface="Wingdings 2"/>
              <a:buNone/>
              <a:tabLst>
                <a:tab pos="390246" algn="l"/>
                <a:tab pos="485288" algn="l"/>
                <a:tab pos="892813" algn="l"/>
                <a:tab pos="1300340" algn="l"/>
                <a:tab pos="1707865" algn="l"/>
                <a:tab pos="2115392" algn="l"/>
                <a:tab pos="2522917" algn="l"/>
                <a:tab pos="2930444" algn="l"/>
                <a:tab pos="3337969" algn="l"/>
                <a:tab pos="3745496" algn="l"/>
                <a:tab pos="4153021" algn="l"/>
                <a:tab pos="4560548" algn="l"/>
                <a:tab pos="4968073" algn="l"/>
                <a:tab pos="5375600" algn="l"/>
                <a:tab pos="5783125" algn="l"/>
                <a:tab pos="6190652" algn="l"/>
                <a:tab pos="6598177" algn="l"/>
                <a:tab pos="7005704" algn="l"/>
                <a:tab pos="7413229" algn="l"/>
                <a:tab pos="7820756" algn="l"/>
                <a:tab pos="8228281" algn="l"/>
              </a:tabLst>
              <a:defRPr/>
            </a:pPr>
            <a:r>
              <a:rPr lang="cs-CZ" sz="6000" dirty="0" smtClean="0">
                <a:latin typeface="Arial Narrow" pitchFamily="34" charset="0"/>
                <a:cs typeface="Arial" pitchFamily="34" charset="0"/>
              </a:rPr>
              <a:t>	- protichůdná stanoviska (sic </a:t>
            </a:r>
            <a:r>
              <a:rPr lang="cs-CZ" sz="6000" dirty="0" err="1" smtClean="0">
                <a:latin typeface="Arial Narrow" pitchFamily="34" charset="0"/>
                <a:cs typeface="Arial" pitchFamily="34" charset="0"/>
              </a:rPr>
              <a:t>et</a:t>
            </a:r>
            <a:r>
              <a:rPr lang="cs-CZ" sz="6000" dirty="0" smtClean="0">
                <a:latin typeface="Arial Narrow" pitchFamily="34" charset="0"/>
                <a:cs typeface="Arial" pitchFamily="34" charset="0"/>
              </a:rPr>
              <a:t> non) - rozum hledá závěr</a:t>
            </a:r>
          </a:p>
          <a:p>
            <a:pPr marL="390246" indent="-293764" fontAlgn="auto">
              <a:spcBef>
                <a:spcPts val="0"/>
              </a:spcBef>
              <a:spcAft>
                <a:spcPts val="0"/>
              </a:spcAft>
              <a:buClr>
                <a:srgbClr val="0E594D"/>
              </a:buClr>
              <a:buSzPct val="45000"/>
              <a:buFont typeface="Wingdings 2"/>
              <a:buNone/>
              <a:tabLst>
                <a:tab pos="390246" algn="l"/>
                <a:tab pos="485288" algn="l"/>
                <a:tab pos="892813" algn="l"/>
                <a:tab pos="1300340" algn="l"/>
                <a:tab pos="1707865" algn="l"/>
                <a:tab pos="2115392" algn="l"/>
                <a:tab pos="2522917" algn="l"/>
                <a:tab pos="2930444" algn="l"/>
                <a:tab pos="3337969" algn="l"/>
                <a:tab pos="3745496" algn="l"/>
                <a:tab pos="4153021" algn="l"/>
                <a:tab pos="4560548" algn="l"/>
                <a:tab pos="4968073" algn="l"/>
                <a:tab pos="5375600" algn="l"/>
                <a:tab pos="5783125" algn="l"/>
                <a:tab pos="6190652" algn="l"/>
                <a:tab pos="6598177" algn="l"/>
                <a:tab pos="7005704" algn="l"/>
                <a:tab pos="7413229" algn="l"/>
                <a:tab pos="7820756" algn="l"/>
                <a:tab pos="8228281" algn="l"/>
              </a:tabLst>
              <a:defRPr/>
            </a:pPr>
            <a:r>
              <a:rPr lang="cs-CZ" sz="6000" dirty="0" smtClean="0">
                <a:latin typeface="Arial Narrow" pitchFamily="34" charset="0"/>
                <a:cs typeface="Arial" pitchFamily="34" charset="0"/>
              </a:rPr>
              <a:t>	- intence (záměr) - čin je dobrý nebo zlý podle intence</a:t>
            </a:r>
          </a:p>
          <a:p>
            <a:pPr marL="390246" indent="-293764" fontAlgn="auto">
              <a:spcBef>
                <a:spcPts val="0"/>
              </a:spcBef>
              <a:spcAft>
                <a:spcPts val="0"/>
              </a:spcAft>
              <a:buClr>
                <a:srgbClr val="0E594D"/>
              </a:buClr>
              <a:buSzPct val="45000"/>
              <a:buFont typeface="Wingdings 2"/>
              <a:buNone/>
              <a:tabLst>
                <a:tab pos="390246" algn="l"/>
                <a:tab pos="485288" algn="l"/>
                <a:tab pos="892813" algn="l"/>
                <a:tab pos="1300340" algn="l"/>
                <a:tab pos="1707865" algn="l"/>
                <a:tab pos="2115392" algn="l"/>
                <a:tab pos="2522917" algn="l"/>
                <a:tab pos="2930444" algn="l"/>
                <a:tab pos="3337969" algn="l"/>
                <a:tab pos="3745496" algn="l"/>
                <a:tab pos="4153021" algn="l"/>
                <a:tab pos="4560548" algn="l"/>
                <a:tab pos="4968073" algn="l"/>
                <a:tab pos="5375600" algn="l"/>
                <a:tab pos="5783125" algn="l"/>
                <a:tab pos="6190652" algn="l"/>
                <a:tab pos="6598177" algn="l"/>
                <a:tab pos="7005704" algn="l"/>
                <a:tab pos="7413229" algn="l"/>
                <a:tab pos="7820756" algn="l"/>
                <a:tab pos="8228281" algn="l"/>
              </a:tabLst>
              <a:defRPr/>
            </a:pPr>
            <a:r>
              <a:rPr lang="cs-CZ" sz="6000" dirty="0" smtClean="0">
                <a:latin typeface="Arial Narrow" pitchFamily="34" charset="0"/>
                <a:cs typeface="Arial" pitchFamily="34" charset="0"/>
              </a:rPr>
              <a:t>	- dialektika = nauka o správném, svobodném myšlení </a:t>
            </a:r>
          </a:p>
          <a:p>
            <a:pPr marL="390246" indent="-293764" fontAlgn="auto">
              <a:spcBef>
                <a:spcPts val="0"/>
              </a:spcBef>
              <a:spcAft>
                <a:spcPts val="0"/>
              </a:spcAft>
              <a:buClr>
                <a:srgbClr val="0E594D"/>
              </a:buClr>
              <a:buSzPct val="45000"/>
              <a:buFont typeface="Wingdings 2"/>
              <a:buNone/>
              <a:tabLst>
                <a:tab pos="390246" algn="l"/>
                <a:tab pos="485288" algn="l"/>
                <a:tab pos="892813" algn="l"/>
                <a:tab pos="1300340" algn="l"/>
                <a:tab pos="1707865" algn="l"/>
                <a:tab pos="2115392" algn="l"/>
                <a:tab pos="2522917" algn="l"/>
                <a:tab pos="2930444" algn="l"/>
                <a:tab pos="3337969" algn="l"/>
                <a:tab pos="3745496" algn="l"/>
                <a:tab pos="4153021" algn="l"/>
                <a:tab pos="4560548" algn="l"/>
                <a:tab pos="4968073" algn="l"/>
                <a:tab pos="5375600" algn="l"/>
                <a:tab pos="5783125" algn="l"/>
                <a:tab pos="6190652" algn="l"/>
                <a:tab pos="6598177" algn="l"/>
                <a:tab pos="7005704" algn="l"/>
                <a:tab pos="7413229" algn="l"/>
                <a:tab pos="7820756" algn="l"/>
                <a:tab pos="8228281" algn="l"/>
              </a:tabLst>
              <a:defRPr/>
            </a:pPr>
            <a:r>
              <a:rPr lang="cs-CZ" sz="6000" dirty="0" smtClean="0">
                <a:latin typeface="Arial Narrow" pitchFamily="34" charset="0"/>
                <a:cs typeface="Arial" pitchFamily="34" charset="0"/>
              </a:rPr>
              <a:t>	- rozum má být v určitých oblastech svobodný nemá být </a:t>
            </a:r>
          </a:p>
          <a:p>
            <a:pPr marL="390246" indent="-293764" fontAlgn="auto">
              <a:spcBef>
                <a:spcPts val="0"/>
              </a:spcBef>
              <a:spcAft>
                <a:spcPts val="0"/>
              </a:spcAft>
              <a:buClr>
                <a:srgbClr val="0E594D"/>
              </a:buClr>
              <a:buSzPct val="45000"/>
              <a:buFont typeface="Wingdings 2"/>
              <a:buNone/>
              <a:tabLst>
                <a:tab pos="390246" algn="l"/>
                <a:tab pos="485288" algn="l"/>
                <a:tab pos="892813" algn="l"/>
                <a:tab pos="1300340" algn="l"/>
                <a:tab pos="1707865" algn="l"/>
                <a:tab pos="2115392" algn="l"/>
                <a:tab pos="2522917" algn="l"/>
                <a:tab pos="2930444" algn="l"/>
                <a:tab pos="3337969" algn="l"/>
                <a:tab pos="3745496" algn="l"/>
                <a:tab pos="4153021" algn="l"/>
                <a:tab pos="4560548" algn="l"/>
                <a:tab pos="4968073" algn="l"/>
                <a:tab pos="5375600" algn="l"/>
                <a:tab pos="5783125" algn="l"/>
                <a:tab pos="6190652" algn="l"/>
                <a:tab pos="6598177" algn="l"/>
                <a:tab pos="7005704" algn="l"/>
                <a:tab pos="7413229" algn="l"/>
                <a:tab pos="7820756" algn="l"/>
                <a:tab pos="8228281" algn="l"/>
              </a:tabLst>
              <a:defRPr/>
            </a:pPr>
            <a:r>
              <a:rPr lang="cs-CZ" sz="6000" dirty="0" smtClean="0">
                <a:latin typeface="Arial Narrow" pitchFamily="34" charset="0"/>
                <a:cs typeface="Arial" pitchFamily="34" charset="0"/>
              </a:rPr>
              <a:t>	  vázán určitou autoritou = církev = konflikt</a:t>
            </a:r>
          </a:p>
          <a:p>
            <a:pPr marL="390246" indent="-293764" fontAlgn="auto">
              <a:spcBef>
                <a:spcPts val="0"/>
              </a:spcBef>
              <a:spcAft>
                <a:spcPts val="0"/>
              </a:spcAft>
              <a:buClr>
                <a:srgbClr val="0E594D"/>
              </a:buClr>
              <a:buSzPct val="45000"/>
              <a:buFont typeface="Wingdings 2"/>
              <a:buNone/>
              <a:tabLst>
                <a:tab pos="390246" algn="l"/>
                <a:tab pos="485288" algn="l"/>
                <a:tab pos="892813" algn="l"/>
                <a:tab pos="1300340" algn="l"/>
                <a:tab pos="1707865" algn="l"/>
                <a:tab pos="2115392" algn="l"/>
                <a:tab pos="2522917" algn="l"/>
                <a:tab pos="2930444" algn="l"/>
                <a:tab pos="3337969" algn="l"/>
                <a:tab pos="3745496" algn="l"/>
                <a:tab pos="4153021" algn="l"/>
                <a:tab pos="4560548" algn="l"/>
                <a:tab pos="4968073" algn="l"/>
                <a:tab pos="5375600" algn="l"/>
                <a:tab pos="5783125" algn="l"/>
                <a:tab pos="6190652" algn="l"/>
                <a:tab pos="6598177" algn="l"/>
                <a:tab pos="7005704" algn="l"/>
                <a:tab pos="7413229" algn="l"/>
                <a:tab pos="7820756" algn="l"/>
                <a:tab pos="8228281" algn="l"/>
              </a:tabLst>
              <a:defRPr/>
            </a:pPr>
            <a:r>
              <a:rPr lang="cs-CZ" sz="6000" dirty="0" smtClean="0">
                <a:latin typeface="Arial Narrow" pitchFamily="34" charset="0"/>
                <a:cs typeface="Arial" pitchFamily="34" charset="0"/>
              </a:rPr>
              <a:t>	- odmítá dogma svaté trojice - MODALISMUS</a:t>
            </a:r>
          </a:p>
          <a:p>
            <a:pPr marL="390246" indent="-293764" fontAlgn="auto">
              <a:spcBef>
                <a:spcPts val="0"/>
              </a:spcBef>
              <a:spcAft>
                <a:spcPts val="0"/>
              </a:spcAft>
              <a:buClr>
                <a:srgbClr val="0E594D"/>
              </a:buClr>
              <a:buSzPct val="45000"/>
              <a:buFont typeface="Wingdings 2"/>
              <a:buNone/>
              <a:tabLst>
                <a:tab pos="390246" algn="l"/>
                <a:tab pos="485288" algn="l"/>
                <a:tab pos="892813" algn="l"/>
                <a:tab pos="1300340" algn="l"/>
                <a:tab pos="1707865" algn="l"/>
                <a:tab pos="2115392" algn="l"/>
                <a:tab pos="2522917" algn="l"/>
                <a:tab pos="2930444" algn="l"/>
                <a:tab pos="3337969" algn="l"/>
                <a:tab pos="3745496" algn="l"/>
                <a:tab pos="4153021" algn="l"/>
                <a:tab pos="4560548" algn="l"/>
                <a:tab pos="4968073" algn="l"/>
                <a:tab pos="5375600" algn="l"/>
                <a:tab pos="5783125" algn="l"/>
                <a:tab pos="6190652" algn="l"/>
                <a:tab pos="6598177" algn="l"/>
                <a:tab pos="7005704" algn="l"/>
                <a:tab pos="7413229" algn="l"/>
                <a:tab pos="7820756" algn="l"/>
                <a:tab pos="8228281" algn="l"/>
              </a:tabLst>
              <a:defRPr/>
            </a:pPr>
            <a:r>
              <a:rPr lang="cs-CZ" sz="6000" dirty="0" smtClean="0">
                <a:latin typeface="Arial Narrow" pitchFamily="34" charset="0"/>
                <a:cs typeface="Arial" pitchFamily="34" charset="0"/>
              </a:rPr>
              <a:t>	- dílo: Historie mých běd, Dialektika, Křesťanská teologie</a:t>
            </a:r>
          </a:p>
          <a:p>
            <a:pPr marL="390246" indent="-293764" fontAlgn="auto">
              <a:spcBef>
                <a:spcPts val="0"/>
              </a:spcBef>
              <a:spcAft>
                <a:spcPts val="0"/>
              </a:spcAft>
              <a:buClr>
                <a:srgbClr val="0E594D"/>
              </a:buClr>
              <a:buSzPct val="45000"/>
              <a:buFontTx/>
              <a:buChar char="-"/>
              <a:tabLst>
                <a:tab pos="390246" algn="l"/>
                <a:tab pos="485288" algn="l"/>
                <a:tab pos="892813" algn="l"/>
                <a:tab pos="1300340" algn="l"/>
                <a:tab pos="1707865" algn="l"/>
                <a:tab pos="2115392" algn="l"/>
                <a:tab pos="2522917" algn="l"/>
                <a:tab pos="2930444" algn="l"/>
                <a:tab pos="3337969" algn="l"/>
                <a:tab pos="3745496" algn="l"/>
                <a:tab pos="4153021" algn="l"/>
                <a:tab pos="4560548" algn="l"/>
                <a:tab pos="4968073" algn="l"/>
                <a:tab pos="5375600" algn="l"/>
                <a:tab pos="5783125" algn="l"/>
                <a:tab pos="6190652" algn="l"/>
                <a:tab pos="6598177" algn="l"/>
                <a:tab pos="7005704" algn="l"/>
                <a:tab pos="7413229" algn="l"/>
                <a:tab pos="7820756" algn="l"/>
                <a:tab pos="8228281" algn="l"/>
              </a:tabLst>
              <a:defRPr/>
            </a:pPr>
            <a:endParaRPr lang="cs-CZ" sz="5100" dirty="0" smtClean="0"/>
          </a:p>
          <a:p>
            <a:pPr marL="390246" indent="-293764" fontAlgn="auto">
              <a:spcBef>
                <a:spcPts val="0"/>
              </a:spcBef>
              <a:spcAft>
                <a:spcPts val="0"/>
              </a:spcAft>
              <a:buClrTx/>
              <a:buSzTx/>
              <a:buFont typeface="Wingdings 2"/>
              <a:buNone/>
              <a:tabLst>
                <a:tab pos="390246" algn="l"/>
                <a:tab pos="485288" algn="l"/>
                <a:tab pos="892813" algn="l"/>
                <a:tab pos="1300340" algn="l"/>
                <a:tab pos="1707865" algn="l"/>
                <a:tab pos="2115392" algn="l"/>
                <a:tab pos="2522917" algn="l"/>
                <a:tab pos="2930444" algn="l"/>
                <a:tab pos="3337969" algn="l"/>
                <a:tab pos="3745496" algn="l"/>
                <a:tab pos="4153021" algn="l"/>
                <a:tab pos="4560548" algn="l"/>
                <a:tab pos="4968073" algn="l"/>
                <a:tab pos="5375600" algn="l"/>
                <a:tab pos="5783125" algn="l"/>
                <a:tab pos="6190652" algn="l"/>
                <a:tab pos="6598177" algn="l"/>
                <a:tab pos="7005704" algn="l"/>
                <a:tab pos="7413229" algn="l"/>
                <a:tab pos="7820756" algn="l"/>
                <a:tab pos="8228281" algn="l"/>
              </a:tabLst>
              <a:defRPr/>
            </a:pPr>
            <a:r>
              <a:rPr lang="cs-CZ" sz="5100" dirty="0" smtClean="0"/>
              <a:t> </a:t>
            </a:r>
          </a:p>
        </p:txBody>
      </p:sp>
    </p:spTree>
  </p:cSld>
  <p:clrMapOvr>
    <a:masterClrMapping/>
  </p:clrMapOvr>
  <p:transition spd="med"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</p:spPr>
        <p:txBody>
          <a:bodyPr>
            <a:normAutofit fontScale="90000"/>
          </a:bodyPr>
          <a:lstStyle/>
          <a:p>
            <a:pPr marL="54864" algn="ctr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itchFamily="34" charset="0"/>
              </a:rPr>
              <a:t>PIERRE ABÉLARD (1079 – 1142) </a:t>
            </a:r>
            <a:endParaRPr lang="cs-CZ" sz="44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2530" name="Picture 2" descr="C:\Users\jirka2\Desktop\obrázky\220px-Abelard_and_Heloise.jpe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555875" y="1484313"/>
            <a:ext cx="3763963" cy="5013325"/>
          </a:xfrm>
        </p:spPr>
      </p:pic>
    </p:spTree>
  </p:cSld>
  <p:clrMapOvr>
    <a:masterClrMapping/>
  </p:clrMapOvr>
  <p:transition>
    <p:blinds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1"/>
          <p:cNvSpPr>
            <a:spLocks noGrp="1" noChangeArrowheads="1"/>
          </p:cNvSpPr>
          <p:nvPr>
            <p:ph type="title"/>
          </p:nvPr>
        </p:nvSpPr>
        <p:spPr>
          <a:xfrm>
            <a:off x="755576" y="260648"/>
            <a:ext cx="7809120" cy="1144920"/>
          </a:xfrm>
        </p:spPr>
        <p:txBody>
          <a:bodyPr lIns="82945" tIns="24165" bIns="41473"/>
          <a:lstStyle/>
          <a:p>
            <a:pPr marL="54864" fontAlgn="auto">
              <a:spcAft>
                <a:spcPts val="0"/>
              </a:spcAft>
              <a:tabLst>
                <a:tab pos="0" algn="l"/>
                <a:tab pos="406086" algn="l"/>
                <a:tab pos="813612" algn="l"/>
                <a:tab pos="1221138" algn="l"/>
                <a:tab pos="1628664" algn="l"/>
                <a:tab pos="2036190" algn="l"/>
                <a:tab pos="2443717" algn="l"/>
                <a:tab pos="2851242" algn="l"/>
                <a:tab pos="3258769" algn="l"/>
                <a:tab pos="3666294" algn="l"/>
                <a:tab pos="4073821" algn="l"/>
                <a:tab pos="4481346" algn="l"/>
                <a:tab pos="4888873" algn="l"/>
                <a:tab pos="5296398" algn="l"/>
                <a:tab pos="5703925" algn="l"/>
                <a:tab pos="6111450" algn="l"/>
                <a:tab pos="6518977" algn="l"/>
                <a:tab pos="6926502" algn="l"/>
                <a:tab pos="7334029" algn="l"/>
                <a:tab pos="7741554" algn="l"/>
                <a:tab pos="8149081" algn="l"/>
              </a:tabLst>
              <a:defRPr/>
            </a:pPr>
            <a:r>
              <a:rPr lang="cs-CZ" sz="2900" dirty="0" smtClean="0">
                <a:solidFill>
                  <a:srgbClr val="FFFF00"/>
                </a:solidFill>
              </a:rPr>
              <a:t>Vrcholná scholastika</a:t>
            </a:r>
          </a:p>
        </p:txBody>
      </p:sp>
      <p:sp>
        <p:nvSpPr>
          <p:cNvPr id="235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73100" y="1906588"/>
            <a:ext cx="7808913" cy="4525962"/>
          </a:xfrm>
        </p:spPr>
        <p:txBody>
          <a:bodyPr lIns="82945" tIns="41473" rIns="82945" bIns="41473"/>
          <a:lstStyle/>
          <a:p>
            <a:pPr marL="388938" indent="-293688">
              <a:buClr>
                <a:srgbClr val="0E594D"/>
              </a:buClr>
              <a:buSzPct val="45000"/>
              <a:tabLst>
                <a:tab pos="388938" algn="l"/>
                <a:tab pos="484188" algn="l"/>
                <a:tab pos="892175" algn="l"/>
                <a:tab pos="1300163" algn="l"/>
                <a:tab pos="1706563" algn="l"/>
                <a:tab pos="2114550" algn="l"/>
                <a:tab pos="2522538" algn="l"/>
                <a:tab pos="2928938" algn="l"/>
                <a:tab pos="3336925" algn="l"/>
                <a:tab pos="3744913" algn="l"/>
                <a:tab pos="4152900" algn="l"/>
                <a:tab pos="4559300" algn="l"/>
                <a:tab pos="4967288" algn="l"/>
                <a:tab pos="5375275" algn="l"/>
                <a:tab pos="5781675" algn="l"/>
                <a:tab pos="6189663" algn="l"/>
                <a:tab pos="6597650" algn="l"/>
                <a:tab pos="7005638" algn="l"/>
                <a:tab pos="7412038" algn="l"/>
                <a:tab pos="7820025" algn="l"/>
                <a:tab pos="8228013" algn="l"/>
              </a:tabLst>
            </a:pPr>
            <a:r>
              <a:rPr lang="cs-CZ" sz="2400" smtClean="0">
                <a:latin typeface="Arial Narrow" pitchFamily="34" charset="0"/>
              </a:rPr>
              <a:t>13.století můžeme charakterizovat jako století dvou proudů   </a:t>
            </a:r>
          </a:p>
          <a:p>
            <a:pPr marL="388938" indent="-293688">
              <a:buClr>
                <a:srgbClr val="0E594D"/>
              </a:buClr>
              <a:buSzPct val="45000"/>
              <a:buFont typeface="Wingdings 2" pitchFamily="18" charset="2"/>
              <a:buNone/>
              <a:tabLst>
                <a:tab pos="388938" algn="l"/>
                <a:tab pos="484188" algn="l"/>
                <a:tab pos="892175" algn="l"/>
                <a:tab pos="1300163" algn="l"/>
                <a:tab pos="1706563" algn="l"/>
                <a:tab pos="2114550" algn="l"/>
                <a:tab pos="2522538" algn="l"/>
                <a:tab pos="2928938" algn="l"/>
                <a:tab pos="3336925" algn="l"/>
                <a:tab pos="3744913" algn="l"/>
                <a:tab pos="4152900" algn="l"/>
                <a:tab pos="4559300" algn="l"/>
                <a:tab pos="4967288" algn="l"/>
                <a:tab pos="5375275" algn="l"/>
                <a:tab pos="5781675" algn="l"/>
                <a:tab pos="6189663" algn="l"/>
                <a:tab pos="6597650" algn="l"/>
                <a:tab pos="7005638" algn="l"/>
                <a:tab pos="7412038" algn="l"/>
                <a:tab pos="7820025" algn="l"/>
                <a:tab pos="8228013" algn="l"/>
              </a:tabLst>
            </a:pPr>
            <a:r>
              <a:rPr lang="cs-CZ" sz="2400" smtClean="0">
                <a:latin typeface="Arial Narrow" pitchFamily="34" charset="0"/>
              </a:rPr>
              <a:t>     ovlivněných mnišskými řády Františkánů a Dominikánů</a:t>
            </a:r>
          </a:p>
          <a:p>
            <a:pPr marL="388938" indent="-293688">
              <a:buClr>
                <a:srgbClr val="0E594D"/>
              </a:buClr>
              <a:buSzPct val="45000"/>
              <a:buFont typeface="Wingdings" pitchFamily="2" charset="2"/>
              <a:buChar char=""/>
              <a:tabLst>
                <a:tab pos="388938" algn="l"/>
                <a:tab pos="484188" algn="l"/>
                <a:tab pos="892175" algn="l"/>
                <a:tab pos="1300163" algn="l"/>
                <a:tab pos="1706563" algn="l"/>
                <a:tab pos="2114550" algn="l"/>
                <a:tab pos="2522538" algn="l"/>
                <a:tab pos="2928938" algn="l"/>
                <a:tab pos="3336925" algn="l"/>
                <a:tab pos="3744913" algn="l"/>
                <a:tab pos="4152900" algn="l"/>
                <a:tab pos="4559300" algn="l"/>
                <a:tab pos="4967288" algn="l"/>
                <a:tab pos="5375275" algn="l"/>
                <a:tab pos="5781675" algn="l"/>
                <a:tab pos="6189663" algn="l"/>
                <a:tab pos="6597650" algn="l"/>
                <a:tab pos="7005638" algn="l"/>
                <a:tab pos="7412038" algn="l"/>
                <a:tab pos="7820025" algn="l"/>
                <a:tab pos="8228013" algn="l"/>
              </a:tabLst>
            </a:pPr>
            <a:endParaRPr lang="cs-CZ" sz="2400" smtClean="0">
              <a:latin typeface="Arial Narrow" pitchFamily="34" charset="0"/>
            </a:endParaRPr>
          </a:p>
          <a:p>
            <a:pPr marL="388938" indent="-293688">
              <a:buClr>
                <a:srgbClr val="0E594D"/>
              </a:buClr>
              <a:buSzPct val="45000"/>
              <a:buFont typeface="Wingdings" pitchFamily="2" charset="2"/>
              <a:buChar char=""/>
              <a:tabLst>
                <a:tab pos="388938" algn="l"/>
                <a:tab pos="484188" algn="l"/>
                <a:tab pos="892175" algn="l"/>
                <a:tab pos="1300163" algn="l"/>
                <a:tab pos="1706563" algn="l"/>
                <a:tab pos="2114550" algn="l"/>
                <a:tab pos="2522538" algn="l"/>
                <a:tab pos="2928938" algn="l"/>
                <a:tab pos="3336925" algn="l"/>
                <a:tab pos="3744913" algn="l"/>
                <a:tab pos="4152900" algn="l"/>
                <a:tab pos="4559300" algn="l"/>
                <a:tab pos="4967288" algn="l"/>
                <a:tab pos="5375275" algn="l"/>
                <a:tab pos="5781675" algn="l"/>
                <a:tab pos="6189663" algn="l"/>
                <a:tab pos="6597650" algn="l"/>
                <a:tab pos="7005638" algn="l"/>
                <a:tab pos="7412038" algn="l"/>
                <a:tab pos="7820025" algn="l"/>
                <a:tab pos="8228013" algn="l"/>
              </a:tabLst>
            </a:pPr>
            <a:r>
              <a:rPr lang="cs-CZ" sz="2400" b="1" smtClean="0">
                <a:latin typeface="Arial Narrow" pitchFamily="34" charset="0"/>
              </a:rPr>
              <a:t>FRANTIŠKÁNI</a:t>
            </a:r>
          </a:p>
          <a:p>
            <a:pPr marL="388938" indent="-293688">
              <a:buClr>
                <a:srgbClr val="0E594D"/>
              </a:buClr>
              <a:buSzPct val="45000"/>
              <a:buFont typeface="Wingdings 2" pitchFamily="18" charset="2"/>
              <a:buNone/>
              <a:tabLst>
                <a:tab pos="388938" algn="l"/>
                <a:tab pos="484188" algn="l"/>
                <a:tab pos="892175" algn="l"/>
                <a:tab pos="1300163" algn="l"/>
                <a:tab pos="1706563" algn="l"/>
                <a:tab pos="2114550" algn="l"/>
                <a:tab pos="2522538" algn="l"/>
                <a:tab pos="2928938" algn="l"/>
                <a:tab pos="3336925" algn="l"/>
                <a:tab pos="3744913" algn="l"/>
                <a:tab pos="4152900" algn="l"/>
                <a:tab pos="4559300" algn="l"/>
                <a:tab pos="4967288" algn="l"/>
                <a:tab pos="5375275" algn="l"/>
                <a:tab pos="5781675" algn="l"/>
                <a:tab pos="6189663" algn="l"/>
                <a:tab pos="6597650" algn="l"/>
                <a:tab pos="7005638" algn="l"/>
                <a:tab pos="7412038" algn="l"/>
                <a:tab pos="7820025" algn="l"/>
                <a:tab pos="8228013" algn="l"/>
              </a:tabLst>
            </a:pPr>
            <a:r>
              <a:rPr lang="cs-CZ" sz="2400" smtClean="0">
                <a:latin typeface="Arial Narrow" pitchFamily="34" charset="0"/>
              </a:rPr>
              <a:t>	- mnišský řád žebravých mnichů  = minorité</a:t>
            </a:r>
          </a:p>
          <a:p>
            <a:pPr marL="388938" indent="-293688">
              <a:buClr>
                <a:srgbClr val="0E594D"/>
              </a:buClr>
              <a:buSzPct val="45000"/>
              <a:buFont typeface="Wingdings 2" pitchFamily="18" charset="2"/>
              <a:buNone/>
              <a:tabLst>
                <a:tab pos="388938" algn="l"/>
                <a:tab pos="484188" algn="l"/>
                <a:tab pos="892175" algn="l"/>
                <a:tab pos="1300163" algn="l"/>
                <a:tab pos="1706563" algn="l"/>
                <a:tab pos="2114550" algn="l"/>
                <a:tab pos="2522538" algn="l"/>
                <a:tab pos="2928938" algn="l"/>
                <a:tab pos="3336925" algn="l"/>
                <a:tab pos="3744913" algn="l"/>
                <a:tab pos="4152900" algn="l"/>
                <a:tab pos="4559300" algn="l"/>
                <a:tab pos="4967288" algn="l"/>
                <a:tab pos="5375275" algn="l"/>
                <a:tab pos="5781675" algn="l"/>
                <a:tab pos="6189663" algn="l"/>
                <a:tab pos="6597650" algn="l"/>
                <a:tab pos="7005638" algn="l"/>
                <a:tab pos="7412038" algn="l"/>
                <a:tab pos="7820025" algn="l"/>
                <a:tab pos="8228013" algn="l"/>
              </a:tabLst>
            </a:pPr>
            <a:r>
              <a:rPr lang="cs-CZ" sz="2400" smtClean="0">
                <a:latin typeface="Arial Narrow" pitchFamily="34" charset="0"/>
              </a:rPr>
              <a:t>	- hlavní úkoly: duchovní služba, misionářská činnost, kázání</a:t>
            </a:r>
          </a:p>
          <a:p>
            <a:pPr marL="388938" indent="-293688">
              <a:buClr>
                <a:srgbClr val="0E594D"/>
              </a:buClr>
              <a:buSzPct val="45000"/>
              <a:buFont typeface="Wingdings" pitchFamily="2" charset="2"/>
              <a:buChar char=""/>
              <a:tabLst>
                <a:tab pos="388938" algn="l"/>
                <a:tab pos="484188" algn="l"/>
                <a:tab pos="892175" algn="l"/>
                <a:tab pos="1300163" algn="l"/>
                <a:tab pos="1706563" algn="l"/>
                <a:tab pos="2114550" algn="l"/>
                <a:tab pos="2522538" algn="l"/>
                <a:tab pos="2928938" algn="l"/>
                <a:tab pos="3336925" algn="l"/>
                <a:tab pos="3744913" algn="l"/>
                <a:tab pos="4152900" algn="l"/>
                <a:tab pos="4559300" algn="l"/>
                <a:tab pos="4967288" algn="l"/>
                <a:tab pos="5375275" algn="l"/>
                <a:tab pos="5781675" algn="l"/>
                <a:tab pos="6189663" algn="l"/>
                <a:tab pos="6597650" algn="l"/>
                <a:tab pos="7005638" algn="l"/>
                <a:tab pos="7412038" algn="l"/>
                <a:tab pos="7820025" algn="l"/>
                <a:tab pos="8228013" algn="l"/>
              </a:tabLst>
            </a:pPr>
            <a:r>
              <a:rPr lang="cs-CZ" sz="2400" smtClean="0">
                <a:latin typeface="Arial Narrow" pitchFamily="34" charset="0"/>
              </a:rPr>
              <a:t>zakladatel </a:t>
            </a:r>
            <a:r>
              <a:rPr lang="cs-CZ" sz="2400" b="1" smtClean="0">
                <a:latin typeface="Arial Narrow" pitchFamily="34" charset="0"/>
              </a:rPr>
              <a:t>František z Assisi</a:t>
            </a:r>
            <a:r>
              <a:rPr lang="cs-CZ" sz="2400" smtClean="0">
                <a:latin typeface="Arial Narrow" pitchFamily="34" charset="0"/>
              </a:rPr>
              <a:t>(1182-1226) - Giovanni Bernardone</a:t>
            </a:r>
          </a:p>
          <a:p>
            <a:pPr marL="388938" indent="-293688">
              <a:buClr>
                <a:srgbClr val="0E594D"/>
              </a:buClr>
              <a:buSzPct val="45000"/>
              <a:buFont typeface="Wingdings 2" pitchFamily="18" charset="2"/>
              <a:buNone/>
              <a:tabLst>
                <a:tab pos="388938" algn="l"/>
                <a:tab pos="484188" algn="l"/>
                <a:tab pos="892175" algn="l"/>
                <a:tab pos="1300163" algn="l"/>
                <a:tab pos="1706563" algn="l"/>
                <a:tab pos="2114550" algn="l"/>
                <a:tab pos="2522538" algn="l"/>
                <a:tab pos="2928938" algn="l"/>
                <a:tab pos="3336925" algn="l"/>
                <a:tab pos="3744913" algn="l"/>
                <a:tab pos="4152900" algn="l"/>
                <a:tab pos="4559300" algn="l"/>
                <a:tab pos="4967288" algn="l"/>
                <a:tab pos="5375275" algn="l"/>
                <a:tab pos="5781675" algn="l"/>
                <a:tab pos="6189663" algn="l"/>
                <a:tab pos="6597650" algn="l"/>
                <a:tab pos="7005638" algn="l"/>
                <a:tab pos="7412038" algn="l"/>
                <a:tab pos="7820025" algn="l"/>
                <a:tab pos="8228013" algn="l"/>
              </a:tabLst>
            </a:pPr>
            <a:r>
              <a:rPr lang="cs-CZ" sz="2400" smtClean="0">
                <a:latin typeface="Arial Narrow" pitchFamily="34" charset="0"/>
              </a:rPr>
              <a:t>	   - v mládí vedl bohémský život, později volí sám chudobu,</a:t>
            </a:r>
          </a:p>
          <a:p>
            <a:pPr marL="388938" indent="-293688">
              <a:buClr>
                <a:srgbClr val="0E594D"/>
              </a:buClr>
              <a:buSzPct val="45000"/>
              <a:buFont typeface="Wingdings 2" pitchFamily="18" charset="2"/>
              <a:buNone/>
              <a:tabLst>
                <a:tab pos="388938" algn="l"/>
                <a:tab pos="484188" algn="l"/>
                <a:tab pos="892175" algn="l"/>
                <a:tab pos="1300163" algn="l"/>
                <a:tab pos="1706563" algn="l"/>
                <a:tab pos="2114550" algn="l"/>
                <a:tab pos="2522538" algn="l"/>
                <a:tab pos="2928938" algn="l"/>
                <a:tab pos="3336925" algn="l"/>
                <a:tab pos="3744913" algn="l"/>
                <a:tab pos="4152900" algn="l"/>
                <a:tab pos="4559300" algn="l"/>
                <a:tab pos="4967288" algn="l"/>
                <a:tab pos="5375275" algn="l"/>
                <a:tab pos="5781675" algn="l"/>
                <a:tab pos="6189663" algn="l"/>
                <a:tab pos="6597650" algn="l"/>
                <a:tab pos="7005638" algn="l"/>
                <a:tab pos="7412038" algn="l"/>
                <a:tab pos="7820025" algn="l"/>
                <a:tab pos="8228013" algn="l"/>
              </a:tabLst>
            </a:pPr>
            <a:r>
              <a:rPr lang="cs-CZ" sz="2400" smtClean="0">
                <a:latin typeface="Arial Narrow" pitchFamily="34" charset="0"/>
              </a:rPr>
              <a:t>	     víru, lásku k člověku, k přírodě, návrat k chudobě a k 	 	   	   původním křesťanským hodnotám. Tím chtěl zachránit   </a:t>
            </a:r>
          </a:p>
          <a:p>
            <a:pPr marL="388938" indent="-293688">
              <a:buClr>
                <a:srgbClr val="0E594D"/>
              </a:buClr>
              <a:buSzPct val="45000"/>
              <a:buFont typeface="Wingdings 2" pitchFamily="18" charset="2"/>
              <a:buNone/>
              <a:tabLst>
                <a:tab pos="388938" algn="l"/>
                <a:tab pos="484188" algn="l"/>
                <a:tab pos="892175" algn="l"/>
                <a:tab pos="1300163" algn="l"/>
                <a:tab pos="1706563" algn="l"/>
                <a:tab pos="2114550" algn="l"/>
                <a:tab pos="2522538" algn="l"/>
                <a:tab pos="2928938" algn="l"/>
                <a:tab pos="3336925" algn="l"/>
                <a:tab pos="3744913" algn="l"/>
                <a:tab pos="4152900" algn="l"/>
                <a:tab pos="4559300" algn="l"/>
                <a:tab pos="4967288" algn="l"/>
                <a:tab pos="5375275" algn="l"/>
                <a:tab pos="5781675" algn="l"/>
                <a:tab pos="6189663" algn="l"/>
                <a:tab pos="6597650" algn="l"/>
                <a:tab pos="7005638" algn="l"/>
                <a:tab pos="7412038" algn="l"/>
                <a:tab pos="7820025" algn="l"/>
                <a:tab pos="8228013" algn="l"/>
              </a:tabLst>
            </a:pPr>
            <a:r>
              <a:rPr lang="cs-CZ" sz="2400" smtClean="0">
                <a:latin typeface="Arial Narrow" pitchFamily="34" charset="0"/>
              </a:rPr>
              <a:t>		   rozkládající se hříšný svět</a:t>
            </a:r>
          </a:p>
        </p:txBody>
      </p:sp>
    </p:spTree>
  </p:cSld>
  <p:clrMapOvr>
    <a:masterClrMapping/>
  </p:clrMapOvr>
  <p:transition spd="med"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</p:spPr>
        <p:txBody>
          <a:bodyPr/>
          <a:lstStyle/>
          <a:p>
            <a:pPr marL="54864" algn="ctr" fontAlgn="auto">
              <a:spcAft>
                <a:spcPts val="0"/>
              </a:spcAft>
              <a:defRPr/>
            </a:pPr>
            <a:r>
              <a:rPr lang="cs-CZ" sz="4000" dirty="0" smtClean="0">
                <a:solidFill>
                  <a:srgbClr val="FFFF00"/>
                </a:solidFill>
              </a:rPr>
              <a:t>František z </a:t>
            </a:r>
            <a:r>
              <a:rPr lang="cs-CZ" sz="4000" dirty="0" err="1" smtClean="0">
                <a:solidFill>
                  <a:srgbClr val="FFFF00"/>
                </a:solidFill>
              </a:rPr>
              <a:t>Assisi</a:t>
            </a:r>
            <a:r>
              <a:rPr lang="cs-CZ" sz="4000" dirty="0" smtClean="0">
                <a:solidFill>
                  <a:srgbClr val="FFFF00"/>
                </a:solidFill>
              </a:rPr>
              <a:t> (1182-1226)</a:t>
            </a:r>
            <a:endParaRPr lang="cs-CZ" sz="4000" dirty="0">
              <a:solidFill>
                <a:srgbClr val="FFFF00"/>
              </a:solidFill>
            </a:endParaRPr>
          </a:p>
        </p:txBody>
      </p:sp>
      <p:pic>
        <p:nvPicPr>
          <p:cNvPr id="25602" name="Picture 2" descr="C:\Users\jirka2\Desktop\obrázky\240px-San_Francesco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786063" y="2214563"/>
            <a:ext cx="3524250" cy="35687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1"/>
          <p:cNvSpPr>
            <a:spLocks noGrp="1" noChangeArrowheads="1"/>
          </p:cNvSpPr>
          <p:nvPr>
            <p:ph type="title"/>
          </p:nvPr>
        </p:nvSpPr>
        <p:spPr>
          <a:xfrm>
            <a:off x="683568" y="260648"/>
            <a:ext cx="7809120" cy="1144921"/>
          </a:xfrm>
        </p:spPr>
        <p:txBody>
          <a:bodyPr lIns="82945" tIns="41473" bIns="41473"/>
          <a:lstStyle/>
          <a:p>
            <a:pPr marL="54864" fontAlgn="auto">
              <a:lnSpc>
                <a:spcPct val="118000"/>
              </a:lnSpc>
              <a:spcAft>
                <a:spcPts val="0"/>
              </a:spcAft>
              <a:tabLst>
                <a:tab pos="0" algn="l"/>
                <a:tab pos="406086" algn="l"/>
                <a:tab pos="813612" algn="l"/>
                <a:tab pos="1221138" algn="l"/>
                <a:tab pos="1628664" algn="l"/>
                <a:tab pos="2036190" algn="l"/>
                <a:tab pos="2443717" algn="l"/>
                <a:tab pos="2851242" algn="l"/>
                <a:tab pos="3258769" algn="l"/>
                <a:tab pos="3666294" algn="l"/>
                <a:tab pos="4073821" algn="l"/>
                <a:tab pos="4481346" algn="l"/>
                <a:tab pos="4888873" algn="l"/>
                <a:tab pos="5296398" algn="l"/>
                <a:tab pos="5703925" algn="l"/>
                <a:tab pos="6111450" algn="l"/>
                <a:tab pos="6518977" algn="l"/>
                <a:tab pos="6926502" algn="l"/>
                <a:tab pos="7334029" algn="l"/>
                <a:tab pos="7741554" algn="l"/>
                <a:tab pos="8149081" algn="l"/>
              </a:tabLst>
              <a:defRPr/>
            </a:pPr>
            <a:r>
              <a:rPr lang="cs-CZ" sz="2700" dirty="0" smtClean="0">
                <a:solidFill>
                  <a:srgbClr val="FFFF00"/>
                </a:solidFill>
              </a:rPr>
              <a:t>Vrcholná scholastika</a:t>
            </a:r>
          </a:p>
        </p:txBody>
      </p:sp>
      <p:sp>
        <p:nvSpPr>
          <p:cNvPr id="14339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14400" y="1927225"/>
            <a:ext cx="7808913" cy="4525963"/>
          </a:xfrm>
        </p:spPr>
        <p:txBody>
          <a:bodyPr lIns="82945" tIns="41473" rIns="82945" bIns="41473">
            <a:normAutofit lnSpcReduction="10000"/>
          </a:bodyPr>
          <a:lstStyle/>
          <a:p>
            <a:pPr marL="390246" indent="-293764" fontAlgn="auto">
              <a:spcBef>
                <a:spcPts val="0"/>
              </a:spcBef>
              <a:spcAft>
                <a:spcPts val="0"/>
              </a:spcAft>
              <a:buClr>
                <a:srgbClr val="0E594D"/>
              </a:buClr>
              <a:buSzPct val="45000"/>
              <a:buFont typeface="Wingdings 2"/>
              <a:buChar char=""/>
              <a:tabLst>
                <a:tab pos="390246" algn="l"/>
                <a:tab pos="485288" algn="l"/>
                <a:tab pos="892813" algn="l"/>
                <a:tab pos="1300340" algn="l"/>
                <a:tab pos="1707865" algn="l"/>
                <a:tab pos="2115392" algn="l"/>
                <a:tab pos="2522917" algn="l"/>
                <a:tab pos="2930444" algn="l"/>
                <a:tab pos="3337969" algn="l"/>
                <a:tab pos="3745496" algn="l"/>
                <a:tab pos="4153021" algn="l"/>
                <a:tab pos="4560548" algn="l"/>
                <a:tab pos="4968073" algn="l"/>
                <a:tab pos="5375600" algn="l"/>
                <a:tab pos="5783125" algn="l"/>
                <a:tab pos="6190652" algn="l"/>
                <a:tab pos="6598177" algn="l"/>
                <a:tab pos="7005704" algn="l"/>
                <a:tab pos="7413229" algn="l"/>
                <a:tab pos="7820756" algn="l"/>
                <a:tab pos="8228281" algn="l"/>
              </a:tabLst>
              <a:defRPr/>
            </a:pPr>
            <a:r>
              <a:rPr lang="cs-CZ" b="1" dirty="0" smtClean="0"/>
              <a:t>  </a:t>
            </a:r>
            <a:r>
              <a:rPr lang="cs-CZ" sz="2600" b="1" dirty="0" smtClean="0">
                <a:latin typeface="Arial Narrow" pitchFamily="34" charset="0"/>
              </a:rPr>
              <a:t>Jan </a:t>
            </a:r>
            <a:r>
              <a:rPr lang="cs-CZ" sz="2600" b="1" dirty="0" err="1" smtClean="0">
                <a:latin typeface="Arial Narrow" pitchFamily="34" charset="0"/>
              </a:rPr>
              <a:t>Fidanza</a:t>
            </a:r>
            <a:r>
              <a:rPr lang="cs-CZ" sz="2600" b="1" dirty="0" smtClean="0">
                <a:latin typeface="Arial Narrow" pitchFamily="34" charset="0"/>
              </a:rPr>
              <a:t> </a:t>
            </a:r>
            <a:r>
              <a:rPr lang="cs-CZ" sz="2600" dirty="0" smtClean="0">
                <a:latin typeface="Arial Narrow" pitchFamily="34" charset="0"/>
              </a:rPr>
              <a:t>(1221-1274)  –   řádové jméno </a:t>
            </a:r>
            <a:r>
              <a:rPr lang="cs-CZ" sz="2600" dirty="0" err="1" smtClean="0">
                <a:latin typeface="Arial Narrow" pitchFamily="34" charset="0"/>
              </a:rPr>
              <a:t>Bonaventura</a:t>
            </a:r>
            <a:endParaRPr lang="cs-CZ" sz="2600" dirty="0" smtClean="0">
              <a:latin typeface="Arial Narrow" pitchFamily="34" charset="0"/>
            </a:endParaRPr>
          </a:p>
          <a:p>
            <a:pPr marL="390246" indent="-293764" fontAlgn="auto">
              <a:spcBef>
                <a:spcPts val="0"/>
              </a:spcBef>
              <a:spcAft>
                <a:spcPts val="0"/>
              </a:spcAft>
              <a:buClr>
                <a:srgbClr val="0E594D"/>
              </a:buClr>
              <a:buSzPct val="45000"/>
              <a:buFont typeface="Wingdings 2"/>
              <a:buNone/>
              <a:tabLst>
                <a:tab pos="390246" algn="l"/>
                <a:tab pos="485288" algn="l"/>
                <a:tab pos="892813" algn="l"/>
                <a:tab pos="1300340" algn="l"/>
                <a:tab pos="1707865" algn="l"/>
                <a:tab pos="2115392" algn="l"/>
                <a:tab pos="2522917" algn="l"/>
                <a:tab pos="2930444" algn="l"/>
                <a:tab pos="3337969" algn="l"/>
                <a:tab pos="3745496" algn="l"/>
                <a:tab pos="4153021" algn="l"/>
                <a:tab pos="4560548" algn="l"/>
                <a:tab pos="4968073" algn="l"/>
                <a:tab pos="5375600" algn="l"/>
                <a:tab pos="5783125" algn="l"/>
                <a:tab pos="6190652" algn="l"/>
                <a:tab pos="6598177" algn="l"/>
                <a:tab pos="7005704" algn="l"/>
                <a:tab pos="7413229" algn="l"/>
                <a:tab pos="7820756" algn="l"/>
                <a:tab pos="8228281" algn="l"/>
              </a:tabLst>
              <a:defRPr/>
            </a:pPr>
            <a:r>
              <a:rPr lang="cs-CZ" sz="2600" dirty="0" smtClean="0">
                <a:latin typeface="Arial Narrow" pitchFamily="34" charset="0"/>
              </a:rPr>
              <a:t>	  - zabývá se člověkem, lidským životem, vztahem Bůh a   	      	   člověk</a:t>
            </a:r>
          </a:p>
          <a:p>
            <a:pPr marL="390246" indent="-293764" fontAlgn="auto">
              <a:spcBef>
                <a:spcPts val="0"/>
              </a:spcBef>
              <a:spcAft>
                <a:spcPts val="0"/>
              </a:spcAft>
              <a:buClr>
                <a:srgbClr val="0E594D"/>
              </a:buClr>
              <a:buSzPct val="45000"/>
              <a:buFont typeface="Wingdings 2"/>
              <a:buNone/>
              <a:tabLst>
                <a:tab pos="390246" algn="l"/>
                <a:tab pos="485288" algn="l"/>
                <a:tab pos="892813" algn="l"/>
                <a:tab pos="1300340" algn="l"/>
                <a:tab pos="1707865" algn="l"/>
                <a:tab pos="2115392" algn="l"/>
                <a:tab pos="2522917" algn="l"/>
                <a:tab pos="2930444" algn="l"/>
                <a:tab pos="3337969" algn="l"/>
                <a:tab pos="3745496" algn="l"/>
                <a:tab pos="4153021" algn="l"/>
                <a:tab pos="4560548" algn="l"/>
                <a:tab pos="4968073" algn="l"/>
                <a:tab pos="5375600" algn="l"/>
                <a:tab pos="5783125" algn="l"/>
                <a:tab pos="6190652" algn="l"/>
                <a:tab pos="6598177" algn="l"/>
                <a:tab pos="7005704" algn="l"/>
                <a:tab pos="7413229" algn="l"/>
                <a:tab pos="7820756" algn="l"/>
                <a:tab pos="8228281" algn="l"/>
              </a:tabLst>
              <a:defRPr/>
            </a:pPr>
            <a:r>
              <a:rPr lang="cs-CZ" sz="2600" dirty="0" smtClean="0">
                <a:latin typeface="Arial Narrow" pitchFamily="34" charset="0"/>
              </a:rPr>
              <a:t>		- život člověka je cestou k Bohu,  poznává ho v přírodě i ve       	   svém nitru</a:t>
            </a:r>
          </a:p>
          <a:p>
            <a:pPr marL="390246" indent="-293764" fontAlgn="auto">
              <a:spcBef>
                <a:spcPts val="0"/>
              </a:spcBef>
              <a:spcAft>
                <a:spcPts val="0"/>
              </a:spcAft>
              <a:buClr>
                <a:srgbClr val="0E594D"/>
              </a:buClr>
              <a:buSzPct val="45000"/>
              <a:buFont typeface="Wingdings 2"/>
              <a:buNone/>
              <a:tabLst>
                <a:tab pos="390246" algn="l"/>
                <a:tab pos="485288" algn="l"/>
                <a:tab pos="892813" algn="l"/>
                <a:tab pos="1300340" algn="l"/>
                <a:tab pos="1707865" algn="l"/>
                <a:tab pos="2115392" algn="l"/>
                <a:tab pos="2522917" algn="l"/>
                <a:tab pos="2930444" algn="l"/>
                <a:tab pos="3337969" algn="l"/>
                <a:tab pos="3745496" algn="l"/>
                <a:tab pos="4153021" algn="l"/>
                <a:tab pos="4560548" algn="l"/>
                <a:tab pos="4968073" algn="l"/>
                <a:tab pos="5375600" algn="l"/>
                <a:tab pos="5783125" algn="l"/>
                <a:tab pos="6190652" algn="l"/>
                <a:tab pos="6598177" algn="l"/>
                <a:tab pos="7005704" algn="l"/>
                <a:tab pos="7413229" algn="l"/>
                <a:tab pos="7820756" algn="l"/>
                <a:tab pos="8228281" algn="l"/>
              </a:tabLst>
              <a:defRPr/>
            </a:pPr>
            <a:r>
              <a:rPr lang="cs-CZ" sz="2600" dirty="0" smtClean="0">
                <a:latin typeface="Arial Narrow" pitchFamily="34" charset="0"/>
              </a:rPr>
              <a:t>	  - poznávání podstaty skutečnosti je poznáváním boží     	  	   myšlenky, která je ze skutečnosti, čím více člověk pozná 	   svět, tím více se přibližuje Bohu</a:t>
            </a:r>
          </a:p>
          <a:p>
            <a:pPr marL="390246" indent="-293764" fontAlgn="auto">
              <a:spcBef>
                <a:spcPts val="0"/>
              </a:spcBef>
              <a:spcAft>
                <a:spcPts val="0"/>
              </a:spcAft>
              <a:buClr>
                <a:srgbClr val="0E594D"/>
              </a:buClr>
              <a:buSzPct val="45000"/>
              <a:buFont typeface="Wingdings 2"/>
              <a:buNone/>
              <a:tabLst>
                <a:tab pos="390246" algn="l"/>
                <a:tab pos="485288" algn="l"/>
                <a:tab pos="892813" algn="l"/>
                <a:tab pos="1300340" algn="l"/>
                <a:tab pos="1707865" algn="l"/>
                <a:tab pos="2115392" algn="l"/>
                <a:tab pos="2522917" algn="l"/>
                <a:tab pos="2930444" algn="l"/>
                <a:tab pos="3337969" algn="l"/>
                <a:tab pos="3745496" algn="l"/>
                <a:tab pos="4153021" algn="l"/>
                <a:tab pos="4560548" algn="l"/>
                <a:tab pos="4968073" algn="l"/>
                <a:tab pos="5375600" algn="l"/>
                <a:tab pos="5783125" algn="l"/>
                <a:tab pos="6190652" algn="l"/>
                <a:tab pos="6598177" algn="l"/>
                <a:tab pos="7005704" algn="l"/>
                <a:tab pos="7413229" algn="l"/>
                <a:tab pos="7820756" algn="l"/>
                <a:tab pos="8228281" algn="l"/>
              </a:tabLst>
              <a:defRPr/>
            </a:pPr>
            <a:r>
              <a:rPr lang="cs-CZ" sz="2600" dirty="0" smtClean="0">
                <a:latin typeface="Arial Narrow" pitchFamily="34" charset="0"/>
              </a:rPr>
              <a:t>	  - upřednostňuje vůli  před rozumem</a:t>
            </a:r>
          </a:p>
          <a:p>
            <a:pPr marL="390246" indent="-293764" fontAlgn="auto">
              <a:spcBef>
                <a:spcPts val="0"/>
              </a:spcBef>
              <a:spcAft>
                <a:spcPts val="0"/>
              </a:spcAft>
              <a:buClr>
                <a:srgbClr val="0E594D"/>
              </a:buClr>
              <a:buSzPct val="45000"/>
              <a:buFont typeface="Wingdings 2"/>
              <a:buChar char=""/>
              <a:tabLst>
                <a:tab pos="390246" algn="l"/>
                <a:tab pos="485288" algn="l"/>
                <a:tab pos="892813" algn="l"/>
                <a:tab pos="1300340" algn="l"/>
                <a:tab pos="1707865" algn="l"/>
                <a:tab pos="2115392" algn="l"/>
                <a:tab pos="2522917" algn="l"/>
                <a:tab pos="2930444" algn="l"/>
                <a:tab pos="3337969" algn="l"/>
                <a:tab pos="3745496" algn="l"/>
                <a:tab pos="4153021" algn="l"/>
                <a:tab pos="4560548" algn="l"/>
                <a:tab pos="4968073" algn="l"/>
                <a:tab pos="5375600" algn="l"/>
                <a:tab pos="5783125" algn="l"/>
                <a:tab pos="6190652" algn="l"/>
                <a:tab pos="6598177" algn="l"/>
                <a:tab pos="7005704" algn="l"/>
                <a:tab pos="7413229" algn="l"/>
                <a:tab pos="7820756" algn="l"/>
                <a:tab pos="8228281" algn="l"/>
              </a:tabLst>
              <a:defRPr/>
            </a:pPr>
            <a:endParaRPr lang="cs-CZ" sz="2600" dirty="0" smtClean="0">
              <a:latin typeface="Arial Narrow" pitchFamily="34" charset="0"/>
            </a:endParaRPr>
          </a:p>
          <a:p>
            <a:pPr marL="390246" indent="-293764" fontAlgn="auto">
              <a:spcBef>
                <a:spcPts val="0"/>
              </a:spcBef>
              <a:spcAft>
                <a:spcPts val="0"/>
              </a:spcAft>
              <a:buClr>
                <a:srgbClr val="0E594D"/>
              </a:buClr>
              <a:buSzPct val="45000"/>
              <a:buFont typeface="Wingdings 2"/>
              <a:buNone/>
              <a:tabLst>
                <a:tab pos="390246" algn="l"/>
                <a:tab pos="485288" algn="l"/>
                <a:tab pos="892813" algn="l"/>
                <a:tab pos="1300340" algn="l"/>
                <a:tab pos="1707865" algn="l"/>
                <a:tab pos="2115392" algn="l"/>
                <a:tab pos="2522917" algn="l"/>
                <a:tab pos="2930444" algn="l"/>
                <a:tab pos="3337969" algn="l"/>
                <a:tab pos="3745496" algn="l"/>
                <a:tab pos="4153021" algn="l"/>
                <a:tab pos="4560548" algn="l"/>
                <a:tab pos="4968073" algn="l"/>
                <a:tab pos="5375600" algn="l"/>
                <a:tab pos="5783125" algn="l"/>
                <a:tab pos="6190652" algn="l"/>
                <a:tab pos="6598177" algn="l"/>
                <a:tab pos="7005704" algn="l"/>
                <a:tab pos="7413229" algn="l"/>
                <a:tab pos="7820756" algn="l"/>
                <a:tab pos="8228281" algn="l"/>
              </a:tabLst>
              <a:defRPr/>
            </a:pPr>
            <a:r>
              <a:rPr lang="cs-CZ" sz="2600" b="1" dirty="0" smtClean="0">
                <a:latin typeface="Arial Narrow" pitchFamily="34" charset="0"/>
              </a:rPr>
              <a:t>		 „Nejprve toužíme a chceme poznat, pak teprve začíná  </a:t>
            </a:r>
          </a:p>
          <a:p>
            <a:pPr marL="390246" indent="-293764" fontAlgn="auto">
              <a:spcBef>
                <a:spcPts val="0"/>
              </a:spcBef>
              <a:spcAft>
                <a:spcPts val="0"/>
              </a:spcAft>
              <a:buClr>
                <a:srgbClr val="0E594D"/>
              </a:buClr>
              <a:buSzPct val="45000"/>
              <a:buFont typeface="Wingdings 2"/>
              <a:buNone/>
              <a:tabLst>
                <a:tab pos="390246" algn="l"/>
                <a:tab pos="485288" algn="l"/>
                <a:tab pos="892813" algn="l"/>
                <a:tab pos="1300340" algn="l"/>
                <a:tab pos="1707865" algn="l"/>
                <a:tab pos="2115392" algn="l"/>
                <a:tab pos="2522917" algn="l"/>
                <a:tab pos="2930444" algn="l"/>
                <a:tab pos="3337969" algn="l"/>
                <a:tab pos="3745496" algn="l"/>
                <a:tab pos="4153021" algn="l"/>
                <a:tab pos="4560548" algn="l"/>
                <a:tab pos="4968073" algn="l"/>
                <a:tab pos="5375600" algn="l"/>
                <a:tab pos="5783125" algn="l"/>
                <a:tab pos="6190652" algn="l"/>
                <a:tab pos="6598177" algn="l"/>
                <a:tab pos="7005704" algn="l"/>
                <a:tab pos="7413229" algn="l"/>
                <a:tab pos="7820756" algn="l"/>
                <a:tab pos="8228281" algn="l"/>
              </a:tabLst>
              <a:defRPr/>
            </a:pPr>
            <a:r>
              <a:rPr lang="cs-CZ" sz="2600" b="1" dirty="0" smtClean="0">
                <a:latin typeface="Arial Narrow" pitchFamily="34" charset="0"/>
              </a:rPr>
              <a:t>	    rozumová aktivita.“  </a:t>
            </a:r>
          </a:p>
        </p:txBody>
      </p:sp>
    </p:spTree>
  </p:cSld>
  <p:clrMapOvr>
    <a:masterClrMapping/>
  </p:clrMapOvr>
  <p:transition spd="med"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</p:spPr>
        <p:txBody>
          <a:bodyPr/>
          <a:lstStyle/>
          <a:p>
            <a:pPr marL="54864" algn="ctr" fontAlgn="auto">
              <a:spcAft>
                <a:spcPts val="0"/>
              </a:spcAft>
              <a:defRPr/>
            </a:pPr>
            <a:r>
              <a:rPr lang="cs-CZ" sz="4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Jan </a:t>
            </a:r>
            <a:r>
              <a:rPr lang="cs-CZ" sz="4000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Fidanza</a:t>
            </a:r>
            <a:r>
              <a:rPr lang="cs-CZ" sz="4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(1221-1274)</a:t>
            </a:r>
            <a:endParaRPr lang="cs-CZ" sz="40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8674" name="Picture 2" descr="C:\Users\jirka2\Desktop\obrázky\220px-Bonaventura_Berlinghieri_Francesco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714625" y="2071688"/>
            <a:ext cx="2835275" cy="372427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</p:spPr>
        <p:txBody>
          <a:bodyPr/>
          <a:lstStyle/>
          <a:p>
            <a:pPr marL="54864" fontAlgn="auto">
              <a:spcAft>
                <a:spcPts val="0"/>
              </a:spcAft>
              <a:defRPr/>
            </a:pPr>
            <a:r>
              <a:rPr lang="cs-CZ" sz="2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Vrcholná scholastika</a:t>
            </a:r>
            <a:endParaRPr lang="cs-CZ" sz="2800" dirty="0"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969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116013" lvl="2" indent="-293688">
              <a:buClr>
                <a:srgbClr val="0E594D"/>
              </a:buClr>
              <a:buSzPct val="45000"/>
              <a:buFont typeface="Wingdings 2" pitchFamily="18" charset="2"/>
              <a:buNone/>
              <a:tabLst>
                <a:tab pos="652463" algn="l"/>
                <a:tab pos="1309688" algn="l"/>
                <a:tab pos="1966913" algn="l"/>
                <a:tab pos="2622550" algn="l"/>
                <a:tab pos="3279775" algn="l"/>
                <a:tab pos="3937000" algn="l"/>
                <a:tab pos="4592638" algn="l"/>
                <a:tab pos="5249863" algn="l"/>
                <a:tab pos="5905500" algn="l"/>
                <a:tab pos="6562725" algn="l"/>
                <a:tab pos="7219950" algn="l"/>
                <a:tab pos="7331075" algn="l"/>
                <a:tab pos="7739063" algn="l"/>
                <a:tab pos="8147050" algn="l"/>
                <a:tab pos="8555038" algn="l"/>
                <a:tab pos="8961438" algn="l"/>
                <a:tab pos="9369425" algn="l"/>
                <a:tab pos="9777413" algn="l"/>
              </a:tabLst>
            </a:pPr>
            <a:r>
              <a:rPr lang="cs-CZ" sz="2400" b="1" smtClean="0">
                <a:latin typeface="Arial Narrow" pitchFamily="34" charset="0"/>
              </a:rPr>
              <a:t>DOMINIKÁNI</a:t>
            </a:r>
          </a:p>
          <a:p>
            <a:pPr marL="1116013" lvl="2" indent="-293688">
              <a:buClr>
                <a:srgbClr val="0E594D"/>
              </a:buClr>
              <a:buSzPct val="45000"/>
              <a:buFont typeface="Wingdings 2" pitchFamily="18" charset="2"/>
              <a:buNone/>
              <a:tabLst>
                <a:tab pos="652463" algn="l"/>
                <a:tab pos="1309688" algn="l"/>
                <a:tab pos="1966913" algn="l"/>
                <a:tab pos="2622550" algn="l"/>
                <a:tab pos="3279775" algn="l"/>
                <a:tab pos="3937000" algn="l"/>
                <a:tab pos="4592638" algn="l"/>
                <a:tab pos="5249863" algn="l"/>
                <a:tab pos="5905500" algn="l"/>
                <a:tab pos="6562725" algn="l"/>
                <a:tab pos="7219950" algn="l"/>
                <a:tab pos="7331075" algn="l"/>
                <a:tab pos="7739063" algn="l"/>
                <a:tab pos="8147050" algn="l"/>
                <a:tab pos="8555038" algn="l"/>
                <a:tab pos="8961438" algn="l"/>
                <a:tab pos="9369425" algn="l"/>
                <a:tab pos="9777413" algn="l"/>
              </a:tabLst>
            </a:pPr>
            <a:r>
              <a:rPr lang="cs-CZ" sz="2400" smtClean="0">
                <a:latin typeface="Arial Narrow" pitchFamily="34" charset="0"/>
              </a:rPr>
              <a:t>	- Vznikají jako odezva  na rozmáhající se kacířská hnutí</a:t>
            </a:r>
          </a:p>
          <a:p>
            <a:pPr marL="1116013" lvl="2" indent="-293688">
              <a:buClr>
                <a:srgbClr val="0E594D"/>
              </a:buClr>
              <a:buSzPct val="45000"/>
              <a:buFont typeface="Wingdings 2" pitchFamily="18" charset="2"/>
              <a:buNone/>
              <a:tabLst>
                <a:tab pos="652463" algn="l"/>
                <a:tab pos="1309688" algn="l"/>
                <a:tab pos="1966913" algn="l"/>
                <a:tab pos="2622550" algn="l"/>
                <a:tab pos="3279775" algn="l"/>
                <a:tab pos="3937000" algn="l"/>
                <a:tab pos="4592638" algn="l"/>
                <a:tab pos="5249863" algn="l"/>
                <a:tab pos="5905500" algn="l"/>
                <a:tab pos="6562725" algn="l"/>
                <a:tab pos="7219950" algn="l"/>
                <a:tab pos="7331075" algn="l"/>
                <a:tab pos="7739063" algn="l"/>
                <a:tab pos="8147050" algn="l"/>
                <a:tab pos="8555038" algn="l"/>
                <a:tab pos="8961438" algn="l"/>
                <a:tab pos="9369425" algn="l"/>
                <a:tab pos="9777413" algn="l"/>
              </a:tabLst>
            </a:pPr>
            <a:r>
              <a:rPr lang="cs-CZ" sz="2400" smtClean="0">
                <a:latin typeface="Arial Narrow" pitchFamily="34" charset="0"/>
              </a:rPr>
              <a:t>	- Cíl věnovat se osvětě, vědecké práci</a:t>
            </a:r>
          </a:p>
          <a:p>
            <a:pPr marL="1116013" lvl="2" indent="-293688">
              <a:buClr>
                <a:srgbClr val="0E594D"/>
              </a:buClr>
              <a:buSzPct val="45000"/>
              <a:buFont typeface="Wingdings 2" pitchFamily="18" charset="2"/>
              <a:buNone/>
              <a:tabLst>
                <a:tab pos="652463" algn="l"/>
                <a:tab pos="1309688" algn="l"/>
                <a:tab pos="1966913" algn="l"/>
                <a:tab pos="2622550" algn="l"/>
                <a:tab pos="3279775" algn="l"/>
                <a:tab pos="3937000" algn="l"/>
                <a:tab pos="4592638" algn="l"/>
                <a:tab pos="5249863" algn="l"/>
                <a:tab pos="5905500" algn="l"/>
                <a:tab pos="6562725" algn="l"/>
                <a:tab pos="7219950" algn="l"/>
                <a:tab pos="7331075" algn="l"/>
                <a:tab pos="7739063" algn="l"/>
                <a:tab pos="8147050" algn="l"/>
                <a:tab pos="8555038" algn="l"/>
                <a:tab pos="8961438" algn="l"/>
                <a:tab pos="9369425" algn="l"/>
                <a:tab pos="9777413" algn="l"/>
              </a:tabLst>
            </a:pPr>
            <a:r>
              <a:rPr lang="cs-CZ" sz="2400" smtClean="0">
                <a:latin typeface="Arial Narrow" pitchFamily="34" charset="0"/>
              </a:rPr>
              <a:t>	- Hlavním posláním se stala kazatelská, misijní, studijní</a:t>
            </a:r>
          </a:p>
          <a:p>
            <a:pPr marL="1116013" lvl="2" indent="-293688">
              <a:buClr>
                <a:srgbClr val="0E594D"/>
              </a:buClr>
              <a:buSzPct val="45000"/>
              <a:buFont typeface="Wingdings 2" pitchFamily="18" charset="2"/>
              <a:buNone/>
              <a:tabLst>
                <a:tab pos="652463" algn="l"/>
                <a:tab pos="1309688" algn="l"/>
                <a:tab pos="1966913" algn="l"/>
                <a:tab pos="2622550" algn="l"/>
                <a:tab pos="3279775" algn="l"/>
                <a:tab pos="3937000" algn="l"/>
                <a:tab pos="4592638" algn="l"/>
                <a:tab pos="5249863" algn="l"/>
                <a:tab pos="5905500" algn="l"/>
                <a:tab pos="6562725" algn="l"/>
                <a:tab pos="7219950" algn="l"/>
                <a:tab pos="7331075" algn="l"/>
                <a:tab pos="7739063" algn="l"/>
                <a:tab pos="8147050" algn="l"/>
                <a:tab pos="8555038" algn="l"/>
                <a:tab pos="8961438" algn="l"/>
                <a:tab pos="9369425" algn="l"/>
                <a:tab pos="9777413" algn="l"/>
              </a:tabLst>
            </a:pPr>
            <a:r>
              <a:rPr lang="cs-CZ" sz="2400" smtClean="0">
                <a:latin typeface="Arial Narrow" pitchFamily="34" charset="0"/>
              </a:rPr>
              <a:t>	  činnost </a:t>
            </a:r>
          </a:p>
          <a:p>
            <a:pPr marL="1116013" lvl="2" indent="-293688">
              <a:buClr>
                <a:srgbClr val="0E594D"/>
              </a:buClr>
              <a:buSzPct val="45000"/>
              <a:buFont typeface="Wingdings 2" pitchFamily="18" charset="2"/>
              <a:buNone/>
              <a:tabLst>
                <a:tab pos="652463" algn="l"/>
                <a:tab pos="1309688" algn="l"/>
                <a:tab pos="1966913" algn="l"/>
                <a:tab pos="2622550" algn="l"/>
                <a:tab pos="3279775" algn="l"/>
                <a:tab pos="3937000" algn="l"/>
                <a:tab pos="4592638" algn="l"/>
                <a:tab pos="5249863" algn="l"/>
                <a:tab pos="5905500" algn="l"/>
                <a:tab pos="6562725" algn="l"/>
                <a:tab pos="7219950" algn="l"/>
                <a:tab pos="7331075" algn="l"/>
                <a:tab pos="7739063" algn="l"/>
                <a:tab pos="8147050" algn="l"/>
                <a:tab pos="8555038" algn="l"/>
                <a:tab pos="8961438" algn="l"/>
                <a:tab pos="9369425" algn="l"/>
                <a:tab pos="9777413" algn="l"/>
              </a:tabLst>
            </a:pPr>
            <a:r>
              <a:rPr lang="cs-CZ" sz="2400" smtClean="0">
                <a:latin typeface="Arial Narrow" pitchFamily="34" charset="0"/>
              </a:rPr>
              <a:t>	- Řád bratří kazatelů (domini canes = psi boží)</a:t>
            </a:r>
          </a:p>
          <a:p>
            <a:pPr marL="1116013" lvl="2" indent="-293688">
              <a:buClr>
                <a:srgbClr val="0E594D"/>
              </a:buClr>
              <a:buSzPct val="45000"/>
              <a:buFont typeface="Wingdings 2" pitchFamily="18" charset="2"/>
              <a:buNone/>
              <a:tabLst>
                <a:tab pos="652463" algn="l"/>
                <a:tab pos="1309688" algn="l"/>
                <a:tab pos="1966913" algn="l"/>
                <a:tab pos="2622550" algn="l"/>
                <a:tab pos="3279775" algn="l"/>
                <a:tab pos="3937000" algn="l"/>
                <a:tab pos="4592638" algn="l"/>
                <a:tab pos="5249863" algn="l"/>
                <a:tab pos="5905500" algn="l"/>
                <a:tab pos="6562725" algn="l"/>
                <a:tab pos="7219950" algn="l"/>
                <a:tab pos="7331075" algn="l"/>
                <a:tab pos="7739063" algn="l"/>
                <a:tab pos="8147050" algn="l"/>
                <a:tab pos="8555038" algn="l"/>
                <a:tab pos="8961438" algn="l"/>
                <a:tab pos="9369425" algn="l"/>
                <a:tab pos="9777413" algn="l"/>
              </a:tabLst>
            </a:pPr>
            <a:r>
              <a:rPr lang="cs-CZ" sz="2400" smtClean="0">
                <a:latin typeface="Arial Narrow" pitchFamily="34" charset="0"/>
              </a:rPr>
              <a:t>	- Důležitá role při obraně čistoty víry - inkvizice</a:t>
            </a:r>
          </a:p>
          <a:p>
            <a:pPr marL="1116013" lvl="2" indent="-293688">
              <a:buClr>
                <a:srgbClr val="0E594D"/>
              </a:buClr>
              <a:buSzPct val="45000"/>
              <a:buFont typeface="Wingdings 2" pitchFamily="18" charset="2"/>
              <a:buNone/>
              <a:tabLst>
                <a:tab pos="652463" algn="l"/>
                <a:tab pos="1309688" algn="l"/>
                <a:tab pos="1966913" algn="l"/>
                <a:tab pos="2622550" algn="l"/>
                <a:tab pos="3279775" algn="l"/>
                <a:tab pos="3937000" algn="l"/>
                <a:tab pos="4592638" algn="l"/>
                <a:tab pos="5249863" algn="l"/>
                <a:tab pos="5905500" algn="l"/>
                <a:tab pos="6562725" algn="l"/>
                <a:tab pos="7219950" algn="l"/>
                <a:tab pos="7331075" algn="l"/>
                <a:tab pos="7739063" algn="l"/>
                <a:tab pos="8147050" algn="l"/>
                <a:tab pos="8555038" algn="l"/>
                <a:tab pos="8961438" algn="l"/>
                <a:tab pos="9369425" algn="l"/>
                <a:tab pos="9777413" algn="l"/>
              </a:tabLst>
            </a:pPr>
            <a:r>
              <a:rPr lang="cs-CZ" sz="2400" smtClean="0">
                <a:latin typeface="Arial Narrow" pitchFamily="34" charset="0"/>
              </a:rPr>
              <a:t>	- Zakladatel </a:t>
            </a:r>
            <a:r>
              <a:rPr lang="cs-CZ" sz="2400" b="1" smtClean="0">
                <a:latin typeface="Arial Narrow" pitchFamily="34" charset="0"/>
              </a:rPr>
              <a:t>Domingo de Guzmán </a:t>
            </a:r>
            <a:r>
              <a:rPr lang="cs-CZ" sz="2400" smtClean="0">
                <a:latin typeface="Arial Narrow" pitchFamily="34" charset="0"/>
              </a:rPr>
              <a:t>- sv.Dominik</a:t>
            </a: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</p:spPr>
        <p:txBody>
          <a:bodyPr>
            <a:noAutofit/>
          </a:bodyPr>
          <a:lstStyle/>
          <a:p>
            <a:pPr marL="54864" fontAlgn="auto">
              <a:spcAft>
                <a:spcPts val="0"/>
              </a:spcAft>
              <a:defRPr/>
            </a:pPr>
            <a:r>
              <a:rPr lang="cs-CZ" sz="3600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Domingo</a:t>
            </a:r>
            <a:r>
              <a:rPr lang="cs-CZ" sz="36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de </a:t>
            </a:r>
            <a:r>
              <a:rPr lang="cs-CZ" sz="3600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Guzmán</a:t>
            </a:r>
            <a:r>
              <a:rPr lang="cs-CZ" sz="36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(1170 – 1221)</a:t>
            </a:r>
            <a:endParaRPr lang="cs-CZ" sz="36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22" name="Picture 2" descr="C:\Users\jirka2\Desktop\obrázky\254px-San_Domenico82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3571875" y="1714500"/>
            <a:ext cx="2041525" cy="45259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1"/>
          <p:cNvSpPr>
            <a:spLocks noGrp="1" noChangeArrowheads="1"/>
          </p:cNvSpPr>
          <p:nvPr>
            <p:ph type="title"/>
          </p:nvPr>
        </p:nvSpPr>
        <p:spPr>
          <a:xfrm>
            <a:off x="683568" y="260648"/>
            <a:ext cx="7809120" cy="1146360"/>
          </a:xfrm>
        </p:spPr>
        <p:txBody>
          <a:bodyPr lIns="82945" tIns="41473" bIns="41473"/>
          <a:lstStyle/>
          <a:p>
            <a:pPr marL="54864" fontAlgn="auto">
              <a:spcAft>
                <a:spcPts val="0"/>
              </a:spcAft>
              <a:tabLst>
                <a:tab pos="0" algn="l"/>
                <a:tab pos="406086" algn="l"/>
                <a:tab pos="813612" algn="l"/>
                <a:tab pos="1221138" algn="l"/>
                <a:tab pos="1628664" algn="l"/>
                <a:tab pos="2036190" algn="l"/>
                <a:tab pos="2443717" algn="l"/>
                <a:tab pos="2851242" algn="l"/>
                <a:tab pos="3258769" algn="l"/>
                <a:tab pos="3666294" algn="l"/>
                <a:tab pos="4073821" algn="l"/>
                <a:tab pos="4481346" algn="l"/>
                <a:tab pos="4888873" algn="l"/>
                <a:tab pos="5296398" algn="l"/>
                <a:tab pos="5703925" algn="l"/>
                <a:tab pos="6111450" algn="l"/>
                <a:tab pos="6518977" algn="l"/>
                <a:tab pos="6926502" algn="l"/>
                <a:tab pos="7334029" algn="l"/>
                <a:tab pos="7741554" algn="l"/>
                <a:tab pos="8149081" algn="l"/>
              </a:tabLst>
              <a:defRPr/>
            </a:pPr>
            <a:r>
              <a:rPr lang="cs-CZ" sz="2700" dirty="0" smtClean="0">
                <a:solidFill>
                  <a:srgbClr val="FFFF00"/>
                </a:solidFill>
                <a:latin typeface="+mn-lt"/>
              </a:rPr>
              <a:t>Vrcholná scholastika</a:t>
            </a:r>
          </a:p>
        </p:txBody>
      </p:sp>
      <p:sp>
        <p:nvSpPr>
          <p:cNvPr id="16387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73100" y="1906588"/>
            <a:ext cx="7808913" cy="4321175"/>
          </a:xfrm>
        </p:spPr>
        <p:txBody>
          <a:bodyPr lIns="82945" tIns="41473" rIns="82945" bIns="41473">
            <a:normAutofit fontScale="70000" lnSpcReduction="20000"/>
          </a:bodyPr>
          <a:lstStyle/>
          <a:p>
            <a:pPr marL="390246" indent="-293764" fontAlgn="auto">
              <a:spcBef>
                <a:spcPts val="0"/>
              </a:spcBef>
              <a:spcAft>
                <a:spcPts val="0"/>
              </a:spcAft>
              <a:buClr>
                <a:srgbClr val="0E594D"/>
              </a:buClr>
              <a:buSzPct val="45000"/>
              <a:buFont typeface="Wingdings 2"/>
              <a:buNone/>
              <a:tabLst>
                <a:tab pos="390246" algn="l"/>
                <a:tab pos="485288" algn="l"/>
                <a:tab pos="892813" algn="l"/>
                <a:tab pos="1300340" algn="l"/>
                <a:tab pos="1707865" algn="l"/>
                <a:tab pos="2115392" algn="l"/>
                <a:tab pos="2522917" algn="l"/>
                <a:tab pos="2930444" algn="l"/>
                <a:tab pos="3337969" algn="l"/>
                <a:tab pos="3745496" algn="l"/>
                <a:tab pos="4153021" algn="l"/>
                <a:tab pos="4560548" algn="l"/>
                <a:tab pos="4968073" algn="l"/>
                <a:tab pos="5375600" algn="l"/>
                <a:tab pos="5783125" algn="l"/>
                <a:tab pos="6190652" algn="l"/>
                <a:tab pos="6598177" algn="l"/>
                <a:tab pos="7005704" algn="l"/>
                <a:tab pos="7413229" algn="l"/>
                <a:tab pos="7820756" algn="l"/>
                <a:tab pos="8228281" algn="l"/>
              </a:tabLst>
              <a:defRPr/>
            </a:pPr>
            <a:r>
              <a:rPr lang="cs-CZ" dirty="0" smtClean="0"/>
              <a:t> </a:t>
            </a:r>
          </a:p>
          <a:p>
            <a:pPr marL="390246" indent="-293764" fontAlgn="auto">
              <a:spcBef>
                <a:spcPts val="0"/>
              </a:spcBef>
              <a:spcAft>
                <a:spcPts val="0"/>
              </a:spcAft>
              <a:buClr>
                <a:srgbClr val="0E594D"/>
              </a:buClr>
              <a:buSzPct val="45000"/>
              <a:buFont typeface="Wingdings" charset="2"/>
              <a:buChar char=""/>
              <a:tabLst>
                <a:tab pos="390246" algn="l"/>
                <a:tab pos="485288" algn="l"/>
                <a:tab pos="892813" algn="l"/>
                <a:tab pos="1300340" algn="l"/>
                <a:tab pos="1707865" algn="l"/>
                <a:tab pos="2115392" algn="l"/>
                <a:tab pos="2522917" algn="l"/>
                <a:tab pos="2930444" algn="l"/>
                <a:tab pos="3337969" algn="l"/>
                <a:tab pos="3745496" algn="l"/>
                <a:tab pos="4153021" algn="l"/>
                <a:tab pos="4560548" algn="l"/>
                <a:tab pos="4968073" algn="l"/>
                <a:tab pos="5375600" algn="l"/>
                <a:tab pos="5783125" algn="l"/>
                <a:tab pos="6190652" algn="l"/>
                <a:tab pos="6598177" algn="l"/>
                <a:tab pos="7005704" algn="l"/>
                <a:tab pos="7413229" algn="l"/>
                <a:tab pos="7820756" algn="l"/>
                <a:tab pos="8228281" algn="l"/>
              </a:tabLst>
              <a:defRPr/>
            </a:pPr>
            <a:r>
              <a:rPr lang="cs-CZ" sz="3400" b="1" dirty="0" smtClean="0">
                <a:latin typeface="Arial Narrow" pitchFamily="34" charset="0"/>
              </a:rPr>
              <a:t>Albert Veliký </a:t>
            </a:r>
            <a:r>
              <a:rPr lang="cs-CZ" sz="3400" dirty="0" smtClean="0">
                <a:latin typeface="Arial Narrow" pitchFamily="34" charset="0"/>
              </a:rPr>
              <a:t>( Albert z </a:t>
            </a:r>
            <a:r>
              <a:rPr lang="cs-CZ" sz="3400" dirty="0" err="1" smtClean="0">
                <a:latin typeface="Arial Narrow" pitchFamily="34" charset="0"/>
              </a:rPr>
              <a:t>Bollstadtu</a:t>
            </a:r>
            <a:r>
              <a:rPr lang="cs-CZ" sz="3400" dirty="0" smtClean="0">
                <a:latin typeface="Arial Narrow" pitchFamily="34" charset="0"/>
              </a:rPr>
              <a:t>) „</a:t>
            </a:r>
            <a:r>
              <a:rPr lang="cs-CZ" sz="3400" dirty="0" err="1" smtClean="0">
                <a:latin typeface="Arial Narrow" pitchFamily="34" charset="0"/>
              </a:rPr>
              <a:t>doctor</a:t>
            </a:r>
            <a:r>
              <a:rPr lang="cs-CZ" sz="3400" dirty="0" smtClean="0">
                <a:latin typeface="Arial Narrow" pitchFamily="34" charset="0"/>
              </a:rPr>
              <a:t> </a:t>
            </a:r>
            <a:r>
              <a:rPr lang="cs-CZ" sz="3400" dirty="0" err="1" smtClean="0">
                <a:latin typeface="Arial Narrow" pitchFamily="34" charset="0"/>
              </a:rPr>
              <a:t>universalis</a:t>
            </a:r>
            <a:r>
              <a:rPr lang="cs-CZ" sz="3400" dirty="0" smtClean="0">
                <a:latin typeface="Arial Narrow" pitchFamily="34" charset="0"/>
              </a:rPr>
              <a:t>“</a:t>
            </a:r>
          </a:p>
          <a:p>
            <a:pPr marL="390246" indent="-293764" fontAlgn="auto">
              <a:spcBef>
                <a:spcPts val="0"/>
              </a:spcBef>
              <a:spcAft>
                <a:spcPts val="0"/>
              </a:spcAft>
              <a:buClr>
                <a:srgbClr val="0E594D"/>
              </a:buClr>
              <a:buSzPct val="45000"/>
              <a:buFont typeface="Wingdings 2"/>
              <a:buNone/>
              <a:tabLst>
                <a:tab pos="390246" algn="l"/>
                <a:tab pos="485288" algn="l"/>
                <a:tab pos="892813" algn="l"/>
                <a:tab pos="1300340" algn="l"/>
                <a:tab pos="1707865" algn="l"/>
                <a:tab pos="2115392" algn="l"/>
                <a:tab pos="2522917" algn="l"/>
                <a:tab pos="2930444" algn="l"/>
                <a:tab pos="3337969" algn="l"/>
                <a:tab pos="3745496" algn="l"/>
                <a:tab pos="4153021" algn="l"/>
                <a:tab pos="4560548" algn="l"/>
                <a:tab pos="4968073" algn="l"/>
                <a:tab pos="5375600" algn="l"/>
                <a:tab pos="5783125" algn="l"/>
                <a:tab pos="6190652" algn="l"/>
                <a:tab pos="6598177" algn="l"/>
                <a:tab pos="7005704" algn="l"/>
                <a:tab pos="7413229" algn="l"/>
                <a:tab pos="7820756" algn="l"/>
                <a:tab pos="8228281" algn="l"/>
              </a:tabLst>
              <a:defRPr/>
            </a:pPr>
            <a:r>
              <a:rPr lang="cs-CZ" sz="3400" dirty="0" smtClean="0">
                <a:latin typeface="Arial Narrow" pitchFamily="34" charset="0"/>
              </a:rPr>
              <a:t>	- Šlechtický původ, němec, studuje na universitě v Padově   	  	 svobodná umění (přírodovědu, medicínu, Aristotelovu filosofii),</a:t>
            </a:r>
          </a:p>
          <a:p>
            <a:pPr marL="390246" indent="-293764" fontAlgn="auto">
              <a:spcBef>
                <a:spcPts val="0"/>
              </a:spcBef>
              <a:spcAft>
                <a:spcPts val="0"/>
              </a:spcAft>
              <a:buClr>
                <a:srgbClr val="0E594D"/>
              </a:buClr>
              <a:buSzPct val="45000"/>
              <a:buFont typeface="Wingdings 2"/>
              <a:buNone/>
              <a:tabLst>
                <a:tab pos="390246" algn="l"/>
                <a:tab pos="485288" algn="l"/>
                <a:tab pos="892813" algn="l"/>
                <a:tab pos="1300340" algn="l"/>
                <a:tab pos="1707865" algn="l"/>
                <a:tab pos="2115392" algn="l"/>
                <a:tab pos="2522917" algn="l"/>
                <a:tab pos="2930444" algn="l"/>
                <a:tab pos="3337969" algn="l"/>
                <a:tab pos="3745496" algn="l"/>
                <a:tab pos="4153021" algn="l"/>
                <a:tab pos="4560548" algn="l"/>
                <a:tab pos="4968073" algn="l"/>
                <a:tab pos="5375600" algn="l"/>
                <a:tab pos="5783125" algn="l"/>
                <a:tab pos="6190652" algn="l"/>
                <a:tab pos="6598177" algn="l"/>
                <a:tab pos="7005704" algn="l"/>
                <a:tab pos="7413229" algn="l"/>
                <a:tab pos="7820756" algn="l"/>
                <a:tab pos="8228281" algn="l"/>
              </a:tabLst>
              <a:defRPr/>
            </a:pPr>
            <a:r>
              <a:rPr lang="cs-CZ" sz="3400" dirty="0" smtClean="0">
                <a:latin typeface="Arial Narrow" pitchFamily="34" charset="0"/>
              </a:rPr>
              <a:t>		 teologii v </a:t>
            </a:r>
            <a:r>
              <a:rPr lang="cs-CZ" sz="3400" dirty="0" err="1" smtClean="0">
                <a:latin typeface="Arial Narrow" pitchFamily="34" charset="0"/>
              </a:rPr>
              <a:t>Bologni</a:t>
            </a:r>
            <a:r>
              <a:rPr lang="cs-CZ" sz="3400" dirty="0" smtClean="0">
                <a:latin typeface="Arial Narrow" pitchFamily="34" charset="0"/>
              </a:rPr>
              <a:t>.</a:t>
            </a:r>
          </a:p>
          <a:p>
            <a:pPr marL="390246" indent="-293764" fontAlgn="auto">
              <a:spcBef>
                <a:spcPts val="0"/>
              </a:spcBef>
              <a:spcAft>
                <a:spcPts val="0"/>
              </a:spcAft>
              <a:buClr>
                <a:srgbClr val="0E594D"/>
              </a:buClr>
              <a:buSzPct val="45000"/>
              <a:buFont typeface="Wingdings 2"/>
              <a:buNone/>
              <a:tabLst>
                <a:tab pos="390246" algn="l"/>
                <a:tab pos="485288" algn="l"/>
                <a:tab pos="892813" algn="l"/>
                <a:tab pos="1300340" algn="l"/>
                <a:tab pos="1707865" algn="l"/>
                <a:tab pos="2115392" algn="l"/>
                <a:tab pos="2522917" algn="l"/>
                <a:tab pos="2930444" algn="l"/>
                <a:tab pos="3337969" algn="l"/>
                <a:tab pos="3745496" algn="l"/>
                <a:tab pos="4153021" algn="l"/>
                <a:tab pos="4560548" algn="l"/>
                <a:tab pos="4968073" algn="l"/>
                <a:tab pos="5375600" algn="l"/>
                <a:tab pos="5783125" algn="l"/>
                <a:tab pos="6190652" algn="l"/>
                <a:tab pos="6598177" algn="l"/>
                <a:tab pos="7005704" algn="l"/>
                <a:tab pos="7413229" algn="l"/>
                <a:tab pos="7820756" algn="l"/>
                <a:tab pos="8228281" algn="l"/>
              </a:tabLst>
              <a:defRPr/>
            </a:pPr>
            <a:r>
              <a:rPr lang="cs-CZ" sz="3400" dirty="0" smtClean="0">
                <a:latin typeface="Arial Narrow" pitchFamily="34" charset="0"/>
              </a:rPr>
              <a:t>	- Vstupuje do dominikánského řádu (oblíbený učitel)</a:t>
            </a:r>
          </a:p>
          <a:p>
            <a:pPr marL="390246" indent="-293764" fontAlgn="auto">
              <a:spcBef>
                <a:spcPts val="0"/>
              </a:spcBef>
              <a:spcAft>
                <a:spcPts val="0"/>
              </a:spcAft>
              <a:buClr>
                <a:srgbClr val="0E594D"/>
              </a:buClr>
              <a:buSzPct val="45000"/>
              <a:buFont typeface="Wingdings 2"/>
              <a:buNone/>
              <a:tabLst>
                <a:tab pos="390246" algn="l"/>
                <a:tab pos="485288" algn="l"/>
                <a:tab pos="892813" algn="l"/>
                <a:tab pos="1300340" algn="l"/>
                <a:tab pos="1707865" algn="l"/>
                <a:tab pos="2115392" algn="l"/>
                <a:tab pos="2522917" algn="l"/>
                <a:tab pos="2930444" algn="l"/>
                <a:tab pos="3337969" algn="l"/>
                <a:tab pos="3745496" algn="l"/>
                <a:tab pos="4153021" algn="l"/>
                <a:tab pos="4560548" algn="l"/>
                <a:tab pos="4968073" algn="l"/>
                <a:tab pos="5375600" algn="l"/>
                <a:tab pos="5783125" algn="l"/>
                <a:tab pos="6190652" algn="l"/>
                <a:tab pos="6598177" algn="l"/>
                <a:tab pos="7005704" algn="l"/>
                <a:tab pos="7413229" algn="l"/>
                <a:tab pos="7820756" algn="l"/>
                <a:tab pos="8228281" algn="l"/>
              </a:tabLst>
              <a:defRPr/>
            </a:pPr>
            <a:r>
              <a:rPr lang="cs-CZ" sz="3400" dirty="0" smtClean="0">
                <a:latin typeface="Arial Narrow" pitchFamily="34" charset="0"/>
              </a:rPr>
              <a:t>	- Stal se řadovým provinciálem a hájil řád před papežem </a:t>
            </a:r>
          </a:p>
          <a:p>
            <a:pPr marL="390246" indent="-293764" fontAlgn="auto">
              <a:spcBef>
                <a:spcPts val="0"/>
              </a:spcBef>
              <a:spcAft>
                <a:spcPts val="0"/>
              </a:spcAft>
              <a:buClr>
                <a:srgbClr val="0E594D"/>
              </a:buClr>
              <a:buSzPct val="45000"/>
              <a:buFont typeface="Wingdings 2"/>
              <a:buNone/>
              <a:tabLst>
                <a:tab pos="390246" algn="l"/>
                <a:tab pos="485288" algn="l"/>
                <a:tab pos="892813" algn="l"/>
                <a:tab pos="1300340" algn="l"/>
                <a:tab pos="1707865" algn="l"/>
                <a:tab pos="2115392" algn="l"/>
                <a:tab pos="2522917" algn="l"/>
                <a:tab pos="2930444" algn="l"/>
                <a:tab pos="3337969" algn="l"/>
                <a:tab pos="3745496" algn="l"/>
                <a:tab pos="4153021" algn="l"/>
                <a:tab pos="4560548" algn="l"/>
                <a:tab pos="4968073" algn="l"/>
                <a:tab pos="5375600" algn="l"/>
                <a:tab pos="5783125" algn="l"/>
                <a:tab pos="6190652" algn="l"/>
                <a:tab pos="6598177" algn="l"/>
                <a:tab pos="7005704" algn="l"/>
                <a:tab pos="7413229" algn="l"/>
                <a:tab pos="7820756" algn="l"/>
                <a:tab pos="8228281" algn="l"/>
              </a:tabLst>
              <a:defRPr/>
            </a:pPr>
            <a:r>
              <a:rPr lang="cs-CZ" sz="3400" dirty="0" smtClean="0">
                <a:latin typeface="Arial Narrow" pitchFamily="34" charset="0"/>
              </a:rPr>
              <a:t>	- Jmenován biskupem v Řezně</a:t>
            </a:r>
          </a:p>
          <a:p>
            <a:pPr marL="390246" indent="-293764" fontAlgn="auto">
              <a:spcBef>
                <a:spcPts val="0"/>
              </a:spcBef>
              <a:spcAft>
                <a:spcPts val="0"/>
              </a:spcAft>
              <a:buClr>
                <a:srgbClr val="0E594D"/>
              </a:buClr>
              <a:buSzPct val="45000"/>
              <a:buFont typeface="Wingdings 2"/>
              <a:buNone/>
              <a:tabLst>
                <a:tab pos="390246" algn="l"/>
                <a:tab pos="485288" algn="l"/>
                <a:tab pos="892813" algn="l"/>
                <a:tab pos="1300340" algn="l"/>
                <a:tab pos="1707865" algn="l"/>
                <a:tab pos="2115392" algn="l"/>
                <a:tab pos="2522917" algn="l"/>
                <a:tab pos="2930444" algn="l"/>
                <a:tab pos="3337969" algn="l"/>
                <a:tab pos="3745496" algn="l"/>
                <a:tab pos="4153021" algn="l"/>
                <a:tab pos="4560548" algn="l"/>
                <a:tab pos="4968073" algn="l"/>
                <a:tab pos="5375600" algn="l"/>
                <a:tab pos="5783125" algn="l"/>
                <a:tab pos="6190652" algn="l"/>
                <a:tab pos="6598177" algn="l"/>
                <a:tab pos="7005704" algn="l"/>
                <a:tab pos="7413229" algn="l"/>
                <a:tab pos="7820756" algn="l"/>
                <a:tab pos="8228281" algn="l"/>
              </a:tabLst>
              <a:defRPr/>
            </a:pPr>
            <a:r>
              <a:rPr lang="cs-CZ" sz="3400" dirty="0" smtClean="0">
                <a:latin typeface="Arial Narrow" pitchFamily="34" charset="0"/>
              </a:rPr>
              <a:t>	- Na vlastní žádost z úřadu uvolněn, v klášteře žil pro svou   	 	 vědeckou a spisovatelskou činnost</a:t>
            </a:r>
          </a:p>
          <a:p>
            <a:pPr marL="390246" indent="-293764" fontAlgn="auto">
              <a:spcBef>
                <a:spcPts val="0"/>
              </a:spcBef>
              <a:spcAft>
                <a:spcPts val="0"/>
              </a:spcAft>
              <a:buClr>
                <a:srgbClr val="0E594D"/>
              </a:buClr>
              <a:buSzPct val="45000"/>
              <a:buFont typeface="Wingdings" charset="2"/>
              <a:buChar char=""/>
              <a:tabLst>
                <a:tab pos="390246" algn="l"/>
                <a:tab pos="485288" algn="l"/>
                <a:tab pos="892813" algn="l"/>
                <a:tab pos="1300340" algn="l"/>
                <a:tab pos="1707865" algn="l"/>
                <a:tab pos="2115392" algn="l"/>
                <a:tab pos="2522917" algn="l"/>
                <a:tab pos="2930444" algn="l"/>
                <a:tab pos="3337969" algn="l"/>
                <a:tab pos="3745496" algn="l"/>
                <a:tab pos="4153021" algn="l"/>
                <a:tab pos="4560548" algn="l"/>
                <a:tab pos="4968073" algn="l"/>
                <a:tab pos="5375600" algn="l"/>
                <a:tab pos="5783125" algn="l"/>
                <a:tab pos="6190652" algn="l"/>
                <a:tab pos="6598177" algn="l"/>
                <a:tab pos="7005704" algn="l"/>
                <a:tab pos="7413229" algn="l"/>
                <a:tab pos="7820756" algn="l"/>
                <a:tab pos="8228281" algn="l"/>
              </a:tabLst>
              <a:defRPr/>
            </a:pPr>
            <a:r>
              <a:rPr lang="cs-CZ" sz="3400" dirty="0" smtClean="0">
                <a:latin typeface="Arial Narrow" pitchFamily="34" charset="0"/>
              </a:rPr>
              <a:t>  Dílo - spisy vydány souborně, značná část komentáře k </a:t>
            </a:r>
          </a:p>
          <a:p>
            <a:pPr marL="390246" indent="-293764" fontAlgn="auto">
              <a:spcBef>
                <a:spcPts val="0"/>
              </a:spcBef>
              <a:spcAft>
                <a:spcPts val="0"/>
              </a:spcAft>
              <a:buClr>
                <a:srgbClr val="0E594D"/>
              </a:buClr>
              <a:buSzPct val="45000"/>
              <a:buFont typeface="Wingdings 2"/>
              <a:buNone/>
              <a:tabLst>
                <a:tab pos="390246" algn="l"/>
                <a:tab pos="485288" algn="l"/>
                <a:tab pos="892813" algn="l"/>
                <a:tab pos="1300340" algn="l"/>
                <a:tab pos="1707865" algn="l"/>
                <a:tab pos="2115392" algn="l"/>
                <a:tab pos="2522917" algn="l"/>
                <a:tab pos="2930444" algn="l"/>
                <a:tab pos="3337969" algn="l"/>
                <a:tab pos="3745496" algn="l"/>
                <a:tab pos="4153021" algn="l"/>
                <a:tab pos="4560548" algn="l"/>
                <a:tab pos="4968073" algn="l"/>
                <a:tab pos="5375600" algn="l"/>
                <a:tab pos="5783125" algn="l"/>
                <a:tab pos="6190652" algn="l"/>
                <a:tab pos="6598177" algn="l"/>
                <a:tab pos="7005704" algn="l"/>
                <a:tab pos="7413229" algn="l"/>
                <a:tab pos="7820756" algn="l"/>
                <a:tab pos="8228281" algn="l"/>
              </a:tabLst>
              <a:defRPr/>
            </a:pPr>
            <a:r>
              <a:rPr lang="cs-CZ" sz="3400" dirty="0" smtClean="0">
                <a:latin typeface="Arial Narrow" pitchFamily="34" charset="0"/>
              </a:rPr>
              <a:t>	            dílům Aristotelovým. První té doby, kdo odkryl všechny</a:t>
            </a:r>
          </a:p>
          <a:p>
            <a:pPr marL="390246" indent="-293764" fontAlgn="auto">
              <a:spcBef>
                <a:spcPts val="0"/>
              </a:spcBef>
              <a:spcAft>
                <a:spcPts val="0"/>
              </a:spcAft>
              <a:buClr>
                <a:srgbClr val="0E594D"/>
              </a:buClr>
              <a:buSzPct val="45000"/>
              <a:buFont typeface="Wingdings 2"/>
              <a:buNone/>
              <a:tabLst>
                <a:tab pos="390246" algn="l"/>
                <a:tab pos="485288" algn="l"/>
                <a:tab pos="892813" algn="l"/>
                <a:tab pos="1300340" algn="l"/>
                <a:tab pos="1707865" algn="l"/>
                <a:tab pos="2115392" algn="l"/>
                <a:tab pos="2522917" algn="l"/>
                <a:tab pos="2930444" algn="l"/>
                <a:tab pos="3337969" algn="l"/>
                <a:tab pos="3745496" algn="l"/>
                <a:tab pos="4153021" algn="l"/>
                <a:tab pos="4560548" algn="l"/>
                <a:tab pos="4968073" algn="l"/>
                <a:tab pos="5375600" algn="l"/>
                <a:tab pos="5783125" algn="l"/>
                <a:tab pos="6190652" algn="l"/>
                <a:tab pos="6598177" algn="l"/>
                <a:tab pos="7005704" algn="l"/>
                <a:tab pos="7413229" algn="l"/>
                <a:tab pos="7820756" algn="l"/>
                <a:tab pos="8228281" algn="l"/>
              </a:tabLst>
              <a:defRPr/>
            </a:pPr>
            <a:r>
              <a:rPr lang="cs-CZ" sz="3400" dirty="0" smtClean="0">
                <a:latin typeface="Arial Narrow" pitchFamily="34" charset="0"/>
              </a:rPr>
              <a:t>	            části aristotelovské filosofie. Snaží se doplnit mezery  </a:t>
            </a:r>
          </a:p>
          <a:p>
            <a:pPr marL="390246" indent="-293764" fontAlgn="auto">
              <a:spcBef>
                <a:spcPts val="0"/>
              </a:spcBef>
              <a:spcAft>
                <a:spcPts val="0"/>
              </a:spcAft>
              <a:buClr>
                <a:srgbClr val="0E594D"/>
              </a:buClr>
              <a:buSzPct val="45000"/>
              <a:buFont typeface="Wingdings 2"/>
              <a:buNone/>
              <a:tabLst>
                <a:tab pos="390246" algn="l"/>
                <a:tab pos="485288" algn="l"/>
                <a:tab pos="892813" algn="l"/>
                <a:tab pos="1300340" algn="l"/>
                <a:tab pos="1707865" algn="l"/>
                <a:tab pos="2115392" algn="l"/>
                <a:tab pos="2522917" algn="l"/>
                <a:tab pos="2930444" algn="l"/>
                <a:tab pos="3337969" algn="l"/>
                <a:tab pos="3745496" algn="l"/>
                <a:tab pos="4153021" algn="l"/>
                <a:tab pos="4560548" algn="l"/>
                <a:tab pos="4968073" algn="l"/>
                <a:tab pos="5375600" algn="l"/>
                <a:tab pos="5783125" algn="l"/>
                <a:tab pos="6190652" algn="l"/>
                <a:tab pos="6598177" algn="l"/>
                <a:tab pos="7005704" algn="l"/>
                <a:tab pos="7413229" algn="l"/>
                <a:tab pos="7820756" algn="l"/>
                <a:tab pos="8228281" algn="l"/>
              </a:tabLst>
              <a:defRPr/>
            </a:pPr>
            <a:r>
              <a:rPr lang="cs-CZ" sz="3400" dirty="0" smtClean="0">
                <a:latin typeface="Arial Narrow" pitchFamily="34" charset="0"/>
              </a:rPr>
              <a:t>	            ve filosofii.</a:t>
            </a:r>
          </a:p>
        </p:txBody>
      </p:sp>
    </p:spTree>
  </p:cSld>
  <p:clrMapOvr>
    <a:masterClrMapping/>
  </p:clrMapOvr>
  <p:transition spd="med"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</p:spPr>
        <p:txBody>
          <a:bodyPr/>
          <a:lstStyle/>
          <a:p>
            <a:pPr marL="54864" fontAlgn="auto">
              <a:spcAft>
                <a:spcPts val="0"/>
              </a:spcAft>
              <a:defRPr/>
            </a:pPr>
            <a:r>
              <a:rPr lang="cs-CZ" sz="4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Albert Veliký (1207 – 1280)</a:t>
            </a:r>
            <a:endParaRPr lang="cs-CZ" sz="40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3794" name="Picture 2" descr="C:\Users\jirka2\Desktop\obrázky\254px-AlbertusMagnus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220913" y="1789113"/>
            <a:ext cx="4367212" cy="4592637"/>
          </a:xfrm>
        </p:spPr>
      </p:pic>
    </p:spTree>
  </p:cSld>
  <p:clrMapOvr>
    <a:masterClrMapping/>
  </p:clrMapOvr>
  <p:transition>
    <p:blinds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</p:spPr>
        <p:txBody>
          <a:bodyPr lIns="82945" tIns="41473" bIns="41473"/>
          <a:lstStyle/>
          <a:p>
            <a:pPr marL="54864" fontAlgn="auto">
              <a:spcAft>
                <a:spcPts val="0"/>
              </a:spcAft>
              <a:defRPr/>
            </a:pPr>
            <a:r>
              <a:rPr lang="cs-CZ" sz="2900" dirty="0" smtClean="0">
                <a:solidFill>
                  <a:srgbClr val="FFFF00"/>
                </a:solidFill>
              </a:rPr>
              <a:t>Vrcholná scholastika</a:t>
            </a:r>
          </a:p>
        </p:txBody>
      </p:sp>
      <p:sp>
        <p:nvSpPr>
          <p:cNvPr id="34818" name="Zástupný symbol pro obsah 2"/>
          <p:cNvSpPr>
            <a:spLocks noGrp="1"/>
          </p:cNvSpPr>
          <p:nvPr>
            <p:ph idx="1"/>
          </p:nvPr>
        </p:nvSpPr>
        <p:spPr/>
        <p:txBody>
          <a:bodyPr lIns="82945" tIns="41473" rIns="82945" bIns="41473"/>
          <a:lstStyle/>
          <a:p>
            <a:endParaRPr lang="cs-CZ" smtClean="0"/>
          </a:p>
          <a:p>
            <a:pPr>
              <a:buSzPct val="50000"/>
            </a:pPr>
            <a:r>
              <a:rPr lang="cs-CZ" sz="2400" smtClean="0">
                <a:latin typeface="Arial Narrow" pitchFamily="34" charset="0"/>
              </a:rPr>
              <a:t>Albert Veliký svá vlastní pozorování využil i v přírodovědě,</a:t>
            </a:r>
          </a:p>
          <a:p>
            <a:pPr>
              <a:buFont typeface="Wingdings 2" pitchFamily="18" charset="2"/>
              <a:buNone/>
            </a:pPr>
            <a:r>
              <a:rPr lang="cs-CZ" sz="2400" smtClean="0">
                <a:latin typeface="Arial Narrow" pitchFamily="34" charset="0"/>
              </a:rPr>
              <a:t>	       botanice, zoologii, chemii.</a:t>
            </a:r>
          </a:p>
          <a:p>
            <a:pPr>
              <a:buFont typeface="Wingdings 2" pitchFamily="18" charset="2"/>
              <a:buNone/>
            </a:pPr>
            <a:r>
              <a:rPr lang="cs-CZ" sz="2400" smtClean="0">
                <a:latin typeface="Arial Narrow" pitchFamily="34" charset="0"/>
              </a:rPr>
              <a:t>	     - pro přírodovědné znalosti mu připisováno nadpřirozené </a:t>
            </a:r>
          </a:p>
          <a:p>
            <a:pPr>
              <a:buFont typeface="Wingdings 2" pitchFamily="18" charset="2"/>
              <a:buNone/>
            </a:pPr>
            <a:r>
              <a:rPr lang="cs-CZ" sz="2400" smtClean="0">
                <a:latin typeface="Arial Narrow" pitchFamily="34" charset="0"/>
              </a:rPr>
              <a:t>	       vědění = Veliký a univerzální učenec</a:t>
            </a:r>
          </a:p>
          <a:p>
            <a:pPr>
              <a:buFont typeface="Wingdings 2" pitchFamily="18" charset="2"/>
              <a:buNone/>
            </a:pPr>
            <a:r>
              <a:rPr lang="cs-CZ" sz="2400" smtClean="0">
                <a:latin typeface="Arial Narrow" pitchFamily="34" charset="0"/>
              </a:rPr>
              <a:t>	     - materiál chtěl zformovat v jednotný systém v díle „Sumě  </a:t>
            </a:r>
          </a:p>
          <a:p>
            <a:pPr>
              <a:buFont typeface="Wingdings 2" pitchFamily="18" charset="2"/>
              <a:buNone/>
            </a:pPr>
            <a:r>
              <a:rPr lang="cs-CZ" sz="2400" smtClean="0">
                <a:latin typeface="Arial Narrow" pitchFamily="34" charset="0"/>
              </a:rPr>
              <a:t>	       teologické.“ Sám nedokončil – teprve jeho žák T. Akvinský.</a:t>
            </a:r>
          </a:p>
          <a:p>
            <a:endParaRPr lang="cs-CZ" sz="2400" smtClean="0">
              <a:latin typeface="Arial Narrow" pitchFamily="34" charset="0"/>
            </a:endParaRPr>
          </a:p>
          <a:p>
            <a:pPr>
              <a:buFont typeface="Wingdings 2" pitchFamily="18" charset="2"/>
              <a:buNone/>
            </a:pPr>
            <a:endParaRPr lang="cs-CZ" sz="2400" smtClean="0">
              <a:latin typeface="Arial Narrow" pitchFamily="34" charset="0"/>
            </a:endParaRPr>
          </a:p>
        </p:txBody>
      </p:sp>
    </p:spTree>
  </p:cSld>
  <p:clrMapOvr>
    <a:masterClrMapping/>
  </p:clrMapOvr>
  <p:transition>
    <p:blinds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</p:spPr>
        <p:txBody>
          <a:bodyPr/>
          <a:lstStyle/>
          <a:p>
            <a:pPr marL="54864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FFFF00"/>
                </a:solidFill>
              </a:rPr>
              <a:t>Zdroje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cs-CZ" sz="2500" smtClean="0"/>
              <a:t>Vlastní poznámky, výpisky</a:t>
            </a:r>
          </a:p>
          <a:p>
            <a:pPr>
              <a:lnSpc>
                <a:spcPct val="80000"/>
              </a:lnSpc>
            </a:pPr>
            <a:r>
              <a:rPr lang="cs-CZ" sz="2000" smtClean="0"/>
              <a:t>[1] AUTOR NEUVEDEN. Wikipedia cz [online]. [cit</a:t>
            </a:r>
            <a:r>
              <a:rPr lang="cs-CZ" sz="2400" smtClean="0"/>
              <a:t>. 1.12.2012].</a:t>
            </a:r>
            <a:r>
              <a:rPr lang="cs-CZ" sz="2500" smtClean="0"/>
              <a:t> </a:t>
            </a:r>
            <a:r>
              <a:rPr lang="cs-CZ" sz="2000" smtClean="0"/>
              <a:t>Dostupný pod licencí Creative Commons na WWW: </a:t>
            </a:r>
            <a:r>
              <a:rPr lang="cs-CZ" sz="2500" smtClean="0"/>
              <a:t/>
            </a:r>
            <a:br>
              <a:rPr lang="cs-CZ" sz="2500" smtClean="0"/>
            </a:br>
            <a:r>
              <a:rPr lang="cs-CZ" sz="2000" smtClean="0">
                <a:latin typeface="Arial" charset="0"/>
                <a:hlinkClick r:id="rId2"/>
              </a:rPr>
              <a:t>http://commons.wikimedia.org/wiki/File:Anselm_of_Canterbury.jpg</a:t>
            </a:r>
            <a:r>
              <a:rPr lang="cs-CZ" smtClean="0"/>
              <a:t> </a:t>
            </a:r>
            <a:endParaRPr lang="cs-CZ" smtClean="0">
              <a:latin typeface="Arial" charset="0"/>
            </a:endParaRPr>
          </a:p>
          <a:p>
            <a:pPr>
              <a:lnSpc>
                <a:spcPct val="80000"/>
              </a:lnSpc>
            </a:pPr>
            <a:r>
              <a:rPr lang="cs-CZ" sz="2200" smtClean="0"/>
              <a:t>[2] AUTOR NEUVEDEN. Wikipedia cz [online]. [cit. 1.12.2012]. </a:t>
            </a:r>
            <a:r>
              <a:rPr lang="cs-CZ" sz="1800" smtClean="0"/>
              <a:t>Dostupný pod licencí Creative Commons na WWW: </a:t>
            </a:r>
            <a:r>
              <a:rPr lang="cs-CZ" sz="2000" smtClean="0">
                <a:latin typeface="Arial" charset="0"/>
                <a:hlinkClick r:id="rId3"/>
              </a:rPr>
              <a:t>http://commons.wikimedia.org/wiki/File:Abelard_and_Heloise.jpeg</a:t>
            </a:r>
            <a:r>
              <a:rPr lang="cs-CZ" sz="2000" smtClean="0"/>
              <a:t> </a:t>
            </a:r>
            <a:endParaRPr lang="cs-CZ" sz="2000" smtClean="0">
              <a:latin typeface="Arial" charset="0"/>
            </a:endParaRPr>
          </a:p>
          <a:p>
            <a:pPr>
              <a:lnSpc>
                <a:spcPct val="80000"/>
              </a:lnSpc>
            </a:pPr>
            <a:r>
              <a:rPr lang="cs-CZ" sz="2200" smtClean="0"/>
              <a:t>[3] AUTOR NEUVEDEN. Wikipedia cz [online]. [cit. 1.12.2012]. </a:t>
            </a:r>
            <a:r>
              <a:rPr lang="cs-CZ" sz="1800" smtClean="0"/>
              <a:t>Dostupný pod licencí Creative Commonsna WWW: </a:t>
            </a:r>
            <a:r>
              <a:rPr lang="cs-CZ" sz="2000" smtClean="0">
                <a:latin typeface="Arial" charset="0"/>
                <a:hlinkClick r:id="rId4"/>
              </a:rPr>
              <a:t>http://commons.wikimedia.org/wiki/File:San_Francesco.jpg</a:t>
            </a:r>
            <a:r>
              <a:rPr lang="cs-CZ" smtClean="0"/>
              <a:t> </a:t>
            </a:r>
            <a:endParaRPr lang="cs-CZ" smtClean="0">
              <a:latin typeface="Arial" charset="0"/>
            </a:endParaRPr>
          </a:p>
          <a:p>
            <a:pPr>
              <a:lnSpc>
                <a:spcPct val="80000"/>
              </a:lnSpc>
            </a:pPr>
            <a:r>
              <a:rPr lang="cs-CZ" sz="2200" smtClean="0"/>
              <a:t>[4] AUTOR NEUVEDEN. Wikipedia cz [online]. [cit. 1.12.2012]. </a:t>
            </a:r>
            <a:r>
              <a:rPr lang="cs-CZ" sz="1800" smtClean="0"/>
              <a:t>Dostupný pod licencí Creative Commons na WWW: </a:t>
            </a:r>
            <a:r>
              <a:rPr lang="cs-CZ" sz="2000" smtClean="0">
                <a:latin typeface="Arial" charset="0"/>
                <a:hlinkClick r:id="rId5"/>
              </a:rPr>
              <a:t>http://commons.wikimedia.org/wiki/File:AlbertusMagnus.jpg</a:t>
            </a:r>
            <a:r>
              <a:rPr lang="cs-CZ" sz="2000" smtClean="0"/>
              <a:t> </a:t>
            </a:r>
            <a:endParaRPr lang="cs-CZ" sz="2000" smtClean="0">
              <a:latin typeface="Arial" charset="0"/>
            </a:endParaRPr>
          </a:p>
          <a:p>
            <a:pPr>
              <a:lnSpc>
                <a:spcPct val="80000"/>
              </a:lnSpc>
            </a:pPr>
            <a:r>
              <a:rPr lang="cs-CZ" sz="2200" smtClean="0"/>
              <a:t>[5] AUTOR NEUVEDEN. Wikipedia cz [online]. [cit. 1.12.2012]. </a:t>
            </a:r>
            <a:r>
              <a:rPr lang="cs-CZ" sz="1800" smtClean="0"/>
              <a:t>Dostupný pod licencí Creative Commons na WWW: </a:t>
            </a:r>
            <a:r>
              <a:rPr lang="cs-CZ" sz="2000" smtClean="0">
                <a:latin typeface="Arial" charset="0"/>
                <a:hlinkClick r:id="rId6"/>
              </a:rPr>
              <a:t>http://commons.wikimedia.org/wiki/File:San_Domenico82.jpg</a:t>
            </a:r>
            <a:endParaRPr lang="cs-CZ" sz="2000" smtClean="0">
              <a:latin typeface="Arial" charset="0"/>
            </a:endParaRPr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endParaRPr lang="cs-CZ" sz="2000" smtClean="0"/>
          </a:p>
          <a:p>
            <a:pPr>
              <a:lnSpc>
                <a:spcPct val="80000"/>
              </a:lnSpc>
            </a:pPr>
            <a:endParaRPr lang="cs-CZ" sz="2000" smtClean="0"/>
          </a:p>
          <a:p>
            <a:pPr>
              <a:lnSpc>
                <a:spcPct val="80000"/>
              </a:lnSpc>
            </a:pPr>
            <a:endParaRPr lang="cs-CZ" sz="2200" smtClean="0"/>
          </a:p>
          <a:p>
            <a:pPr>
              <a:lnSpc>
                <a:spcPct val="80000"/>
              </a:lnSpc>
            </a:pPr>
            <a:endParaRPr lang="cs-CZ" sz="2500" smtClean="0"/>
          </a:p>
          <a:p>
            <a:pPr>
              <a:lnSpc>
                <a:spcPct val="80000"/>
              </a:lnSpc>
            </a:pPr>
            <a:endParaRPr lang="cs-CZ" sz="2500" smtClean="0"/>
          </a:p>
        </p:txBody>
      </p:sp>
    </p:spTree>
  </p:cSld>
  <p:clrMapOvr>
    <a:masterClrMapping/>
  </p:clrMapOvr>
  <p:transition>
    <p:blinds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66</TotalTime>
  <Words>613</Words>
  <Application>Microsoft Office PowerPoint</Application>
  <PresentationFormat>On-screen Show (4:3)</PresentationFormat>
  <Paragraphs>117</Paragraphs>
  <Slides>16</Slides>
  <Notes>6</Notes>
  <HiddenSlides>0</HiddenSlides>
  <MMClips>0</MMClips>
  <ScaleCrop>false</ScaleCrop>
  <HeadingPairs>
    <vt:vector size="6" baseType="variant">
      <vt:variant>
        <vt:lpstr>Použitá písma</vt:lpstr>
      </vt:variant>
      <vt:variant>
        <vt:i4>8</vt:i4>
      </vt:variant>
      <vt:variant>
        <vt:lpstr>Šablona návrhu</vt:lpstr>
      </vt:variant>
      <vt:variant>
        <vt:i4>9</vt:i4>
      </vt:variant>
      <vt:variant>
        <vt:lpstr>Nadpisy snímků</vt:lpstr>
      </vt:variant>
      <vt:variant>
        <vt:i4>16</vt:i4>
      </vt:variant>
    </vt:vector>
  </HeadingPairs>
  <TitlesOfParts>
    <vt:vector size="33" baseType="lpstr">
      <vt:lpstr>Rockwell</vt:lpstr>
      <vt:lpstr>Arial</vt:lpstr>
      <vt:lpstr>Wingdings 2</vt:lpstr>
      <vt:lpstr>Calibri</vt:lpstr>
      <vt:lpstr>Times New Roman</vt:lpstr>
      <vt:lpstr>Times New Roman,Bold</vt:lpstr>
      <vt:lpstr>Arial Narrow</vt:lpstr>
      <vt:lpstr>Wingdings</vt:lpstr>
      <vt:lpstr>Lití písma</vt:lpstr>
      <vt:lpstr>Lití písma</vt:lpstr>
      <vt:lpstr>Lití písma</vt:lpstr>
      <vt:lpstr>Lití písma</vt:lpstr>
      <vt:lpstr>Lití písma</vt:lpstr>
      <vt:lpstr>Lití písma</vt:lpstr>
      <vt:lpstr>Lití písma</vt:lpstr>
      <vt:lpstr>Lití písma</vt:lpstr>
      <vt:lpstr>Lití písma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J.Beran a kol.</dc:creator>
  <cp:keywords>Františkáni,dominikáni</cp:keywords>
  <cp:lastModifiedBy>DUM</cp:lastModifiedBy>
  <cp:revision>17</cp:revision>
  <dcterms:created xsi:type="dcterms:W3CDTF">2013-08-21T08:51:24Z</dcterms:created>
  <dcterms:modified xsi:type="dcterms:W3CDTF">2014-04-04T17:53:27Z</dcterms:modified>
</cp:coreProperties>
</file>