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8" r:id="rId5"/>
    <p:sldId id="260" r:id="rId6"/>
    <p:sldId id="261" r:id="rId7"/>
    <p:sldId id="266" r:id="rId8"/>
    <p:sldId id="262" r:id="rId9"/>
    <p:sldId id="269" r:id="rId10"/>
    <p:sldId id="263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570" y="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438D09-5B00-4E74-83CE-6FF97D1E319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FBEF4-9E25-4656-A20C-742DE4E3C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91005" y="878422"/>
            <a:ext cx="4475990" cy="316476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409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061392" y="4350019"/>
            <a:ext cx="4740978" cy="4115140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419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061392" y="4350019"/>
            <a:ext cx="4740978" cy="4115140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FBEF4-9E25-4656-A20C-742DE4E3C31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754AEA4-F0FE-4C63-9911-FE8CE45F4C42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A95872A-7C5F-4EA6-B568-25507D5D2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ologick&#225;_suma" TargetMode="External"/><Relationship Id="rId2" Type="http://schemas.openxmlformats.org/officeDocument/2006/relationships/hyperlink" Target="http://cs.wikipedia.org/wiki/Tom&#225;&#353;_Akvinsk&#253;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William_Occam" TargetMode="External"/><Relationship Id="rId4" Type="http://schemas.openxmlformats.org/officeDocument/2006/relationships/hyperlink" Target="http://cs.wikipedia.org/wiki/Duns_Scot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1979712" y="1988840"/>
            <a:ext cx="3592800" cy="422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 dirty="0">
                <a:solidFill>
                  <a:srgbClr val="000000"/>
                </a:solidFill>
                <a:latin typeface="Times New Roman" pitchFamily="16" charset="0"/>
              </a:rPr>
              <a:t>SCHOLASTIKA III.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827584" y="692696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63688" y="2348880"/>
          <a:ext cx="6453964" cy="424847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2829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VY_32_INOVACE_mix2_zsv20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zsv20_scholastika_</a:t>
                      </a:r>
                      <a:r>
                        <a:rPr lang="cs-CZ" sz="1100" dirty="0" err="1" smtClean="0">
                          <a:effectLst/>
                        </a:rPr>
                        <a:t>III.pptx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5530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obdobím vrcholné a pozdní scholastiky a jejími představiteli.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Křesťanská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Scholastika III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4330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 Seznámit s filosofií hlavního představitele vrcholné scholastiky  </a:t>
                      </a:r>
                      <a:r>
                        <a:rPr lang="cs-CZ" sz="1100" dirty="0" err="1" smtClean="0">
                          <a:effectLst/>
                        </a:rPr>
                        <a:t>Akvinským</a:t>
                      </a:r>
                      <a:r>
                        <a:rPr lang="cs-CZ" sz="1100" dirty="0" smtClean="0">
                          <a:effectLst/>
                        </a:rPr>
                        <a:t> a představiteli období pozdní scholastiky.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48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Klíčová slova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křesťanství, 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scholastika,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Akvinský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pozdní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scholastika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38978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494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42829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19.3.2014</a:t>
                      </a: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1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489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/>
          <p:cNvSpPr txBox="1">
            <a:spLocks noChangeArrowheads="1"/>
          </p:cNvSpPr>
          <p:nvPr/>
        </p:nvSpPr>
        <p:spPr bwMode="auto">
          <a:xfrm>
            <a:off x="456481" y="273629"/>
            <a:ext cx="8228160" cy="585709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3715" rIns="0" bIns="0" anchor="ctr"/>
          <a:lstStyle/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sz="3300" b="1" dirty="0">
              <a:solidFill>
                <a:srgbClr val="000000"/>
              </a:solidFill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sz="3300" b="1" dirty="0">
              <a:solidFill>
                <a:srgbClr val="000000"/>
              </a:solidFill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sz="3300" b="1" dirty="0">
              <a:solidFill>
                <a:srgbClr val="000000"/>
              </a:solidFill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3300" b="1" dirty="0">
                <a:solidFill>
                  <a:srgbClr val="000000"/>
                </a:solidFill>
              </a:rPr>
              <a:t>SCHOLASTIKA  III.</a:t>
            </a: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sz="2200" dirty="0">
              <a:solidFill>
                <a:srgbClr val="000000"/>
              </a:solidFill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2200" dirty="0">
                <a:solidFill>
                  <a:srgbClr val="000000"/>
                </a:solidFill>
              </a:rPr>
              <a:t>VRCHOLNÁ  SCHOLASTIKA</a:t>
            </a: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2200" dirty="0">
                <a:solidFill>
                  <a:srgbClr val="000000"/>
                </a:solidFill>
              </a:rPr>
              <a:t>TOMÁŠ AKVINSKÝ</a:t>
            </a: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2200" dirty="0">
                <a:solidFill>
                  <a:srgbClr val="000000"/>
                </a:solidFill>
              </a:rPr>
              <a:t>POZDNÍ SCHOLASTIKA</a:t>
            </a:r>
          </a:p>
          <a:p>
            <a:pPr algn="ctr">
              <a:lnSpc>
                <a:spcPct val="95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 lIns="82945" tIns="41473" bIns="41473"/>
          <a:lstStyle/>
          <a:p>
            <a:r>
              <a:rPr lang="cs-CZ" sz="2900" dirty="0" smtClean="0">
                <a:solidFill>
                  <a:srgbClr val="FFFF00"/>
                </a:solidFill>
              </a:rPr>
              <a:t>Vrcholná scholastika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/>
          <a:lstStyle/>
          <a:p>
            <a:endParaRPr lang="cs-CZ" dirty="0" smtClean="0"/>
          </a:p>
          <a:p>
            <a:r>
              <a:rPr lang="cs-CZ" sz="2400" b="1" dirty="0" smtClean="0">
                <a:latin typeface="Arial Narrow" pitchFamily="34" charset="0"/>
              </a:rPr>
              <a:t> </a:t>
            </a:r>
            <a:r>
              <a:rPr lang="cs-CZ" sz="2800" b="1" dirty="0" smtClean="0">
                <a:latin typeface="Arial Narrow" pitchFamily="34" charset="0"/>
              </a:rPr>
              <a:t>TOMÁŠ AKVINSKÝ(1225 – 1274)</a:t>
            </a:r>
            <a:endParaRPr lang="cs-CZ" sz="28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   - šlechtická rodina - Neapol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   - vychováván benediktiny v klášteře </a:t>
            </a:r>
            <a:r>
              <a:rPr lang="cs-CZ" sz="2800" dirty="0" err="1" smtClean="0">
                <a:latin typeface="Arial Narrow" pitchFamily="34" charset="0"/>
              </a:rPr>
              <a:t>Monte</a:t>
            </a:r>
            <a:r>
              <a:rPr lang="cs-CZ" sz="2800" dirty="0" smtClean="0">
                <a:latin typeface="Arial Narrow" pitchFamily="34" charset="0"/>
              </a:rPr>
              <a:t> </a:t>
            </a:r>
            <a:r>
              <a:rPr lang="cs-CZ" sz="2800" dirty="0" err="1" smtClean="0">
                <a:latin typeface="Arial Narrow" pitchFamily="34" charset="0"/>
              </a:rPr>
              <a:t>Casino</a:t>
            </a:r>
            <a:endParaRPr lang="cs-CZ" sz="28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   - univerzita v Neapoli (řád Dominikánů), studuje  poté v                                             Paříži, Kolíně nad Rýnem – sám také vyučuje. </a:t>
            </a:r>
          </a:p>
          <a:p>
            <a:endParaRPr lang="cs-CZ" sz="2400" dirty="0" smtClean="0">
              <a:latin typeface="Arial Narrow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TOMÁŠ AKVINSKÝ(1225 – 1274)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4" name="Picture 2" descr="C:\Users\jirka2\Desktop\obrázky\220px-St-thomas-aquina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928802"/>
            <a:ext cx="2624150" cy="39481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 lIns="82945" tIns="41473" bIns="41473"/>
          <a:lstStyle/>
          <a:p>
            <a:r>
              <a:rPr lang="cs-CZ" sz="2900" dirty="0" smtClean="0">
                <a:solidFill>
                  <a:srgbClr val="FFFF00"/>
                </a:solidFill>
              </a:rPr>
              <a:t>Vrcholná scholastika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r>
              <a:rPr lang="cs-CZ" sz="2600" b="1" dirty="0" smtClean="0">
                <a:latin typeface="Arial Narrow" pitchFamily="34" charset="0"/>
              </a:rPr>
              <a:t>    Filosofie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snaha smířit víru a rozum (dvě metody přístupu k pravdě)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</a:t>
            </a:r>
            <a:r>
              <a:rPr lang="cs-CZ" sz="2600" dirty="0" err="1" smtClean="0">
                <a:latin typeface="Arial Narrow" pitchFamily="34" charset="0"/>
              </a:rPr>
              <a:t>aristotelovu</a:t>
            </a:r>
            <a:r>
              <a:rPr lang="cs-CZ" sz="2600" dirty="0" smtClean="0">
                <a:latin typeface="Arial Narrow" pitchFamily="34" charset="0"/>
              </a:rPr>
              <a:t> filosofii upravil pro křesťanskou podobu = dokonalým   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bytím je Bůh - ostatní skutečnosti jsou stvořené a skládají se z 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beztvaré látky (konkrétní podobu jí dává forma)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látka existuje ve stavu možnosti a uskutečnění, má pravou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podstatu a existenci. Konkrétní skutečnost má svou substanci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a vlastnosti.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dvě podoby bytí = dokonalý Bůh a věci stvořené – analogie bytí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dvě metody přístupu k pravdě 1. zjevená teologie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                                                 2. přirozená teologie 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 lIns="82945" tIns="41473" bIns="41473"/>
          <a:lstStyle/>
          <a:p>
            <a:r>
              <a:rPr lang="cs-CZ" sz="2900" dirty="0" smtClean="0">
                <a:solidFill>
                  <a:srgbClr val="FFFF00"/>
                </a:solidFill>
              </a:rPr>
              <a:t>Vrcholná scholastika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>
            <a:normAutofit fontScale="92500" lnSpcReduction="2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	  </a:t>
            </a:r>
            <a:r>
              <a:rPr lang="cs-CZ" sz="2600" dirty="0" smtClean="0">
                <a:latin typeface="Arial Narrow" pitchFamily="34" charset="0"/>
              </a:rPr>
              <a:t>- věří v jednotu duše a těla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- uvádí pět rozumových důkazů boží existence: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1.pohyb (prvotní hybatel)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2.působící příčina (prvotní příčina)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3.nahodilé a nutné (nutnost ze sebe sama)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4.dokonalost (stupně dokonalosti - nejvyšší dokonalost)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5.smysluplné uspořádání (řízení přírody vyšší inteligencí)</a:t>
            </a:r>
          </a:p>
          <a:p>
            <a:endParaRPr lang="cs-CZ" sz="2600" dirty="0" smtClean="0">
              <a:latin typeface="Arial Narrow" pitchFamily="34" charset="0"/>
            </a:endParaRPr>
          </a:p>
          <a:p>
            <a:r>
              <a:rPr lang="cs-CZ" sz="2600" dirty="0" smtClean="0">
                <a:latin typeface="Arial Narrow" pitchFamily="34" charset="0"/>
              </a:rPr>
              <a:t>   Dílo: Teologická suma, Proti pohanům</a:t>
            </a:r>
          </a:p>
          <a:p>
            <a:endParaRPr lang="cs-CZ" sz="26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Tomismus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Novotomismus -1879 - oficiální nauka křesťanské církve</a:t>
            </a:r>
          </a:p>
        </p:txBody>
      </p:sp>
      <p:pic>
        <p:nvPicPr>
          <p:cNvPr id="3074" name="Picture 2" descr="C:\Users\jirka2\Desktop\obrázky\220px-SummaTheologia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2472" y="1484784"/>
            <a:ext cx="1572941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TOMÁŠ AKVINSKÝ(1225 – 1274)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jirka2\Desktop\obrázky\Gentile_da_Fabriano_05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556792"/>
            <a:ext cx="3585939" cy="4898901"/>
          </a:xfrm>
          <a:prstGeom prst="rect">
            <a:avLst/>
          </a:prstGeom>
          <a:noFill/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7809120" cy="1144921"/>
          </a:xfrm>
        </p:spPr>
        <p:txBody>
          <a:bodyPr lIns="82945" tIns="24165" bIns="41473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2900" dirty="0" smtClean="0">
                <a:solidFill>
                  <a:srgbClr val="FFFF00"/>
                </a:solidFill>
              </a:rPr>
              <a:t>Pozdní scholastika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2480" y="1906760"/>
            <a:ext cx="7809120" cy="4526396"/>
          </a:xfrm>
        </p:spPr>
        <p:txBody>
          <a:bodyPr lIns="82945" tIns="41473" rIns="82945" bIns="41473">
            <a:normAutofit/>
          </a:bodyPr>
          <a:lstStyle/>
          <a:p>
            <a:pPr marL="390246" indent="-293764">
              <a:buClr>
                <a:srgbClr val="0E594D"/>
              </a:buClr>
              <a:buSzPct val="45000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  </a:t>
            </a:r>
            <a:r>
              <a:rPr lang="cs-CZ" sz="2400" b="1" dirty="0" err="1" smtClean="0">
                <a:latin typeface="Arial Narrow" pitchFamily="34" charset="0"/>
              </a:rPr>
              <a:t>Duns</a:t>
            </a:r>
            <a:r>
              <a:rPr lang="cs-CZ" sz="2400" b="1" dirty="0" smtClean="0">
                <a:latin typeface="Arial Narrow" pitchFamily="34" charset="0"/>
              </a:rPr>
              <a:t> </a:t>
            </a:r>
            <a:r>
              <a:rPr lang="cs-CZ" sz="2400" b="1" dirty="0" err="1" smtClean="0">
                <a:latin typeface="Arial Narrow" pitchFamily="34" charset="0"/>
              </a:rPr>
              <a:t>Scotus</a:t>
            </a:r>
            <a:r>
              <a:rPr lang="cs-CZ" sz="2400" b="1" dirty="0" smtClean="0">
                <a:latin typeface="Arial Narrow" pitchFamily="34" charset="0"/>
              </a:rPr>
              <a:t> (1266 – 1308)</a:t>
            </a: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b="1" dirty="0" smtClean="0">
                <a:latin typeface="Arial Narrow" pitchFamily="34" charset="0"/>
              </a:rPr>
              <a:t>	 </a:t>
            </a:r>
            <a:r>
              <a:rPr lang="cs-CZ" sz="2400" dirty="0" smtClean="0">
                <a:latin typeface="Arial Narrow" pitchFamily="34" charset="0"/>
              </a:rPr>
              <a:t>- Skot, františkán</a:t>
            </a: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	 - kritizuje </a:t>
            </a:r>
            <a:r>
              <a:rPr lang="cs-CZ" sz="2400" dirty="0" err="1" smtClean="0">
                <a:latin typeface="Arial Narrow" pitchFamily="34" charset="0"/>
              </a:rPr>
              <a:t>Akvinského</a:t>
            </a:r>
            <a:endParaRPr lang="cs-CZ" sz="2400" dirty="0" smtClean="0">
              <a:latin typeface="Arial Narrow" pitchFamily="34" charset="0"/>
            </a:endParaRP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	 - poznání = intuitivní zkušenost poznání</a:t>
            </a: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	 - důraz na rozumovou zkušenost  jedince</a:t>
            </a: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	 - vůle a svoboda jsou božské rysy</a:t>
            </a: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	 - „TATOST“ – individuální přirozenost jednotlivce, která  </a:t>
            </a:r>
          </a:p>
          <a:p>
            <a:pPr marL="390246" indent="-293764">
              <a:buClr>
                <a:srgbClr val="0E594D"/>
              </a:buClr>
              <a:buSzPct val="45000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</a:pPr>
            <a:r>
              <a:rPr lang="cs-CZ" sz="2400" dirty="0" smtClean="0">
                <a:latin typeface="Arial Narrow" pitchFamily="34" charset="0"/>
              </a:rPr>
              <a:t>	      rozhoduje o tom, že daná věc je přímo tato a ne jiná.</a:t>
            </a:r>
          </a:p>
        </p:txBody>
      </p:sp>
      <p:pic>
        <p:nvPicPr>
          <p:cNvPr id="4098" name="Picture 2" descr="C:\Users\jirka2\Desktop\obrázky\220px-Pluralit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5214950"/>
            <a:ext cx="2304256" cy="8798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Duns</a:t>
            </a: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Scotus</a:t>
            </a: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(1266 – 1308)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Users\jirka2\Desktop\obrázky\JohnDunsScotu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000240"/>
            <a:ext cx="2781313" cy="36701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 lIns="82945" tIns="41473" bIns="41473"/>
          <a:lstStyle/>
          <a:p>
            <a:r>
              <a:rPr lang="cs-CZ" sz="2900" dirty="0" smtClean="0">
                <a:solidFill>
                  <a:srgbClr val="FFFF00"/>
                </a:solidFill>
              </a:rPr>
              <a:t>Pozdní scholastika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>
            <a:normAutofit lnSpcReduction="10000"/>
          </a:bodyPr>
          <a:lstStyle/>
          <a:p>
            <a:r>
              <a:rPr lang="cs-CZ" sz="2600" dirty="0" smtClean="0">
                <a:latin typeface="Arial Narrow" pitchFamily="34" charset="0"/>
              </a:rPr>
              <a:t>    </a:t>
            </a:r>
            <a:r>
              <a:rPr lang="cs-CZ" sz="2600" b="1" dirty="0" smtClean="0">
                <a:latin typeface="Arial Narrow" pitchFamily="34" charset="0"/>
              </a:rPr>
              <a:t>William </a:t>
            </a:r>
            <a:r>
              <a:rPr lang="cs-CZ" sz="2600" b="1" dirty="0" err="1" smtClean="0">
                <a:latin typeface="Arial Narrow" pitchFamily="34" charset="0"/>
              </a:rPr>
              <a:t>Occam</a:t>
            </a:r>
            <a:r>
              <a:rPr lang="cs-CZ" sz="2600" b="1" dirty="0" smtClean="0">
                <a:latin typeface="Arial Narrow" pitchFamily="34" charset="0"/>
              </a:rPr>
              <a:t> (1287 – 1347)</a:t>
            </a:r>
          </a:p>
          <a:p>
            <a:pPr>
              <a:buNone/>
            </a:pPr>
            <a:r>
              <a:rPr lang="cs-CZ" sz="2600" b="1" dirty="0" smtClean="0">
                <a:latin typeface="Arial Narrow" pitchFamily="34" charset="0"/>
              </a:rPr>
              <a:t>	  </a:t>
            </a:r>
            <a:r>
              <a:rPr lang="cs-CZ" sz="2600" dirty="0" smtClean="0">
                <a:latin typeface="Arial Narrow" pitchFamily="34" charset="0"/>
              </a:rPr>
              <a:t>- františkán, oddělil filosofii od teologie (rozum - víra)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studie Oxford, poté i vyučuje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proti papeži na straně spirituálů (křesťanská mravní čistota),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ochránil jej Ludvík Bavorský, umírá v Mnichově.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rozumové poznání platí o světě, ne o Bohu. 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Boha nemůžeme  poznat zkušeností.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nominalista = terminismus (termín) – pojem, který odpovídá  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pojmu v rovině jazyka je jen znakem, vytváříme zkratkovité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  zápisy.</a:t>
            </a:r>
          </a:p>
          <a:p>
            <a:pPr>
              <a:buNone/>
            </a:pPr>
            <a:r>
              <a:rPr lang="cs-CZ" sz="2600" dirty="0" smtClean="0">
                <a:latin typeface="Arial Narrow" pitchFamily="34" charset="0"/>
              </a:rPr>
              <a:t>	  - Via moderna - „ nová cesta“ – hranice mezi scholastikou a        renesancí. 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William </a:t>
            </a:r>
            <a:r>
              <a:rPr lang="cs-CZ" sz="4000" dirty="0" err="1" smtClean="0">
                <a:solidFill>
                  <a:srgbClr val="FFFF00"/>
                </a:solidFill>
              </a:rPr>
              <a:t>Occam</a:t>
            </a:r>
            <a:r>
              <a:rPr lang="cs-CZ" sz="4000" dirty="0" smtClean="0">
                <a:solidFill>
                  <a:srgbClr val="FFFF00"/>
                </a:solidFill>
              </a:rPr>
              <a:t> (1287 – 1347)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4" name="Picture 2" descr="C:\Users\jirka2\Desktop\obrázky\220px-William_of_Ockham_-_Logica_134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5" y="2276872"/>
            <a:ext cx="4236925" cy="3948044"/>
          </a:xfrm>
          <a:prstGeom prst="rect">
            <a:avLst/>
          </a:prstGeom>
          <a:noFill/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Vlastní poznámky, výpisky</a:t>
            </a:r>
          </a:p>
          <a:p>
            <a:r>
              <a:rPr lang="cs-CZ" dirty="0" smtClean="0"/>
              <a:t>[1]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</a:t>
            </a:r>
            <a:r>
              <a:rPr lang="cs-CZ" dirty="0" smtClean="0"/>
              <a:t>1.12.2013]. </a:t>
            </a:r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</a:t>
            </a:r>
            <a:r>
              <a:rPr lang="cs-CZ" dirty="0" smtClean="0"/>
              <a:t>WWW: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://cs.wikipedia.org/wiki/Tomáš_Akvinský</a:t>
            </a:r>
            <a:endParaRPr lang="cs-CZ" dirty="0" smtClean="0"/>
          </a:p>
          <a:p>
            <a:r>
              <a:rPr lang="cs-CZ" dirty="0" smtClean="0"/>
              <a:t>[2]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</a:t>
            </a:r>
            <a:r>
              <a:rPr lang="cs-CZ" dirty="0" smtClean="0"/>
              <a:t>1.12.2013].  </a:t>
            </a:r>
            <a:r>
              <a:rPr lang="cs-CZ" dirty="0" smtClean="0"/>
              <a:t>Dostupný </a:t>
            </a:r>
            <a:r>
              <a:rPr lang="cs-CZ" dirty="0" smtClean="0"/>
              <a:t>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://cs.wikipedia.org/wiki/Teologická_suma</a:t>
            </a:r>
            <a:endParaRPr lang="cs-CZ" dirty="0" smtClean="0"/>
          </a:p>
          <a:p>
            <a:r>
              <a:rPr lang="cs-CZ" dirty="0" smtClean="0"/>
              <a:t>[3]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</a:t>
            </a:r>
            <a:r>
              <a:rPr lang="cs-CZ" dirty="0" smtClean="0"/>
              <a:t>1.12.2013].  </a:t>
            </a:r>
            <a:r>
              <a:rPr lang="cs-CZ" dirty="0" smtClean="0"/>
              <a:t>Dostupný </a:t>
            </a:r>
            <a:r>
              <a:rPr lang="cs-CZ" dirty="0" smtClean="0"/>
              <a:t>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://cs.wikipedia.org/wiki/Duns_Scotus</a:t>
            </a:r>
            <a:endParaRPr lang="cs-CZ" dirty="0" smtClean="0"/>
          </a:p>
          <a:p>
            <a:r>
              <a:rPr lang="cs-CZ" dirty="0" smtClean="0"/>
              <a:t>[4]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</a:t>
            </a:r>
            <a:r>
              <a:rPr lang="cs-CZ" dirty="0" smtClean="0"/>
              <a:t>1.12.2013]. </a:t>
            </a:r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://cs.wikipedia.org/wiki/William_Occam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42</TotalTime>
  <Words>199</Words>
  <Application>Microsoft Office PowerPoint</Application>
  <PresentationFormat>Předvádění na obrazovce (4:3)</PresentationFormat>
  <Paragraphs>104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Snímek 1</vt:lpstr>
      <vt:lpstr>Snímek 2</vt:lpstr>
      <vt:lpstr>Vrcholná scholastika</vt:lpstr>
      <vt:lpstr>TOMÁŠ AKVINSKÝ(1225 – 1274)</vt:lpstr>
      <vt:lpstr>Vrcholná scholastika</vt:lpstr>
      <vt:lpstr>Vrcholná scholastika</vt:lpstr>
      <vt:lpstr>TOMÁŠ AKVINSKÝ(1225 – 1274)</vt:lpstr>
      <vt:lpstr>Pozdní scholastika</vt:lpstr>
      <vt:lpstr> Duns Scotus (1266 – 1308)</vt:lpstr>
      <vt:lpstr>Pozdní scholastika</vt:lpstr>
      <vt:lpstr>William Occam (1287 – 1347)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J.Beran a kol.</dc:creator>
  <cp:keywords>Vrcholná,pozdní</cp:keywords>
  <cp:lastModifiedBy>pe</cp:lastModifiedBy>
  <cp:revision>16</cp:revision>
  <dcterms:created xsi:type="dcterms:W3CDTF">2013-08-21T09:00:18Z</dcterms:created>
  <dcterms:modified xsi:type="dcterms:W3CDTF">2014-04-04T17:36:32Z</dcterms:modified>
</cp:coreProperties>
</file>