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8EE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9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VY_32_INOVACE_18_Úmoří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</a:t>
          </a:r>
          <a:r>
            <a:rPr lang="cs-CZ" sz="1600" dirty="0" smtClean="0"/>
            <a:t>Základní škola Hnátnice, okres Ústí nad Orlicí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</a:t>
          </a:r>
          <a:r>
            <a:rPr lang="cs-CZ" sz="2000" dirty="0" smtClean="0"/>
            <a:t>4. a </a:t>
          </a:r>
          <a:r>
            <a:rPr lang="cs-CZ" sz="2000" dirty="0" smtClean="0"/>
            <a:t>5.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19.2.2012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93D24E4-AA27-40CC-9BB9-4953D9F155BB}" type="presOf" srcId="{757F3AB3-0718-4624-B441-E567A8F0AB56}" destId="{333A1088-737F-45CB-B68E-254E46348037}" srcOrd="0" destOrd="0" presId="urn:microsoft.com/office/officeart/2005/8/layout/target3"/>
    <dgm:cxn modelId="{4591235D-9429-4D3D-8B5F-9EE4201AF0B9}" type="presOf" srcId="{4C35D32F-0EAB-4CD7-82EE-45574DC2A586}" destId="{A02C1AC3-4F1B-47BC-9A88-D00EAE61D85A}" srcOrd="1" destOrd="0" presId="urn:microsoft.com/office/officeart/2005/8/layout/target3"/>
    <dgm:cxn modelId="{7DBD3EEA-FB9E-42E2-BA38-308D51855758}" type="presOf" srcId="{D05761FA-3C71-4DD0-9183-7C99EBE53F4B}" destId="{6204D4B4-078C-4ACF-B823-77A728483A32}" srcOrd="0" destOrd="0" presId="urn:microsoft.com/office/officeart/2005/8/layout/target3"/>
    <dgm:cxn modelId="{D9998CB3-3093-4562-9879-4C05A0EAF7E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D310B6C1-4B21-46E2-B675-D562E17E80A2}" type="presOf" srcId="{D1B46980-6531-4606-95E6-44980827E919}" destId="{004736B2-18D3-4D6D-AA18-DF3F81E9E312}" srcOrd="0" destOrd="0" presId="urn:microsoft.com/office/officeart/2005/8/layout/target3"/>
    <dgm:cxn modelId="{16550599-9D62-41A5-A027-58BF1093D294}" type="presOf" srcId="{4C35D32F-0EAB-4CD7-82EE-45574DC2A586}" destId="{2463512F-938D-4E07-9D5C-7B2E99ABD39E}" srcOrd="0" destOrd="0" presId="urn:microsoft.com/office/officeart/2005/8/layout/target3"/>
    <dgm:cxn modelId="{87C90FA1-063B-4080-AE42-88957DFBF42A}" type="presOf" srcId="{D1B46980-6531-4606-95E6-44980827E919}" destId="{2CDFEC33-8C2A-49C6-B23B-FA3577B1DCE9}" srcOrd="1" destOrd="0" presId="urn:microsoft.com/office/officeart/2005/8/layout/target3"/>
    <dgm:cxn modelId="{E7DBD3FF-4646-4B7A-8B07-88AEBB127453}" type="presOf" srcId="{D8197B8C-B260-4A16-BDF4-0947B075E274}" destId="{0F7944D4-5DCA-4B9E-A896-D52854246E44}" srcOrd="0" destOrd="0" presId="urn:microsoft.com/office/officeart/2005/8/layout/target3"/>
    <dgm:cxn modelId="{950CC792-0225-4EBB-A084-37233192B83B}" type="presOf" srcId="{B651F6E3-6281-48DB-9319-2AEAFDAE7572}" destId="{7145B55B-1B24-4B93-A1D4-B8021E4AC78C}" srcOrd="0" destOrd="0" presId="urn:microsoft.com/office/officeart/2005/8/layout/target3"/>
    <dgm:cxn modelId="{B4CC9165-3CB1-452E-B9ED-B52DEC0732AC}" type="presOf" srcId="{4865AC3F-78E2-43BA-A56B-7C465B8FCF11}" destId="{FC425D1D-3DF2-408E-A4F8-250CA94A450A}" srcOrd="1" destOrd="0" presId="urn:microsoft.com/office/officeart/2005/8/layout/target3"/>
    <dgm:cxn modelId="{6AB01382-50B8-4D6A-A09C-D41F210F27A3}" type="presOf" srcId="{B651F6E3-6281-48DB-9319-2AEAFDAE7572}" destId="{70A198DD-41D2-4313-8B5B-1CF1BCF383FB}" srcOrd="1" destOrd="0" presId="urn:microsoft.com/office/officeart/2005/8/layout/target3"/>
    <dgm:cxn modelId="{2E3ABA0C-EE05-4B82-BF72-64868F3174D7}" type="presOf" srcId="{D05761FA-3C71-4DD0-9183-7C99EBE53F4B}" destId="{23526C68-77CF-4757-B0E2-EC80EC09B19D}" srcOrd="1" destOrd="0" presId="urn:microsoft.com/office/officeart/2005/8/layout/target3"/>
    <dgm:cxn modelId="{54E03377-56FA-4023-86C4-05EC2EB54266}" type="presOf" srcId="{D8197B8C-B260-4A16-BDF4-0947B075E274}" destId="{5C0D1B75-263C-4468-B985-565C95B9422B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7BB52A4-00D8-45F7-9FB8-DF19CEF40852}" type="presOf" srcId="{D1D4F407-5343-4D3F-B5B9-D407B03CAEB4}" destId="{AED2198E-93D5-4001-81B4-73124B309672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52FBB3AB-86A3-400F-83E7-E585DEE839F2}" type="presOf" srcId="{4865AC3F-78E2-43BA-A56B-7C465B8FCF11}" destId="{54F8D70D-FB57-4298-A600-D8F61B2A354A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6A2A713D-6C76-452F-86F4-0CED1EC6DC72}" type="presParOf" srcId="{333A1088-737F-45CB-B68E-254E46348037}" destId="{F5ABB229-8D3B-4694-996A-96F23CF14429}" srcOrd="0" destOrd="0" presId="urn:microsoft.com/office/officeart/2005/8/layout/target3"/>
    <dgm:cxn modelId="{03F91776-B9E7-422F-9026-A616EBBFEB12}" type="presParOf" srcId="{333A1088-737F-45CB-B68E-254E46348037}" destId="{F41139FD-01EE-4571-8B17-4FB00FC51163}" srcOrd="1" destOrd="0" presId="urn:microsoft.com/office/officeart/2005/8/layout/target3"/>
    <dgm:cxn modelId="{CC63C035-DC44-4514-8C7B-A9D095C5659A}" type="presParOf" srcId="{333A1088-737F-45CB-B68E-254E46348037}" destId="{D005CE8C-CC26-4C3E-AC11-E15060ECD759}" srcOrd="2" destOrd="0" presId="urn:microsoft.com/office/officeart/2005/8/layout/target3"/>
    <dgm:cxn modelId="{7801860B-3084-40C4-AC1D-5502D54FF8A3}" type="presParOf" srcId="{333A1088-737F-45CB-B68E-254E46348037}" destId="{E2699407-A48D-4333-A645-7FA48F1FE3B7}" srcOrd="3" destOrd="0" presId="urn:microsoft.com/office/officeart/2005/8/layout/target3"/>
    <dgm:cxn modelId="{05BC92F9-9589-4C53-ADCC-32B199B9CBED}" type="presParOf" srcId="{333A1088-737F-45CB-B68E-254E46348037}" destId="{D5EA2712-68D0-4098-BDE6-B295C6AB6119}" srcOrd="4" destOrd="0" presId="urn:microsoft.com/office/officeart/2005/8/layout/target3"/>
    <dgm:cxn modelId="{15C2FEF3-AA16-4EA3-91FE-450EC42E2A03}" type="presParOf" srcId="{333A1088-737F-45CB-B68E-254E46348037}" destId="{54F8D70D-FB57-4298-A600-D8F61B2A354A}" srcOrd="5" destOrd="0" presId="urn:microsoft.com/office/officeart/2005/8/layout/target3"/>
    <dgm:cxn modelId="{A8687ED9-11D4-4B10-9D84-E87016D876CA}" type="presParOf" srcId="{333A1088-737F-45CB-B68E-254E46348037}" destId="{C616B022-AA0C-4D3B-BDBF-093D86622E86}" srcOrd="6" destOrd="0" presId="urn:microsoft.com/office/officeart/2005/8/layout/target3"/>
    <dgm:cxn modelId="{87A2C94C-0B4A-4A63-8F52-24A21C6B4AD6}" type="presParOf" srcId="{333A1088-737F-45CB-B68E-254E46348037}" destId="{69684AB7-5B8D-45A5-BC2F-6AF80EB883EF}" srcOrd="7" destOrd="0" presId="urn:microsoft.com/office/officeart/2005/8/layout/target3"/>
    <dgm:cxn modelId="{E1E75AC3-63FD-4048-8C76-A5F74A07019A}" type="presParOf" srcId="{333A1088-737F-45CB-B68E-254E46348037}" destId="{004736B2-18D3-4D6D-AA18-DF3F81E9E312}" srcOrd="8" destOrd="0" presId="urn:microsoft.com/office/officeart/2005/8/layout/target3"/>
    <dgm:cxn modelId="{07F35B1F-F9DF-47D9-BFCD-C8CE64954530}" type="presParOf" srcId="{333A1088-737F-45CB-B68E-254E46348037}" destId="{9CCAD005-8609-4003-9C1F-3AFC293FB9F9}" srcOrd="9" destOrd="0" presId="urn:microsoft.com/office/officeart/2005/8/layout/target3"/>
    <dgm:cxn modelId="{FF7802C4-9CCC-49EF-913B-53991EA47C93}" type="presParOf" srcId="{333A1088-737F-45CB-B68E-254E46348037}" destId="{0C4087F0-2DA9-4805-A823-C8C5404FEF67}" srcOrd="10" destOrd="0" presId="urn:microsoft.com/office/officeart/2005/8/layout/target3"/>
    <dgm:cxn modelId="{31084423-B3A4-4119-BB30-4D1187B8629B}" type="presParOf" srcId="{333A1088-737F-45CB-B68E-254E46348037}" destId="{7145B55B-1B24-4B93-A1D4-B8021E4AC78C}" srcOrd="11" destOrd="0" presId="urn:microsoft.com/office/officeart/2005/8/layout/target3"/>
    <dgm:cxn modelId="{A1C2486C-BB3C-4213-9E92-DF85A610C0EF}" type="presParOf" srcId="{333A1088-737F-45CB-B68E-254E46348037}" destId="{6919BCDB-3A39-4371-A415-42187620F612}" srcOrd="12" destOrd="0" presId="urn:microsoft.com/office/officeart/2005/8/layout/target3"/>
    <dgm:cxn modelId="{488D0DA6-7FE1-45B0-AB87-4C05F341440F}" type="presParOf" srcId="{333A1088-737F-45CB-B68E-254E46348037}" destId="{19974A4C-782A-40F8-BDC1-A903A52CB5DC}" srcOrd="13" destOrd="0" presId="urn:microsoft.com/office/officeart/2005/8/layout/target3"/>
    <dgm:cxn modelId="{D8DA9E3A-C2F1-4EF5-8EF7-14EB1D225623}" type="presParOf" srcId="{333A1088-737F-45CB-B68E-254E46348037}" destId="{0F7944D4-5DCA-4B9E-A896-D52854246E44}" srcOrd="14" destOrd="0" presId="urn:microsoft.com/office/officeart/2005/8/layout/target3"/>
    <dgm:cxn modelId="{A16535CF-A796-456D-BFB9-85C87C7991EC}" type="presParOf" srcId="{333A1088-737F-45CB-B68E-254E46348037}" destId="{DFC55A8B-2DFD-41AE-A307-96A1D2E66396}" srcOrd="15" destOrd="0" presId="urn:microsoft.com/office/officeart/2005/8/layout/target3"/>
    <dgm:cxn modelId="{B1EDFA46-1F74-445A-BF59-5A1271C1575B}" type="presParOf" srcId="{333A1088-737F-45CB-B68E-254E46348037}" destId="{EB210E99-FECE-49F2-86FD-20F903E541DE}" srcOrd="16" destOrd="0" presId="urn:microsoft.com/office/officeart/2005/8/layout/target3"/>
    <dgm:cxn modelId="{B215181F-CD13-439D-A5DB-0BDAE786C447}" type="presParOf" srcId="{333A1088-737F-45CB-B68E-254E46348037}" destId="{2463512F-938D-4E07-9D5C-7B2E99ABD39E}" srcOrd="17" destOrd="0" presId="urn:microsoft.com/office/officeart/2005/8/layout/target3"/>
    <dgm:cxn modelId="{4D982ED7-9937-46C4-906A-A48DEC33DE89}" type="presParOf" srcId="{333A1088-737F-45CB-B68E-254E46348037}" destId="{59FE3E3B-A92F-4A98-9A20-76394874AFA6}" srcOrd="18" destOrd="0" presId="urn:microsoft.com/office/officeart/2005/8/layout/target3"/>
    <dgm:cxn modelId="{79AA5EC5-BD65-42C4-9987-6891B3476B60}" type="presParOf" srcId="{333A1088-737F-45CB-B68E-254E46348037}" destId="{8EB502EF-CA4F-4140-AFB6-D26D41E73615}" srcOrd="19" destOrd="0" presId="urn:microsoft.com/office/officeart/2005/8/layout/target3"/>
    <dgm:cxn modelId="{2E6F7682-0A9B-440B-AEEB-C636A8E5BE49}" type="presParOf" srcId="{333A1088-737F-45CB-B68E-254E46348037}" destId="{6204D4B4-078C-4ACF-B823-77A728483A32}" srcOrd="20" destOrd="0" presId="urn:microsoft.com/office/officeart/2005/8/layout/target3"/>
    <dgm:cxn modelId="{E7943621-CA50-47D1-95C7-C49B7D7942DC}" type="presParOf" srcId="{333A1088-737F-45CB-B68E-254E46348037}" destId="{AED2198E-93D5-4001-81B4-73124B309672}" srcOrd="21" destOrd="0" presId="urn:microsoft.com/office/officeart/2005/8/layout/target3"/>
    <dgm:cxn modelId="{7987D284-A1D0-4DA8-A564-C9DBEBB3EA4C}" type="presParOf" srcId="{333A1088-737F-45CB-B68E-254E46348037}" destId="{FC425D1D-3DF2-408E-A4F8-250CA94A450A}" srcOrd="22" destOrd="0" presId="urn:microsoft.com/office/officeart/2005/8/layout/target3"/>
    <dgm:cxn modelId="{67A39B1C-0691-4DDC-83E5-98A8C0106C27}" type="presParOf" srcId="{333A1088-737F-45CB-B68E-254E46348037}" destId="{2CDFEC33-8C2A-49C6-B23B-FA3577B1DCE9}" srcOrd="23" destOrd="0" presId="urn:microsoft.com/office/officeart/2005/8/layout/target3"/>
    <dgm:cxn modelId="{730FB37F-45F6-42D3-869F-1BF6AD46753C}" type="presParOf" srcId="{333A1088-737F-45CB-B68E-254E46348037}" destId="{70A198DD-41D2-4313-8B5B-1CF1BCF383FB}" srcOrd="24" destOrd="0" presId="urn:microsoft.com/office/officeart/2005/8/layout/target3"/>
    <dgm:cxn modelId="{17B3C7C8-54AE-4730-9D97-16A2F67DFF20}" type="presParOf" srcId="{333A1088-737F-45CB-B68E-254E46348037}" destId="{5C0D1B75-263C-4468-B985-565C95B9422B}" srcOrd="25" destOrd="0" presId="urn:microsoft.com/office/officeart/2005/8/layout/target3"/>
    <dgm:cxn modelId="{D861FC9A-ED6E-4E05-8547-7A71537ADE91}" type="presParOf" srcId="{333A1088-737F-45CB-B68E-254E46348037}" destId="{A02C1AC3-4F1B-47BC-9A88-D00EAE61D85A}" srcOrd="26" destOrd="0" presId="urn:microsoft.com/office/officeart/2005/8/layout/target3"/>
    <dgm:cxn modelId="{26EA8557-EBA9-4D95-994A-EEF122EC8EDB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51000"/>
                <a:alpha val="90000"/>
                <a:satMod val="130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shade val="93000"/>
                <a:alpha val="70000"/>
                <a:satMod val="130000"/>
              </a:schemeClr>
            </a:gs>
            <a:gs pos="75000">
              <a:schemeClr val="accent6">
                <a:shade val="50000"/>
                <a:hueOff val="0"/>
                <a:satOff val="0"/>
                <a:lumOff val="0"/>
                <a:alphaOff val="0"/>
                <a:shade val="94000"/>
                <a:alpha val="50000"/>
                <a:satMod val="135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hade val="94000"/>
                <a:alpha val="50000"/>
                <a:satMod val="135000"/>
              </a:schemeClr>
            </a:gs>
          </a:gsLst>
          <a:lin ang="0" scaled="0"/>
        </a:gradFill>
        <a:ln>
          <a:noFill/>
        </a:ln>
        <a:effectLst>
          <a:innerShdw blurRad="101600" dist="12700">
            <a:srgbClr val="000000">
              <a:alpha val="35000"/>
            </a:srgbClr>
          </a:innerShdw>
          <a:reflection blurRad="12700" stA="26000" endPos="25000" dist="19050" dir="5400000" sy="-100000" rotWithShape="0"/>
        </a:effectLst>
        <a:scene3d>
          <a:camera prst="orthographicFront">
            <a:rot lat="0" lon="0" rev="0"/>
          </a:camera>
          <a:lightRig rig="twoPt" dir="t">
            <a:rot lat="0" lon="0" rev="5400000"/>
          </a:lightRig>
        </a:scene3d>
        <a:sp3d>
          <a:bevelT w="381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12700" dir="5400000" sx="101000" sy="101000" algn="ctr" rotWithShape="0">
            <a:srgbClr val="000000">
              <a:alpha val="50000"/>
            </a:srgbClr>
          </a:outerShdw>
          <a:reflection blurRad="12700" stA="26000" endPos="15000" dist="1905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</a:t>
          </a:r>
          <a:r>
            <a:rPr lang="cs-CZ" sz="1600" kern="1200" dirty="0" smtClean="0"/>
            <a:t>Základní škola Hnátnice, okres Ústí nad Orlicí</a:t>
          </a:r>
          <a:endParaRPr lang="cs-CZ" sz="16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15222"/>
                <a:lumOff val="10559"/>
                <a:alphaOff val="0"/>
                <a:shade val="51000"/>
                <a:alpha val="90000"/>
                <a:satMod val="130000"/>
              </a:schemeClr>
            </a:gs>
            <a:gs pos="50000">
              <a:schemeClr val="accent6">
                <a:shade val="50000"/>
                <a:hueOff val="0"/>
                <a:satOff val="15222"/>
                <a:lumOff val="10559"/>
                <a:alphaOff val="0"/>
                <a:shade val="93000"/>
                <a:alpha val="70000"/>
                <a:satMod val="130000"/>
              </a:schemeClr>
            </a:gs>
            <a:gs pos="75000">
              <a:schemeClr val="accent6">
                <a:shade val="50000"/>
                <a:hueOff val="0"/>
                <a:satOff val="15222"/>
                <a:lumOff val="10559"/>
                <a:alphaOff val="0"/>
                <a:shade val="94000"/>
                <a:alpha val="50000"/>
                <a:satMod val="135000"/>
              </a:schemeClr>
            </a:gs>
            <a:gs pos="100000">
              <a:schemeClr val="accent6">
                <a:shade val="50000"/>
                <a:hueOff val="0"/>
                <a:satOff val="15222"/>
                <a:lumOff val="10559"/>
                <a:alphaOff val="0"/>
                <a:shade val="94000"/>
                <a:alpha val="50000"/>
                <a:satMod val="135000"/>
              </a:schemeClr>
            </a:gs>
          </a:gsLst>
          <a:lin ang="0" scaled="0"/>
        </a:gradFill>
        <a:ln>
          <a:noFill/>
        </a:ln>
        <a:effectLst>
          <a:innerShdw blurRad="101600" dist="12700">
            <a:srgbClr val="000000">
              <a:alpha val="35000"/>
            </a:srgbClr>
          </a:innerShdw>
          <a:reflection blurRad="12700" stA="26000" endPos="25000" dist="19050" dir="5400000" sy="-100000" rotWithShape="0"/>
        </a:effectLst>
        <a:scene3d>
          <a:camera prst="orthographicFront">
            <a:rot lat="0" lon="0" rev="0"/>
          </a:camera>
          <a:lightRig rig="twoPt" dir="t">
            <a:rot lat="0" lon="0" rev="5400000"/>
          </a:lightRig>
        </a:scene3d>
        <a:sp3d>
          <a:bevelT w="381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50000"/>
              <a:hueOff val="0"/>
              <a:satOff val="15222"/>
              <a:lumOff val="10559"/>
              <a:alphaOff val="0"/>
            </a:schemeClr>
          </a:solidFill>
          <a:prstDash val="solid"/>
        </a:ln>
        <a:effectLst>
          <a:outerShdw blurRad="63500" dist="12700" dir="5400000" sx="101000" sy="101000" algn="ctr" rotWithShape="0">
            <a:srgbClr val="000000">
              <a:alpha val="50000"/>
            </a:srgbClr>
          </a:outerShdw>
          <a:reflection blurRad="12700" stA="26000" endPos="15000" dist="1905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19.2.2012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30444"/>
                <a:lumOff val="21117"/>
                <a:alphaOff val="0"/>
                <a:shade val="51000"/>
                <a:alpha val="90000"/>
                <a:satMod val="130000"/>
              </a:schemeClr>
            </a:gs>
            <a:gs pos="50000">
              <a:schemeClr val="accent6">
                <a:shade val="50000"/>
                <a:hueOff val="0"/>
                <a:satOff val="30444"/>
                <a:lumOff val="21117"/>
                <a:alphaOff val="0"/>
                <a:shade val="93000"/>
                <a:alpha val="70000"/>
                <a:satMod val="130000"/>
              </a:schemeClr>
            </a:gs>
            <a:gs pos="75000">
              <a:schemeClr val="accent6">
                <a:shade val="50000"/>
                <a:hueOff val="0"/>
                <a:satOff val="30444"/>
                <a:lumOff val="21117"/>
                <a:alphaOff val="0"/>
                <a:shade val="94000"/>
                <a:alpha val="50000"/>
                <a:satMod val="135000"/>
              </a:schemeClr>
            </a:gs>
            <a:gs pos="100000">
              <a:schemeClr val="accent6">
                <a:shade val="50000"/>
                <a:hueOff val="0"/>
                <a:satOff val="30444"/>
                <a:lumOff val="21117"/>
                <a:alphaOff val="0"/>
                <a:shade val="94000"/>
                <a:alpha val="50000"/>
                <a:satMod val="135000"/>
              </a:schemeClr>
            </a:gs>
          </a:gsLst>
          <a:lin ang="0" scaled="0"/>
        </a:gradFill>
        <a:ln>
          <a:noFill/>
        </a:ln>
        <a:effectLst>
          <a:innerShdw blurRad="101600" dist="12700">
            <a:srgbClr val="000000">
              <a:alpha val="35000"/>
            </a:srgbClr>
          </a:innerShdw>
          <a:reflection blurRad="12700" stA="26000" endPos="25000" dist="19050" dir="5400000" sy="-100000" rotWithShape="0"/>
        </a:effectLst>
        <a:scene3d>
          <a:camera prst="orthographicFront">
            <a:rot lat="0" lon="0" rev="0"/>
          </a:camera>
          <a:lightRig rig="twoPt" dir="t">
            <a:rot lat="0" lon="0" rev="5400000"/>
          </a:lightRig>
        </a:scene3d>
        <a:sp3d>
          <a:bevelT w="381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50000"/>
              <a:hueOff val="0"/>
              <a:satOff val="30444"/>
              <a:lumOff val="21117"/>
              <a:alphaOff val="0"/>
            </a:schemeClr>
          </a:solidFill>
          <a:prstDash val="solid"/>
        </a:ln>
        <a:effectLst>
          <a:outerShdw blurRad="63500" dist="12700" dir="5400000" sx="101000" sy="101000" algn="ctr" rotWithShape="0">
            <a:srgbClr val="000000">
              <a:alpha val="50000"/>
            </a:srgbClr>
          </a:outerShdw>
          <a:reflection blurRad="12700" stA="26000" endPos="15000" dist="1905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45666"/>
                <a:lumOff val="31676"/>
                <a:alphaOff val="0"/>
                <a:shade val="51000"/>
                <a:alpha val="90000"/>
                <a:satMod val="130000"/>
              </a:schemeClr>
            </a:gs>
            <a:gs pos="50000">
              <a:schemeClr val="accent6">
                <a:shade val="50000"/>
                <a:hueOff val="0"/>
                <a:satOff val="45666"/>
                <a:lumOff val="31676"/>
                <a:alphaOff val="0"/>
                <a:shade val="93000"/>
                <a:alpha val="70000"/>
                <a:satMod val="130000"/>
              </a:schemeClr>
            </a:gs>
            <a:gs pos="75000">
              <a:schemeClr val="accent6">
                <a:shade val="50000"/>
                <a:hueOff val="0"/>
                <a:satOff val="45666"/>
                <a:lumOff val="31676"/>
                <a:alphaOff val="0"/>
                <a:shade val="94000"/>
                <a:alpha val="50000"/>
                <a:satMod val="135000"/>
              </a:schemeClr>
            </a:gs>
            <a:gs pos="100000">
              <a:schemeClr val="accent6">
                <a:shade val="50000"/>
                <a:hueOff val="0"/>
                <a:satOff val="45666"/>
                <a:lumOff val="31676"/>
                <a:alphaOff val="0"/>
                <a:shade val="94000"/>
                <a:alpha val="50000"/>
                <a:satMod val="135000"/>
              </a:schemeClr>
            </a:gs>
          </a:gsLst>
          <a:lin ang="0" scaled="0"/>
        </a:gradFill>
        <a:ln>
          <a:noFill/>
        </a:ln>
        <a:effectLst>
          <a:innerShdw blurRad="101600" dist="12700">
            <a:srgbClr val="000000">
              <a:alpha val="35000"/>
            </a:srgbClr>
          </a:innerShdw>
          <a:reflection blurRad="12700" stA="26000" endPos="25000" dist="19050" dir="5400000" sy="-100000" rotWithShape="0"/>
        </a:effectLst>
        <a:scene3d>
          <a:camera prst="orthographicFront">
            <a:rot lat="0" lon="0" rev="0"/>
          </a:camera>
          <a:lightRig rig="twoPt" dir="t">
            <a:rot lat="0" lon="0" rev="5400000"/>
          </a:lightRig>
        </a:scene3d>
        <a:sp3d>
          <a:bevelT w="381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50000"/>
              <a:hueOff val="0"/>
              <a:satOff val="45666"/>
              <a:lumOff val="31676"/>
              <a:alphaOff val="0"/>
            </a:schemeClr>
          </a:solidFill>
          <a:prstDash val="solid"/>
        </a:ln>
        <a:effectLst>
          <a:outerShdw blurRad="63500" dist="12700" dir="5400000" sx="101000" sy="101000" algn="ctr" rotWithShape="0">
            <a:srgbClr val="000000">
              <a:alpha val="50000"/>
            </a:srgbClr>
          </a:outerShdw>
          <a:reflection blurRad="12700" stA="26000" endPos="15000" dist="1905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VY_32_INOVACE_18_Úmoří ČR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45666"/>
                <a:lumOff val="31676"/>
                <a:alphaOff val="0"/>
                <a:shade val="51000"/>
                <a:alpha val="90000"/>
                <a:satMod val="130000"/>
              </a:schemeClr>
            </a:gs>
            <a:gs pos="50000">
              <a:schemeClr val="accent6">
                <a:shade val="50000"/>
                <a:hueOff val="0"/>
                <a:satOff val="45666"/>
                <a:lumOff val="31676"/>
                <a:alphaOff val="0"/>
                <a:shade val="93000"/>
                <a:alpha val="70000"/>
                <a:satMod val="130000"/>
              </a:schemeClr>
            </a:gs>
            <a:gs pos="75000">
              <a:schemeClr val="accent6">
                <a:shade val="50000"/>
                <a:hueOff val="0"/>
                <a:satOff val="45666"/>
                <a:lumOff val="31676"/>
                <a:alphaOff val="0"/>
                <a:shade val="94000"/>
                <a:alpha val="50000"/>
                <a:satMod val="135000"/>
              </a:schemeClr>
            </a:gs>
            <a:gs pos="100000">
              <a:schemeClr val="accent6">
                <a:shade val="50000"/>
                <a:hueOff val="0"/>
                <a:satOff val="45666"/>
                <a:lumOff val="31676"/>
                <a:alphaOff val="0"/>
                <a:shade val="94000"/>
                <a:alpha val="50000"/>
                <a:satMod val="135000"/>
              </a:schemeClr>
            </a:gs>
          </a:gsLst>
          <a:lin ang="0" scaled="0"/>
        </a:gradFill>
        <a:ln>
          <a:noFill/>
        </a:ln>
        <a:effectLst>
          <a:innerShdw blurRad="101600" dist="12700">
            <a:srgbClr val="000000">
              <a:alpha val="35000"/>
            </a:srgbClr>
          </a:innerShdw>
          <a:reflection blurRad="12700" stA="26000" endPos="25000" dist="19050" dir="5400000" sy="-100000" rotWithShape="0"/>
        </a:effectLst>
        <a:scene3d>
          <a:camera prst="orthographicFront">
            <a:rot lat="0" lon="0" rev="0"/>
          </a:camera>
          <a:lightRig rig="twoPt" dir="t">
            <a:rot lat="0" lon="0" rev="5400000"/>
          </a:lightRig>
        </a:scene3d>
        <a:sp3d>
          <a:bevelT w="381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50000"/>
              <a:hueOff val="0"/>
              <a:satOff val="45666"/>
              <a:lumOff val="31676"/>
              <a:alphaOff val="0"/>
            </a:schemeClr>
          </a:solidFill>
          <a:prstDash val="solid"/>
        </a:ln>
        <a:effectLst>
          <a:outerShdw blurRad="63500" dist="12700" dir="5400000" sx="101000" sy="101000" algn="ctr" rotWithShape="0">
            <a:srgbClr val="000000">
              <a:alpha val="50000"/>
            </a:srgbClr>
          </a:outerShdw>
          <a:reflection blurRad="12700" stA="26000" endPos="15000" dist="1905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</a:t>
          </a:r>
          <a:r>
            <a:rPr lang="cs-CZ" sz="2000" kern="1200" dirty="0" smtClean="0"/>
            <a:t>4. a </a:t>
          </a:r>
          <a:r>
            <a:rPr lang="cs-CZ" sz="2000" kern="1200" dirty="0" smtClean="0"/>
            <a:t>5.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30444"/>
                <a:lumOff val="21117"/>
                <a:alphaOff val="0"/>
                <a:shade val="51000"/>
                <a:alpha val="90000"/>
                <a:satMod val="130000"/>
              </a:schemeClr>
            </a:gs>
            <a:gs pos="50000">
              <a:schemeClr val="accent6">
                <a:shade val="50000"/>
                <a:hueOff val="0"/>
                <a:satOff val="30444"/>
                <a:lumOff val="21117"/>
                <a:alphaOff val="0"/>
                <a:shade val="93000"/>
                <a:alpha val="70000"/>
                <a:satMod val="130000"/>
              </a:schemeClr>
            </a:gs>
            <a:gs pos="75000">
              <a:schemeClr val="accent6">
                <a:shade val="50000"/>
                <a:hueOff val="0"/>
                <a:satOff val="30444"/>
                <a:lumOff val="21117"/>
                <a:alphaOff val="0"/>
                <a:shade val="94000"/>
                <a:alpha val="50000"/>
                <a:satMod val="135000"/>
              </a:schemeClr>
            </a:gs>
            <a:gs pos="100000">
              <a:schemeClr val="accent6">
                <a:shade val="50000"/>
                <a:hueOff val="0"/>
                <a:satOff val="30444"/>
                <a:lumOff val="21117"/>
                <a:alphaOff val="0"/>
                <a:shade val="94000"/>
                <a:alpha val="50000"/>
                <a:satMod val="135000"/>
              </a:schemeClr>
            </a:gs>
          </a:gsLst>
          <a:lin ang="0" scaled="0"/>
        </a:gradFill>
        <a:ln>
          <a:noFill/>
        </a:ln>
        <a:effectLst>
          <a:innerShdw blurRad="101600" dist="12700">
            <a:srgbClr val="000000">
              <a:alpha val="35000"/>
            </a:srgbClr>
          </a:innerShdw>
          <a:reflection blurRad="12700" stA="26000" endPos="25000" dist="19050" dir="5400000" sy="-100000" rotWithShape="0"/>
        </a:effectLst>
        <a:scene3d>
          <a:camera prst="orthographicFront">
            <a:rot lat="0" lon="0" rev="0"/>
          </a:camera>
          <a:lightRig rig="twoPt" dir="t">
            <a:rot lat="0" lon="0" rev="5400000"/>
          </a:lightRig>
        </a:scene3d>
        <a:sp3d>
          <a:bevelT w="381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50000"/>
              <a:hueOff val="0"/>
              <a:satOff val="30444"/>
              <a:lumOff val="21117"/>
              <a:alphaOff val="0"/>
            </a:schemeClr>
          </a:solidFill>
          <a:prstDash val="solid"/>
        </a:ln>
        <a:effectLst>
          <a:outerShdw blurRad="63500" dist="12700" dir="5400000" sx="101000" sy="101000" algn="ctr" rotWithShape="0">
            <a:srgbClr val="000000">
              <a:alpha val="50000"/>
            </a:srgbClr>
          </a:outerShdw>
          <a:reflection blurRad="12700" stA="26000" endPos="15000" dist="1905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15222"/>
                <a:lumOff val="10559"/>
                <a:alphaOff val="0"/>
                <a:shade val="51000"/>
                <a:alpha val="90000"/>
                <a:satMod val="130000"/>
              </a:schemeClr>
            </a:gs>
            <a:gs pos="50000">
              <a:schemeClr val="accent6">
                <a:shade val="50000"/>
                <a:hueOff val="0"/>
                <a:satOff val="15222"/>
                <a:lumOff val="10559"/>
                <a:alphaOff val="0"/>
                <a:shade val="93000"/>
                <a:alpha val="70000"/>
                <a:satMod val="130000"/>
              </a:schemeClr>
            </a:gs>
            <a:gs pos="75000">
              <a:schemeClr val="accent6">
                <a:shade val="50000"/>
                <a:hueOff val="0"/>
                <a:satOff val="15222"/>
                <a:lumOff val="10559"/>
                <a:alphaOff val="0"/>
                <a:shade val="94000"/>
                <a:alpha val="50000"/>
                <a:satMod val="135000"/>
              </a:schemeClr>
            </a:gs>
            <a:gs pos="100000">
              <a:schemeClr val="accent6">
                <a:shade val="50000"/>
                <a:hueOff val="0"/>
                <a:satOff val="15222"/>
                <a:lumOff val="10559"/>
                <a:alphaOff val="0"/>
                <a:shade val="94000"/>
                <a:alpha val="50000"/>
                <a:satMod val="135000"/>
              </a:schemeClr>
            </a:gs>
          </a:gsLst>
          <a:lin ang="0" scaled="0"/>
        </a:gradFill>
        <a:ln>
          <a:noFill/>
        </a:ln>
        <a:effectLst>
          <a:innerShdw blurRad="101600" dist="12700">
            <a:srgbClr val="000000">
              <a:alpha val="35000"/>
            </a:srgbClr>
          </a:innerShdw>
          <a:reflection blurRad="12700" stA="26000" endPos="25000" dist="19050" dir="5400000" sy="-100000" rotWithShape="0"/>
        </a:effectLst>
        <a:scene3d>
          <a:camera prst="orthographicFront">
            <a:rot lat="0" lon="0" rev="0"/>
          </a:camera>
          <a:lightRig rig="twoPt" dir="t">
            <a:rot lat="0" lon="0" rev="5400000"/>
          </a:lightRig>
        </a:scene3d>
        <a:sp3d>
          <a:bevelT w="381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50000"/>
              <a:hueOff val="0"/>
              <a:satOff val="15222"/>
              <a:lumOff val="10559"/>
              <a:alphaOff val="0"/>
            </a:schemeClr>
          </a:solidFill>
          <a:prstDash val="solid"/>
        </a:ln>
        <a:effectLst>
          <a:outerShdw blurRad="63500" dist="12700" dir="5400000" sx="101000" sy="101000" algn="ctr" rotWithShape="0">
            <a:srgbClr val="000000">
              <a:alpha val="50000"/>
            </a:srgbClr>
          </a:outerShdw>
          <a:reflection blurRad="12700" stA="26000" endPos="15000" dist="19050" dir="5400000" sy="-100000" rotWithShape="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C2BE82-9FE1-4754-9CF7-C6F7C94EE6F3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9DB99F-B1D6-43BB-8628-2C9D384BE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474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298EE9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FD99B65-211C-4E12-A415-FB112C25361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24C8CD8-9D7C-4153-92EE-6E1A9960F374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51854428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02656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r>
              <a:rPr lang="cs-CZ" sz="2000" dirty="0" smtClean="0"/>
              <a:t>Žáci získají nové znalosti – co je to hlavní rozvodí, co úmoří, do kolika úmoří patří </a:t>
            </a:r>
            <a:r>
              <a:rPr lang="cs-CZ" sz="2000" dirty="0" smtClean="0"/>
              <a:t>ČR </a:t>
            </a:r>
            <a:r>
              <a:rPr lang="cs-CZ" sz="2000" dirty="0" smtClean="0"/>
              <a:t>. Následně s pomocí mapy ČR procvičují, která řeka do jakého </a:t>
            </a:r>
            <a:r>
              <a:rPr lang="cs-CZ" sz="2000" dirty="0" smtClean="0"/>
              <a:t>úmoří patří,  a </a:t>
            </a:r>
            <a:r>
              <a:rPr lang="cs-CZ" sz="2000" dirty="0" smtClean="0"/>
              <a:t>pokusí se správně </a:t>
            </a:r>
            <a:r>
              <a:rPr lang="cs-CZ" sz="2000" dirty="0" smtClean="0"/>
              <a:t>zodpovědět několik </a:t>
            </a:r>
            <a:r>
              <a:rPr lang="cs-CZ" sz="2000" dirty="0" smtClean="0"/>
              <a:t>kontrolních otázek.</a:t>
            </a:r>
          </a:p>
        </p:txBody>
      </p:sp>
    </p:spTree>
    <p:extLst>
      <p:ext uri="{BB962C8B-B14F-4D97-AF65-F5344CB8AC3E}">
        <p14:creationId xmlns:p14="http://schemas.microsoft.com/office/powerpoint/2010/main" xmlns="" val="1740411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548680"/>
            <a:ext cx="6696744" cy="3051771"/>
          </a:xfrm>
        </p:spPr>
        <p:txBody>
          <a:bodyPr/>
          <a:lstStyle/>
          <a:p>
            <a:r>
              <a:rPr lang="cs-CZ" sz="6600" dirty="0" smtClean="0"/>
              <a:t>Ú M O Ř Í   Č R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335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96752"/>
            <a:ext cx="6858000" cy="2332856"/>
          </a:xfrm>
        </p:spPr>
        <p:txBody>
          <a:bodyPr/>
          <a:lstStyle/>
          <a:p>
            <a:r>
              <a:rPr lang="cs-CZ" sz="4000" b="1" dirty="0" smtClean="0"/>
              <a:t>Úmoří nazýváme území, odkud tečou všechny vody do jednoho moře.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645024"/>
            <a:ext cx="6858000" cy="144016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200" b="1" dirty="0" smtClean="0"/>
              <a:t>Naše země patří do 3 úmoří.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265851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556792"/>
            <a:ext cx="6858000" cy="1728192"/>
          </a:xfrm>
        </p:spPr>
        <p:txBody>
          <a:bodyPr/>
          <a:lstStyle/>
          <a:p>
            <a:r>
              <a:rPr lang="cs-CZ" sz="4000" b="1" dirty="0" smtClean="0"/>
              <a:t>Úmoří Severního moře.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4149080"/>
            <a:ext cx="8064896" cy="640080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Odvádí do něho vody řeka Labe.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360227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556792"/>
            <a:ext cx="6858000" cy="1728192"/>
          </a:xfrm>
        </p:spPr>
        <p:txBody>
          <a:bodyPr/>
          <a:lstStyle/>
          <a:p>
            <a:r>
              <a:rPr lang="cs-CZ" sz="4000" b="1" dirty="0" smtClean="0"/>
              <a:t>Úmoří Baltského moře.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4149080"/>
            <a:ext cx="8064896" cy="640080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Odvádí do něho vody řeka Odra.</a:t>
            </a:r>
          </a:p>
          <a:p>
            <a:r>
              <a:rPr lang="cs-CZ" sz="3200" b="1" dirty="0" smtClean="0"/>
              <a:t>Ze severních Čech odvádí vody </a:t>
            </a:r>
            <a:r>
              <a:rPr lang="cs-CZ" sz="3200" b="1" dirty="0" smtClean="0"/>
              <a:t>             do </a:t>
            </a:r>
            <a:r>
              <a:rPr lang="cs-CZ" sz="3200" b="1" dirty="0" smtClean="0"/>
              <a:t>Odry také řeka Nisa – do Odry </a:t>
            </a:r>
            <a:r>
              <a:rPr lang="cs-CZ" sz="3200" b="1" dirty="0" smtClean="0"/>
              <a:t>             se </a:t>
            </a:r>
            <a:r>
              <a:rPr lang="cs-CZ" sz="3200" b="1" dirty="0" smtClean="0"/>
              <a:t>vlévá na polském území.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208335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556792"/>
            <a:ext cx="6858000" cy="1728192"/>
          </a:xfrm>
        </p:spPr>
        <p:txBody>
          <a:bodyPr/>
          <a:lstStyle/>
          <a:p>
            <a:r>
              <a:rPr lang="cs-CZ" sz="4000" b="1" dirty="0" smtClean="0"/>
              <a:t>Úmoří Černého moře.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4149080"/>
            <a:ext cx="8064896" cy="1584176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Morava odvádí vody do Dunaje, </a:t>
            </a:r>
            <a:r>
              <a:rPr lang="cs-CZ" sz="3200" b="1" dirty="0" smtClean="0"/>
              <a:t>             do </a:t>
            </a:r>
            <a:r>
              <a:rPr lang="cs-CZ" sz="3200" b="1" dirty="0" smtClean="0"/>
              <a:t>kterého se vlévá na </a:t>
            </a:r>
            <a:r>
              <a:rPr lang="cs-CZ" sz="3200" b="1" dirty="0" smtClean="0"/>
              <a:t>Slovensku. </a:t>
            </a:r>
            <a:r>
              <a:rPr lang="cs-CZ" sz="3200" b="1" dirty="0" smtClean="0"/>
              <a:t>Ten ústí do Černého moře.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208335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2980928"/>
          </a:xfrm>
        </p:spPr>
        <p:txBody>
          <a:bodyPr/>
          <a:lstStyle/>
          <a:p>
            <a:r>
              <a:rPr lang="cs-CZ" dirty="0" smtClean="0"/>
              <a:t>Hranici mezi povodími se říká </a:t>
            </a:r>
            <a:r>
              <a:rPr lang="cs-CZ" b="1" dirty="0" smtClean="0"/>
              <a:t>rozvodí.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Územím ČR prochází hlavní evropské rozvodí oddělující povodí Severního, Baltského </a:t>
            </a:r>
            <a:r>
              <a:rPr lang="cs-CZ" dirty="0" smtClean="0"/>
              <a:t>                a </a:t>
            </a:r>
            <a:r>
              <a:rPr lang="cs-CZ" dirty="0" smtClean="0"/>
              <a:t>Černého moře.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" y="6021288"/>
            <a:ext cx="6858000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0791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1124744"/>
            <a:ext cx="6858000" cy="2160240"/>
          </a:xfrm>
        </p:spPr>
        <p:txBody>
          <a:bodyPr/>
          <a:lstStyle/>
          <a:p>
            <a:r>
              <a:rPr lang="cs-CZ" sz="3600" b="1" dirty="0" smtClean="0"/>
              <a:t>Haló!</a:t>
            </a:r>
            <a:br>
              <a:rPr lang="cs-CZ" sz="3600" b="1" dirty="0" smtClean="0"/>
            </a:br>
            <a:r>
              <a:rPr lang="cs-CZ" sz="3600" b="1" dirty="0" smtClean="0"/>
              <a:t>Přiřaď správnou odpověď.</a:t>
            </a:r>
            <a:br>
              <a:rPr lang="cs-CZ" sz="3600" b="1" dirty="0" smtClean="0"/>
            </a:br>
            <a:r>
              <a:rPr lang="cs-CZ" sz="3600" b="1" dirty="0" smtClean="0"/>
              <a:t>Pokud se netrefíš, špatně označená karta odletí.</a:t>
            </a:r>
            <a:endParaRPr lang="cs-CZ" sz="3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" y="3351208"/>
            <a:ext cx="68580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6237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253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1259632" y="1571231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Severní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259632" y="2924944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Baltské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1259632" y="4293096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Černé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5148064" y="2816932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Labe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8935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5E-6 4.03886E-6 L 0.03159 -0.1226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-6130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1259632" y="2924944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Baltské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242973" y="1556792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Severní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1259632" y="4293096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Černé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5148064" y="2816932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Odra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2150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5E-6 4.03886E-6 L 0.03159 -0.1226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-6130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1331640" y="4365104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Černé 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259632" y="2924944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Baltské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1259632" y="1628800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Severní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5148064" y="2816932"/>
            <a:ext cx="3168352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Morava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2150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5E-6 4.03886E-6 L 0.03159 -0.1226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-6130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5295238" y="4261411"/>
            <a:ext cx="3384376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Jižního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292080" y="2924944"/>
            <a:ext cx="3384376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Baltského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5292080" y="1412776"/>
            <a:ext cx="3384376" cy="9361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Černého moře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827584" y="2381382"/>
            <a:ext cx="3528392" cy="2073793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 ČR nejsou vody odváděny do 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2150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5E-6 4.03886E-6 L 0.03159 -0.1226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-6130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4247964" y="4653136"/>
            <a:ext cx="4608512" cy="169402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dkud odtékají všechny vody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  do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jednoho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moře.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4283968" y="2555594"/>
            <a:ext cx="4536504" cy="165618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dkud odtékají všechny vody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   do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jedné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řeky.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4283968" y="476672"/>
            <a:ext cx="4464496" cy="1853389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dkud odtékají všechny vody 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do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jednoho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jezera.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467544" y="2555594"/>
            <a:ext cx="3600400" cy="1836204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Úmoří je území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2150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5E-6 4.03886E-6 L 0.03159 -0.1226 " pathEditMode="relative" rAng="0" ptsTypes="AA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-6130"/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268760"/>
            <a:ext cx="72728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http://office.microsoft.com/cs-cz/images/results.aspx?qu=postavi%C4%8Dka&amp;ex=1&amp;origin=FX010132103#ai:MC900078762|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08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TC010258013[[fn=Motiv Nekonečno]]</Template>
  <TotalTime>47</TotalTime>
  <Words>246</Words>
  <Application>Microsoft Office PowerPoint</Application>
  <PresentationFormat>Předvádění na obrazovce (4:3)</PresentationFormat>
  <Paragraphs>44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1</vt:lpstr>
      <vt:lpstr>Snímek 1</vt:lpstr>
      <vt:lpstr>Snímek 2</vt:lpstr>
      <vt:lpstr>Ú M O Ř Í   Č R</vt:lpstr>
      <vt:lpstr>Úmoří nazýváme území, odkud tečou všechny vody do jednoho moře.</vt:lpstr>
      <vt:lpstr>Úmoří Severního moře.</vt:lpstr>
      <vt:lpstr>Úmoří Baltského moře.</vt:lpstr>
      <vt:lpstr>Úmoří Černého moře.</vt:lpstr>
      <vt:lpstr>Hranici mezi povodími se říká rozvodí. Územím ČR prochází hlavní evropské rozvodí oddělující povodí Severního, Baltského                 a Černého moře.</vt:lpstr>
      <vt:lpstr>Haló! Přiřaď správnou odpověď. Pokud se netrefíš, špatně označená karta odletí.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 M O Ř Í   Č R</dc:title>
  <dc:creator>a</dc:creator>
  <cp:lastModifiedBy>Dum</cp:lastModifiedBy>
  <cp:revision>11</cp:revision>
  <dcterms:created xsi:type="dcterms:W3CDTF">2012-02-19T19:54:41Z</dcterms:created>
  <dcterms:modified xsi:type="dcterms:W3CDTF">2012-03-30T18:46:40Z</dcterms:modified>
</cp:coreProperties>
</file>