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68" r:id="rId2"/>
    <p:sldId id="269" r:id="rId3"/>
    <p:sldId id="261" r:id="rId4"/>
    <p:sldId id="257" r:id="rId5"/>
    <p:sldId id="258" r:id="rId6"/>
    <p:sldId id="259" r:id="rId7"/>
    <p:sldId id="262" r:id="rId8"/>
    <p:sldId id="264" r:id="rId9"/>
    <p:sldId id="265" r:id="rId10"/>
    <p:sldId id="267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VY_32_INOVACE_19_Podnebí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25.2.2012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3DFC51-24CF-4891-8BA9-44A2C08B4E96}" type="presOf" srcId="{757F3AB3-0718-4624-B441-E567A8F0AB56}" destId="{333A1088-737F-45CB-B68E-254E46348037}" srcOrd="0" destOrd="0" presId="urn:microsoft.com/office/officeart/2005/8/layout/target3"/>
    <dgm:cxn modelId="{C2EB8B60-9A55-4066-9489-96CC81421FEE}" type="presOf" srcId="{D05761FA-3C71-4DD0-9183-7C99EBE53F4B}" destId="{6204D4B4-078C-4ACF-B823-77A728483A32}" srcOrd="0" destOrd="0" presId="urn:microsoft.com/office/officeart/2005/8/layout/target3"/>
    <dgm:cxn modelId="{B28B0006-1D9A-4F00-9EFB-6F80FC176FB1}" type="presOf" srcId="{D1D4F407-5343-4D3F-B5B9-D407B03CAEB4}" destId="{AED2198E-93D5-4001-81B4-73124B309672}" srcOrd="1" destOrd="0" presId="urn:microsoft.com/office/officeart/2005/8/layout/target3"/>
    <dgm:cxn modelId="{822A7C4A-5287-4347-A328-76C20EEE3996}" type="presOf" srcId="{4865AC3F-78E2-43BA-A56B-7C465B8FCF11}" destId="{54F8D70D-FB57-4298-A600-D8F61B2A354A}" srcOrd="0" destOrd="0" presId="urn:microsoft.com/office/officeart/2005/8/layout/target3"/>
    <dgm:cxn modelId="{12D882B9-424B-4308-938A-6EA53AC507F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15C95D2-147F-40B3-B3FC-8723AE236B16}" type="presOf" srcId="{D8197B8C-B260-4A16-BDF4-0947B075E274}" destId="{5C0D1B75-263C-4468-B985-565C95B9422B}" srcOrd="1" destOrd="0" presId="urn:microsoft.com/office/officeart/2005/8/layout/target3"/>
    <dgm:cxn modelId="{861010AE-8878-4F3A-B60B-046EE1447CA9}" type="presOf" srcId="{B651F6E3-6281-48DB-9319-2AEAFDAE7572}" destId="{7145B55B-1B24-4B93-A1D4-B8021E4AC78C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BC9BF7-C2B7-4EE7-BDA2-AD28D484AD89}" type="presOf" srcId="{D1B46980-6531-4606-95E6-44980827E919}" destId="{004736B2-18D3-4D6D-AA18-DF3F81E9E312}" srcOrd="0" destOrd="0" presId="urn:microsoft.com/office/officeart/2005/8/layout/target3"/>
    <dgm:cxn modelId="{F268A8E3-C2A6-4B1C-A50A-13FA443DBFE9}" type="presOf" srcId="{4C35D32F-0EAB-4CD7-82EE-45574DC2A586}" destId="{2463512F-938D-4E07-9D5C-7B2E99ABD39E}" srcOrd="0" destOrd="0" presId="urn:microsoft.com/office/officeart/2005/8/layout/target3"/>
    <dgm:cxn modelId="{CE5C4E7C-E10A-4569-89B2-E94A15879C20}" type="presOf" srcId="{D8197B8C-B260-4A16-BDF4-0947B075E274}" destId="{0F7944D4-5DCA-4B9E-A896-D52854246E44}" srcOrd="0" destOrd="0" presId="urn:microsoft.com/office/officeart/2005/8/layout/target3"/>
    <dgm:cxn modelId="{6C88F0ED-977E-4D07-9E47-1F11D04CEDF2}" type="presOf" srcId="{D1B46980-6531-4606-95E6-44980827E919}" destId="{2CDFEC33-8C2A-49C6-B23B-FA3577B1DCE9}" srcOrd="1" destOrd="0" presId="urn:microsoft.com/office/officeart/2005/8/layout/target3"/>
    <dgm:cxn modelId="{7056C3E6-7E09-4ACC-B91C-0C7A7E7B6976}" type="presOf" srcId="{D05761FA-3C71-4DD0-9183-7C99EBE53F4B}" destId="{23526C68-77CF-4757-B0E2-EC80EC09B19D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8563AF18-EEA7-4268-9325-1536C98FD447}" type="presOf" srcId="{4865AC3F-78E2-43BA-A56B-7C465B8FCF11}" destId="{FC425D1D-3DF2-408E-A4F8-250CA94A450A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2CE5BC3-63DD-441F-8223-8793739689D1}" type="presOf" srcId="{B651F6E3-6281-48DB-9319-2AEAFDAE7572}" destId="{70A198DD-41D2-4313-8B5B-1CF1BCF383FB}" srcOrd="1" destOrd="0" presId="urn:microsoft.com/office/officeart/2005/8/layout/target3"/>
    <dgm:cxn modelId="{FF4E2337-63D6-43C6-B0BE-01E598868507}" type="presOf" srcId="{4C35D32F-0EAB-4CD7-82EE-45574DC2A586}" destId="{A02C1AC3-4F1B-47BC-9A88-D00EAE61D85A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6B6D6313-8FFA-46D0-8368-A11A36AF4C6C}" type="presParOf" srcId="{333A1088-737F-45CB-B68E-254E46348037}" destId="{F5ABB229-8D3B-4694-996A-96F23CF14429}" srcOrd="0" destOrd="0" presId="urn:microsoft.com/office/officeart/2005/8/layout/target3"/>
    <dgm:cxn modelId="{03DF042C-2978-4F36-AA80-115D5F3B3C39}" type="presParOf" srcId="{333A1088-737F-45CB-B68E-254E46348037}" destId="{F41139FD-01EE-4571-8B17-4FB00FC51163}" srcOrd="1" destOrd="0" presId="urn:microsoft.com/office/officeart/2005/8/layout/target3"/>
    <dgm:cxn modelId="{743BCE87-ADBF-4FE1-A9E8-3332D1BB3707}" type="presParOf" srcId="{333A1088-737F-45CB-B68E-254E46348037}" destId="{D005CE8C-CC26-4C3E-AC11-E15060ECD759}" srcOrd="2" destOrd="0" presId="urn:microsoft.com/office/officeart/2005/8/layout/target3"/>
    <dgm:cxn modelId="{E253604C-F048-4AEC-8FCB-6B0A8F2D173C}" type="presParOf" srcId="{333A1088-737F-45CB-B68E-254E46348037}" destId="{E2699407-A48D-4333-A645-7FA48F1FE3B7}" srcOrd="3" destOrd="0" presId="urn:microsoft.com/office/officeart/2005/8/layout/target3"/>
    <dgm:cxn modelId="{8C817F0E-7460-44D8-B874-EAF91C7045A2}" type="presParOf" srcId="{333A1088-737F-45CB-B68E-254E46348037}" destId="{D5EA2712-68D0-4098-BDE6-B295C6AB6119}" srcOrd="4" destOrd="0" presId="urn:microsoft.com/office/officeart/2005/8/layout/target3"/>
    <dgm:cxn modelId="{7A6971EF-96CC-431C-A4E8-92FEFB82414B}" type="presParOf" srcId="{333A1088-737F-45CB-B68E-254E46348037}" destId="{54F8D70D-FB57-4298-A600-D8F61B2A354A}" srcOrd="5" destOrd="0" presId="urn:microsoft.com/office/officeart/2005/8/layout/target3"/>
    <dgm:cxn modelId="{C1C9AF73-0A89-45C8-9736-C82D4023E3A4}" type="presParOf" srcId="{333A1088-737F-45CB-B68E-254E46348037}" destId="{C616B022-AA0C-4D3B-BDBF-093D86622E86}" srcOrd="6" destOrd="0" presId="urn:microsoft.com/office/officeart/2005/8/layout/target3"/>
    <dgm:cxn modelId="{94249E97-2C6A-4180-B47D-B76FDBB2DB70}" type="presParOf" srcId="{333A1088-737F-45CB-B68E-254E46348037}" destId="{69684AB7-5B8D-45A5-BC2F-6AF80EB883EF}" srcOrd="7" destOrd="0" presId="urn:microsoft.com/office/officeart/2005/8/layout/target3"/>
    <dgm:cxn modelId="{93074E03-3197-4F21-BC0E-B7145000E5DC}" type="presParOf" srcId="{333A1088-737F-45CB-B68E-254E46348037}" destId="{004736B2-18D3-4D6D-AA18-DF3F81E9E312}" srcOrd="8" destOrd="0" presId="urn:microsoft.com/office/officeart/2005/8/layout/target3"/>
    <dgm:cxn modelId="{EB8D6A0C-D1A7-4246-B5B2-95ADF6ABE54C}" type="presParOf" srcId="{333A1088-737F-45CB-B68E-254E46348037}" destId="{9CCAD005-8609-4003-9C1F-3AFC293FB9F9}" srcOrd="9" destOrd="0" presId="urn:microsoft.com/office/officeart/2005/8/layout/target3"/>
    <dgm:cxn modelId="{07930588-FC33-4E71-94C0-8FA44A301EF6}" type="presParOf" srcId="{333A1088-737F-45CB-B68E-254E46348037}" destId="{0C4087F0-2DA9-4805-A823-C8C5404FEF67}" srcOrd="10" destOrd="0" presId="urn:microsoft.com/office/officeart/2005/8/layout/target3"/>
    <dgm:cxn modelId="{DB307250-5033-4214-865E-797134218748}" type="presParOf" srcId="{333A1088-737F-45CB-B68E-254E46348037}" destId="{7145B55B-1B24-4B93-A1D4-B8021E4AC78C}" srcOrd="11" destOrd="0" presId="urn:microsoft.com/office/officeart/2005/8/layout/target3"/>
    <dgm:cxn modelId="{301321D7-A98B-45EB-9699-94D884A3CC40}" type="presParOf" srcId="{333A1088-737F-45CB-B68E-254E46348037}" destId="{6919BCDB-3A39-4371-A415-42187620F612}" srcOrd="12" destOrd="0" presId="urn:microsoft.com/office/officeart/2005/8/layout/target3"/>
    <dgm:cxn modelId="{B302B521-E669-4580-89F6-6FB1131DD822}" type="presParOf" srcId="{333A1088-737F-45CB-B68E-254E46348037}" destId="{19974A4C-782A-40F8-BDC1-A903A52CB5DC}" srcOrd="13" destOrd="0" presId="urn:microsoft.com/office/officeart/2005/8/layout/target3"/>
    <dgm:cxn modelId="{90150291-5F2B-4BF2-BE6C-F22CF50EB2F2}" type="presParOf" srcId="{333A1088-737F-45CB-B68E-254E46348037}" destId="{0F7944D4-5DCA-4B9E-A896-D52854246E44}" srcOrd="14" destOrd="0" presId="urn:microsoft.com/office/officeart/2005/8/layout/target3"/>
    <dgm:cxn modelId="{ABAAB335-3871-48A5-AA90-C134E721C85D}" type="presParOf" srcId="{333A1088-737F-45CB-B68E-254E46348037}" destId="{DFC55A8B-2DFD-41AE-A307-96A1D2E66396}" srcOrd="15" destOrd="0" presId="urn:microsoft.com/office/officeart/2005/8/layout/target3"/>
    <dgm:cxn modelId="{BC56D423-A034-47CA-B650-BF8FECE9F4BF}" type="presParOf" srcId="{333A1088-737F-45CB-B68E-254E46348037}" destId="{EB210E99-FECE-49F2-86FD-20F903E541DE}" srcOrd="16" destOrd="0" presId="urn:microsoft.com/office/officeart/2005/8/layout/target3"/>
    <dgm:cxn modelId="{B4C0CFFE-BF83-4561-821E-66F5847FF812}" type="presParOf" srcId="{333A1088-737F-45CB-B68E-254E46348037}" destId="{2463512F-938D-4E07-9D5C-7B2E99ABD39E}" srcOrd="17" destOrd="0" presId="urn:microsoft.com/office/officeart/2005/8/layout/target3"/>
    <dgm:cxn modelId="{09C1DA4A-1F38-46D3-9757-9F97B82D282A}" type="presParOf" srcId="{333A1088-737F-45CB-B68E-254E46348037}" destId="{59FE3E3B-A92F-4A98-9A20-76394874AFA6}" srcOrd="18" destOrd="0" presId="urn:microsoft.com/office/officeart/2005/8/layout/target3"/>
    <dgm:cxn modelId="{664C7DD3-4FB5-4673-8929-FE18611FA8F1}" type="presParOf" srcId="{333A1088-737F-45CB-B68E-254E46348037}" destId="{8EB502EF-CA4F-4140-AFB6-D26D41E73615}" srcOrd="19" destOrd="0" presId="urn:microsoft.com/office/officeart/2005/8/layout/target3"/>
    <dgm:cxn modelId="{70C09588-83C1-4BA6-8382-09AC16DF5060}" type="presParOf" srcId="{333A1088-737F-45CB-B68E-254E46348037}" destId="{6204D4B4-078C-4ACF-B823-77A728483A32}" srcOrd="20" destOrd="0" presId="urn:microsoft.com/office/officeart/2005/8/layout/target3"/>
    <dgm:cxn modelId="{B97AF4AC-8039-471B-B454-146EE1AC0CAF}" type="presParOf" srcId="{333A1088-737F-45CB-B68E-254E46348037}" destId="{AED2198E-93D5-4001-81B4-73124B309672}" srcOrd="21" destOrd="0" presId="urn:microsoft.com/office/officeart/2005/8/layout/target3"/>
    <dgm:cxn modelId="{BFFDA201-BD4F-43C8-AC9E-C61892E48DEC}" type="presParOf" srcId="{333A1088-737F-45CB-B68E-254E46348037}" destId="{FC425D1D-3DF2-408E-A4F8-250CA94A450A}" srcOrd="22" destOrd="0" presId="urn:microsoft.com/office/officeart/2005/8/layout/target3"/>
    <dgm:cxn modelId="{57216A73-5546-4F52-99AB-CD8F81715165}" type="presParOf" srcId="{333A1088-737F-45CB-B68E-254E46348037}" destId="{2CDFEC33-8C2A-49C6-B23B-FA3577B1DCE9}" srcOrd="23" destOrd="0" presId="urn:microsoft.com/office/officeart/2005/8/layout/target3"/>
    <dgm:cxn modelId="{D377A9FA-0DD8-4750-837D-C159B9D8D2DA}" type="presParOf" srcId="{333A1088-737F-45CB-B68E-254E46348037}" destId="{70A198DD-41D2-4313-8B5B-1CF1BCF383FB}" srcOrd="24" destOrd="0" presId="urn:microsoft.com/office/officeart/2005/8/layout/target3"/>
    <dgm:cxn modelId="{5311E667-E684-4441-8DC0-59C43C745C68}" type="presParOf" srcId="{333A1088-737F-45CB-B68E-254E46348037}" destId="{5C0D1B75-263C-4468-B985-565C95B9422B}" srcOrd="25" destOrd="0" presId="urn:microsoft.com/office/officeart/2005/8/layout/target3"/>
    <dgm:cxn modelId="{5E989589-50C3-4F91-9604-D7DB5C065AE7}" type="presParOf" srcId="{333A1088-737F-45CB-B68E-254E46348037}" destId="{A02C1AC3-4F1B-47BC-9A88-D00EAE61D85A}" srcOrd="26" destOrd="0" presId="urn:microsoft.com/office/officeart/2005/8/layout/target3"/>
    <dgm:cxn modelId="{70BE6F2E-5611-4940-AF72-7322101E03C2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5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9506"/>
                <a:satOff val="-735"/>
                <a:lumOff val="-294"/>
                <a:alphaOff val="0"/>
                <a:shade val="100000"/>
                <a:satMod val="140000"/>
              </a:schemeClr>
            </a:gs>
            <a:gs pos="40000">
              <a:schemeClr val="accent5">
                <a:hueOff val="-169506"/>
                <a:satOff val="-735"/>
                <a:lumOff val="-294"/>
                <a:alphaOff val="0"/>
                <a:shade val="65000"/>
                <a:satMod val="140000"/>
              </a:schemeClr>
            </a:gs>
            <a:gs pos="70000">
              <a:schemeClr val="accent5">
                <a:hueOff val="-169506"/>
                <a:satOff val="-735"/>
                <a:lumOff val="-294"/>
                <a:alphaOff val="0"/>
                <a:shade val="40000"/>
                <a:satMod val="115000"/>
              </a:schemeClr>
            </a:gs>
            <a:gs pos="100000">
              <a:schemeClr val="accent5">
                <a:hueOff val="-169506"/>
                <a:satOff val="-735"/>
                <a:lumOff val="-294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-169506"/>
              <a:satOff val="-735"/>
              <a:lumOff val="-294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25.2.2012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9012"/>
                <a:satOff val="-1470"/>
                <a:lumOff val="-588"/>
                <a:alphaOff val="0"/>
                <a:shade val="100000"/>
                <a:satMod val="140000"/>
              </a:schemeClr>
            </a:gs>
            <a:gs pos="40000">
              <a:schemeClr val="accent5">
                <a:hueOff val="-339012"/>
                <a:satOff val="-1470"/>
                <a:lumOff val="-588"/>
                <a:alphaOff val="0"/>
                <a:shade val="65000"/>
                <a:satMod val="140000"/>
              </a:schemeClr>
            </a:gs>
            <a:gs pos="70000">
              <a:schemeClr val="accent5">
                <a:hueOff val="-339012"/>
                <a:satOff val="-1470"/>
                <a:lumOff val="-588"/>
                <a:alphaOff val="0"/>
                <a:shade val="40000"/>
                <a:satMod val="115000"/>
              </a:schemeClr>
            </a:gs>
            <a:gs pos="100000">
              <a:schemeClr val="accent5">
                <a:hueOff val="-339012"/>
                <a:satOff val="-1470"/>
                <a:lumOff val="-588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-339012"/>
              <a:satOff val="-1470"/>
              <a:lumOff val="-588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508518"/>
                <a:satOff val="-2205"/>
                <a:lumOff val="-882"/>
                <a:alphaOff val="0"/>
                <a:shade val="100000"/>
                <a:satMod val="140000"/>
              </a:schemeClr>
            </a:gs>
            <a:gs pos="40000">
              <a:schemeClr val="accent5">
                <a:hueOff val="-508518"/>
                <a:satOff val="-2205"/>
                <a:lumOff val="-882"/>
                <a:alphaOff val="0"/>
                <a:shade val="65000"/>
                <a:satMod val="140000"/>
              </a:schemeClr>
            </a:gs>
            <a:gs pos="70000">
              <a:schemeClr val="accent5">
                <a:hueOff val="-508518"/>
                <a:satOff val="-2205"/>
                <a:lumOff val="-882"/>
                <a:alphaOff val="0"/>
                <a:shade val="40000"/>
                <a:satMod val="115000"/>
              </a:schemeClr>
            </a:gs>
            <a:gs pos="100000">
              <a:schemeClr val="accent5">
                <a:hueOff val="-508518"/>
                <a:satOff val="-2205"/>
                <a:lumOff val="-882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-508518"/>
              <a:satOff val="-2205"/>
              <a:lumOff val="-882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VY_32_INOVACE_19_Podnebí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78024"/>
                <a:satOff val="-2940"/>
                <a:lumOff val="-1175"/>
                <a:alphaOff val="0"/>
                <a:shade val="100000"/>
                <a:satMod val="140000"/>
              </a:schemeClr>
            </a:gs>
            <a:gs pos="40000">
              <a:schemeClr val="accent5">
                <a:hueOff val="-678024"/>
                <a:satOff val="-2940"/>
                <a:lumOff val="-1175"/>
                <a:alphaOff val="0"/>
                <a:shade val="65000"/>
                <a:satMod val="140000"/>
              </a:schemeClr>
            </a:gs>
            <a:gs pos="70000">
              <a:schemeClr val="accent5">
                <a:hueOff val="-678024"/>
                <a:satOff val="-2940"/>
                <a:lumOff val="-1175"/>
                <a:alphaOff val="0"/>
                <a:shade val="40000"/>
                <a:satMod val="115000"/>
              </a:schemeClr>
            </a:gs>
            <a:gs pos="100000">
              <a:schemeClr val="accent5">
                <a:hueOff val="-678024"/>
                <a:satOff val="-2940"/>
                <a:lumOff val="-1175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-678024"/>
              <a:satOff val="-2940"/>
              <a:lumOff val="-1175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47530"/>
                <a:satOff val="-3675"/>
                <a:lumOff val="-1469"/>
                <a:alphaOff val="0"/>
                <a:shade val="100000"/>
                <a:satMod val="140000"/>
              </a:schemeClr>
            </a:gs>
            <a:gs pos="40000">
              <a:schemeClr val="accent5">
                <a:hueOff val="-847530"/>
                <a:satOff val="-3675"/>
                <a:lumOff val="-1469"/>
                <a:alphaOff val="0"/>
                <a:shade val="65000"/>
                <a:satMod val="140000"/>
              </a:schemeClr>
            </a:gs>
            <a:gs pos="70000">
              <a:schemeClr val="accent5">
                <a:hueOff val="-847530"/>
                <a:satOff val="-3675"/>
                <a:lumOff val="-1469"/>
                <a:alphaOff val="0"/>
                <a:shade val="40000"/>
                <a:satMod val="115000"/>
              </a:schemeClr>
            </a:gs>
            <a:gs pos="100000">
              <a:schemeClr val="accent5">
                <a:hueOff val="-847530"/>
                <a:satOff val="-3675"/>
                <a:lumOff val="-1469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-847530"/>
              <a:satOff val="-3675"/>
              <a:lumOff val="-1469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017036"/>
                <a:satOff val="-4410"/>
                <a:lumOff val="-1763"/>
                <a:alphaOff val="0"/>
                <a:shade val="100000"/>
                <a:satMod val="140000"/>
              </a:schemeClr>
            </a:gs>
            <a:gs pos="40000">
              <a:schemeClr val="accent5">
                <a:hueOff val="-1017036"/>
                <a:satOff val="-4410"/>
                <a:lumOff val="-1763"/>
                <a:alphaOff val="0"/>
                <a:shade val="65000"/>
                <a:satMod val="140000"/>
              </a:schemeClr>
            </a:gs>
            <a:gs pos="70000">
              <a:schemeClr val="accent5">
                <a:hueOff val="-1017036"/>
                <a:satOff val="-4410"/>
                <a:lumOff val="-1763"/>
                <a:alphaOff val="0"/>
                <a:shade val="40000"/>
                <a:satMod val="115000"/>
              </a:schemeClr>
            </a:gs>
            <a:gs pos="100000">
              <a:schemeClr val="accent5">
                <a:hueOff val="-1017036"/>
                <a:satOff val="-4410"/>
                <a:lumOff val="-1763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5">
              <a:hueOff val="-1017036"/>
              <a:satOff val="-4410"/>
              <a:lumOff val="-1763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2E2D76-C0AE-493D-9153-C39184944C9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013BC8-6B60-4004-B57A-A129A95FFF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81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9B15940-222D-4675-8673-B4030B7E399F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5B64AF6-8BD3-4CB2-A2B2-E92291C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51323849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2656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získají nové znalosti – co je to podnebí, čím je v České republice dáno. V následných kontrolních otázkách děti označují správná tvrzení.</a:t>
            </a:r>
          </a:p>
        </p:txBody>
      </p:sp>
    </p:spTree>
    <p:extLst>
      <p:ext uri="{BB962C8B-B14F-4D97-AF65-F5344CB8AC3E}">
        <p14:creationId xmlns:p14="http://schemas.microsoft.com/office/powerpoint/2010/main" xmlns="" val="1740411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P O D N E B Í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6385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188096"/>
          </a:xfrm>
        </p:spPr>
        <p:txBody>
          <a:bodyPr>
            <a:noAutofit/>
          </a:bodyPr>
          <a:lstStyle/>
          <a:p>
            <a:r>
              <a:rPr lang="cs-CZ" sz="8000" dirty="0" smtClean="0"/>
              <a:t>PODNEBÍ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4500" dirty="0" smtClean="0"/>
              <a:t>Podnebí </a:t>
            </a:r>
            <a:r>
              <a:rPr lang="cs-CZ" sz="4500" dirty="0"/>
              <a:t>je </a:t>
            </a:r>
            <a:r>
              <a:rPr lang="cs-CZ" sz="4500" u="sng" dirty="0"/>
              <a:t>opakující se počasí </a:t>
            </a:r>
            <a:r>
              <a:rPr lang="cs-CZ" sz="4500" u="sng" dirty="0" smtClean="0"/>
              <a:t>           </a:t>
            </a:r>
            <a:r>
              <a:rPr lang="cs-CZ" sz="4500" dirty="0" smtClean="0"/>
              <a:t>na </a:t>
            </a:r>
            <a:r>
              <a:rPr lang="cs-CZ" sz="4500" dirty="0" smtClean="0"/>
              <a:t>určitém místě.</a:t>
            </a:r>
            <a:endParaRPr lang="cs-CZ" sz="4500" dirty="0"/>
          </a:p>
        </p:txBody>
      </p:sp>
    </p:spTree>
    <p:extLst>
      <p:ext uri="{BB962C8B-B14F-4D97-AF65-F5344CB8AC3E}">
        <p14:creationId xmlns:p14="http://schemas.microsoft.com/office/powerpoint/2010/main" xmlns="" val="3787202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540024"/>
          </a:xfrm>
        </p:spPr>
        <p:txBody>
          <a:bodyPr>
            <a:normAutofit/>
          </a:bodyPr>
          <a:lstStyle/>
          <a:p>
            <a:r>
              <a:rPr lang="cs-CZ" sz="6000" u="sng" dirty="0"/>
              <a:t>Podnebí v ČR je dáno</a:t>
            </a:r>
            <a:r>
              <a:rPr lang="cs-CZ" sz="6000" dirty="0" smtClean="0"/>
              <a:t>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/>
              <a:t>P</a:t>
            </a:r>
            <a:r>
              <a:rPr lang="cs-CZ" sz="4000" dirty="0" smtClean="0"/>
              <a:t>olohou České republiky (vzdáleností od moře).</a:t>
            </a:r>
          </a:p>
          <a:p>
            <a:pPr indent="0">
              <a:buNone/>
            </a:pPr>
            <a:endParaRPr lang="cs-CZ" sz="4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Nadmořskou  výškou a členitostí krajiny.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8247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/>
          <a:lstStyle/>
          <a:p>
            <a:pPr marL="457200" indent="-457200"/>
            <a:r>
              <a:rPr lang="cs-CZ" dirty="0" smtClean="0"/>
              <a:t>Česká republika leží v </a:t>
            </a:r>
            <a:r>
              <a:rPr lang="cs-CZ" u="sng" dirty="0" smtClean="0"/>
              <a:t>mírném podnebném pásu</a:t>
            </a:r>
            <a:r>
              <a:rPr lang="cs-CZ" dirty="0" smtClean="0"/>
              <a:t>.</a:t>
            </a:r>
          </a:p>
          <a:p>
            <a:pPr marL="457200" indent="-457200"/>
            <a:r>
              <a:rPr lang="cs-CZ" dirty="0" smtClean="0"/>
              <a:t>Počasí je zde proměnlivé.</a:t>
            </a:r>
          </a:p>
          <a:p>
            <a:pPr marL="457200" indent="-457200"/>
            <a:r>
              <a:rPr lang="cs-CZ" dirty="0" smtClean="0"/>
              <a:t>V průběhu roku se střídají 4 roční období.</a:t>
            </a:r>
          </a:p>
          <a:p>
            <a:pPr marL="457200" indent="-457200"/>
            <a:endParaRPr lang="cs-CZ" dirty="0"/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/>
          </a:p>
          <a:p>
            <a:pPr marL="457200" indent="-457200"/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    jaro              léto                podzim               </a:t>
            </a:r>
            <a:r>
              <a:rPr lang="cs-CZ" dirty="0"/>
              <a:t>z</a:t>
            </a:r>
            <a:r>
              <a:rPr lang="cs-CZ" dirty="0" smtClean="0"/>
              <a:t>ima</a:t>
            </a:r>
          </a:p>
          <a:p>
            <a:pPr marL="457200" indent="-457200"/>
            <a:r>
              <a:rPr lang="cs-CZ" dirty="0" smtClean="0"/>
              <a:t>S vyšší nadmořskou výškou klesá teplota a zvětšuje se množství srážek.</a:t>
            </a:r>
          </a:p>
          <a:p>
            <a:pPr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12" t="1020" r="11252" b="-2418"/>
          <a:stretch/>
        </p:blipFill>
        <p:spPr bwMode="auto">
          <a:xfrm>
            <a:off x="971600" y="1700808"/>
            <a:ext cx="1476024" cy="17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7" t="9999" r="2127" b="9999"/>
          <a:stretch/>
        </p:blipFill>
        <p:spPr bwMode="auto">
          <a:xfrm>
            <a:off x="4939164" y="1690297"/>
            <a:ext cx="1620000" cy="17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05" b="10784"/>
          <a:stretch/>
        </p:blipFill>
        <p:spPr bwMode="auto">
          <a:xfrm>
            <a:off x="6870322" y="1700808"/>
            <a:ext cx="1692000" cy="172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86" t="17605" r="1086" b="28874"/>
          <a:stretch/>
        </p:blipFill>
        <p:spPr bwMode="auto">
          <a:xfrm>
            <a:off x="2843807" y="1690297"/>
            <a:ext cx="1728191" cy="17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" t="14422" r="196" b="14420"/>
          <a:stretch/>
        </p:blipFill>
        <p:spPr bwMode="auto">
          <a:xfrm>
            <a:off x="1763688" y="5517232"/>
            <a:ext cx="1656184" cy="1206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5316" b="5316"/>
          <a:stretch/>
        </p:blipFill>
        <p:spPr bwMode="auto">
          <a:xfrm>
            <a:off x="4996355" y="50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25144"/>
            <a:ext cx="732109" cy="656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3555" y="440391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1994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4664"/>
            <a:ext cx="5901464" cy="5901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3573015"/>
            <a:ext cx="4608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 následujících </a:t>
            </a:r>
            <a:r>
              <a:rPr lang="cs-CZ" sz="3600" b="1" dirty="0"/>
              <a:t>ú</a:t>
            </a:r>
            <a:r>
              <a:rPr lang="cs-CZ" sz="3600" b="1" dirty="0" smtClean="0"/>
              <a:t>kolech kliknutím označ správné tvrzení.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521791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2962"/>
            <a:ext cx="416214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220486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Podnebí   je:</a:t>
            </a:r>
            <a:endParaRPr lang="cs-CZ" sz="4000" b="1" dirty="0"/>
          </a:p>
        </p:txBody>
      </p:sp>
      <p:sp>
        <p:nvSpPr>
          <p:cNvPr id="2" name="Vlna 1"/>
          <p:cNvSpPr/>
          <p:nvPr/>
        </p:nvSpPr>
        <p:spPr>
          <a:xfrm>
            <a:off x="683568" y="4437112"/>
            <a:ext cx="3312368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Opakující se počasí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 na </a:t>
            </a:r>
            <a:r>
              <a:rPr lang="cs-CZ" sz="2400" b="1" dirty="0" smtClean="0">
                <a:solidFill>
                  <a:schemeClr val="tx1"/>
                </a:solidFill>
              </a:rPr>
              <a:t>určitém místě.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4788024" y="4437112"/>
            <a:ext cx="3528392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Každoročně jiné počasí na určitém místě.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000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2962"/>
            <a:ext cx="416214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220486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ČR leží v:</a:t>
            </a:r>
            <a:endParaRPr lang="cs-CZ" sz="4000" b="1" dirty="0"/>
          </a:p>
        </p:txBody>
      </p:sp>
      <p:sp>
        <p:nvSpPr>
          <p:cNvPr id="2" name="Vlna 1"/>
          <p:cNvSpPr/>
          <p:nvPr/>
        </p:nvSpPr>
        <p:spPr>
          <a:xfrm>
            <a:off x="5652120" y="3717032"/>
            <a:ext cx="3312368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m</a:t>
            </a:r>
            <a:r>
              <a:rPr lang="cs-CZ" sz="2400" b="1" dirty="0" smtClean="0">
                <a:solidFill>
                  <a:schemeClr val="tx1"/>
                </a:solidFill>
              </a:rPr>
              <a:t>írném podnebném pásu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251520" y="3573016"/>
            <a:ext cx="3528392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ropickém podnebném pásu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3068888" y="5157192"/>
            <a:ext cx="3528392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</a:t>
            </a:r>
            <a:r>
              <a:rPr lang="cs-CZ" sz="2400" b="1" dirty="0" smtClean="0">
                <a:solidFill>
                  <a:schemeClr val="tx1"/>
                </a:solidFill>
              </a:rPr>
              <a:t>ádném  </a:t>
            </a:r>
            <a:r>
              <a:rPr lang="cs-CZ" sz="2400" b="1" dirty="0" smtClean="0">
                <a:solidFill>
                  <a:schemeClr val="tx1"/>
                </a:solidFill>
              </a:rPr>
              <a:t>podnebném pásu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0273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2962"/>
            <a:ext cx="416214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2204864"/>
            <a:ext cx="3384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Podnebí v ČR je:</a:t>
            </a:r>
            <a:endParaRPr lang="cs-CZ" sz="4000" b="1" dirty="0"/>
          </a:p>
        </p:txBody>
      </p:sp>
      <p:sp>
        <p:nvSpPr>
          <p:cNvPr id="2" name="Vlna 1"/>
          <p:cNvSpPr/>
          <p:nvPr/>
        </p:nvSpPr>
        <p:spPr>
          <a:xfrm>
            <a:off x="683568" y="4437112"/>
            <a:ext cx="3312368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s</a:t>
            </a:r>
            <a:r>
              <a:rPr lang="cs-CZ" sz="3200" b="1" dirty="0" smtClean="0">
                <a:solidFill>
                  <a:schemeClr val="tx1"/>
                </a:solidFill>
              </a:rPr>
              <a:t>tále stejné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4788024" y="4437112"/>
            <a:ext cx="3528392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tx1"/>
                </a:solidFill>
              </a:rPr>
              <a:t>proměnlivé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4666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2962"/>
            <a:ext cx="416214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2204864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Počasí v ČR je:</a:t>
            </a:r>
            <a:endParaRPr lang="cs-CZ" sz="4000" b="1" dirty="0"/>
          </a:p>
        </p:txBody>
      </p:sp>
      <p:sp>
        <p:nvSpPr>
          <p:cNvPr id="2" name="Vlna 1"/>
          <p:cNvSpPr/>
          <p:nvPr/>
        </p:nvSpPr>
        <p:spPr>
          <a:xfrm>
            <a:off x="683568" y="4437112"/>
            <a:ext cx="3312368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proměnlivé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4788024" y="4437112"/>
            <a:ext cx="3528392" cy="1584176"/>
          </a:xfrm>
          <a:prstGeom prst="wave">
            <a:avLst/>
          </a:prstGeom>
          <a:solidFill>
            <a:schemeClr val="bg1"/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s</a:t>
            </a:r>
            <a:r>
              <a:rPr lang="cs-CZ" sz="3200" b="1" dirty="0" smtClean="0">
                <a:solidFill>
                  <a:schemeClr val="tx1"/>
                </a:solidFill>
              </a:rPr>
              <a:t>tále stejné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6178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2879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xmlns="" val="3401834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74</TotalTime>
  <Words>199</Words>
  <Application>Microsoft Office PowerPoint</Application>
  <PresentationFormat>Předvádění na obrazovce (4:3)</PresentationFormat>
  <Paragraphs>40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Snímek 1</vt:lpstr>
      <vt:lpstr>Snímek 2</vt:lpstr>
      <vt:lpstr>P O D N E B Í</vt:lpstr>
      <vt:lpstr>PODNEBÍ</vt:lpstr>
      <vt:lpstr>Podnebí v ČR je dáno: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 a počasí</dc:title>
  <dc:creator>a</dc:creator>
  <cp:lastModifiedBy>Dum</cp:lastModifiedBy>
  <cp:revision>16</cp:revision>
  <dcterms:created xsi:type="dcterms:W3CDTF">2012-02-25T09:31:33Z</dcterms:created>
  <dcterms:modified xsi:type="dcterms:W3CDTF">2012-03-30T19:20:44Z</dcterms:modified>
</cp:coreProperties>
</file>