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9" r:id="rId2"/>
    <p:sldId id="270" r:id="rId3"/>
    <p:sldId id="256" r:id="rId4"/>
    <p:sldId id="257" r:id="rId5"/>
    <p:sldId id="258" r:id="rId6"/>
    <p:sldId id="259" r:id="rId7"/>
    <p:sldId id="261" r:id="rId8"/>
    <p:sldId id="263" r:id="rId9"/>
    <p:sldId id="260" r:id="rId10"/>
    <p:sldId id="264" r:id="rId11"/>
    <p:sldId id="265" r:id="rId12"/>
    <p:sldId id="266" r:id="rId13"/>
    <p:sldId id="267" r:id="rId14"/>
    <p:sldId id="268" r:id="rId15"/>
    <p:sldId id="26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82" autoAdjust="0"/>
    <p:restoredTop sz="94660"/>
  </p:normalViewPr>
  <p:slideViewPr>
    <p:cSldViewPr>
      <p:cViewPr varScale="1">
        <p:scale>
          <a:sx n="65" d="100"/>
          <a:sy n="65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VY_32_INOVACE_06_Bitva </a:t>
          </a:r>
          <a:r>
            <a:rPr lang="cs-CZ" sz="2000" baseline="0" dirty="0" smtClean="0"/>
            <a:t>na Bílé hoře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Hnátnice,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Petra Koutná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Vlastivěda pro 4. a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3.12.2011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 custLinFactNeighborX="-715" custLinFactNeighborY="-953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4F4B60-3156-4129-A976-8C11E223E48D}" type="presOf" srcId="{D1D4F407-5343-4D3F-B5B9-D407B03CAEB4}" destId="{AED2198E-93D5-4001-81B4-73124B309672}" srcOrd="1" destOrd="0" presId="urn:microsoft.com/office/officeart/2005/8/layout/target3"/>
    <dgm:cxn modelId="{8AEE7364-9F8D-4A3D-8C07-5DEC05DD4363}" type="presOf" srcId="{757F3AB3-0718-4624-B441-E567A8F0AB56}" destId="{333A1088-737F-45CB-B68E-254E46348037}" srcOrd="0" destOrd="0" presId="urn:microsoft.com/office/officeart/2005/8/layout/target3"/>
    <dgm:cxn modelId="{D8A0C62D-7D75-4C7C-AFD0-95397F67A7FF}" type="presOf" srcId="{4865AC3F-78E2-43BA-A56B-7C465B8FCF11}" destId="{54F8D70D-FB57-4298-A600-D8F61B2A354A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EF4B538D-F274-41EB-836B-1067840CB1A7}" type="presOf" srcId="{D05761FA-3C71-4DD0-9183-7C99EBE53F4B}" destId="{23526C68-77CF-4757-B0E2-EC80EC09B19D}" srcOrd="1" destOrd="0" presId="urn:microsoft.com/office/officeart/2005/8/layout/target3"/>
    <dgm:cxn modelId="{422953C6-E6A9-491E-B0BE-F7ED64DF7D6F}" type="presOf" srcId="{B651F6E3-6281-48DB-9319-2AEAFDAE7572}" destId="{7145B55B-1B24-4B93-A1D4-B8021E4AC78C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1C2FC3C5-1F58-4A5E-AC52-139B0DCA2106}" type="presOf" srcId="{D1B46980-6531-4606-95E6-44980827E919}" destId="{2CDFEC33-8C2A-49C6-B23B-FA3577B1DCE9}" srcOrd="1" destOrd="0" presId="urn:microsoft.com/office/officeart/2005/8/layout/target3"/>
    <dgm:cxn modelId="{1039ADA4-825C-413F-88F1-F454CC6D7499}" type="presOf" srcId="{D1B46980-6531-4606-95E6-44980827E919}" destId="{004736B2-18D3-4D6D-AA18-DF3F81E9E312}" srcOrd="0" destOrd="0" presId="urn:microsoft.com/office/officeart/2005/8/layout/target3"/>
    <dgm:cxn modelId="{68E57391-9037-4065-947A-ADBAB926BC40}" type="presOf" srcId="{4865AC3F-78E2-43BA-A56B-7C465B8FCF11}" destId="{FC425D1D-3DF2-408E-A4F8-250CA94A450A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9DD19C91-C81E-4BE6-BD52-2D18CAF25E9C}" type="presOf" srcId="{4C35D32F-0EAB-4CD7-82EE-45574DC2A586}" destId="{2463512F-938D-4E07-9D5C-7B2E99ABD39E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69B47765-F160-4BD1-B168-091E23867F5C}" type="presOf" srcId="{4C35D32F-0EAB-4CD7-82EE-45574DC2A586}" destId="{A02C1AC3-4F1B-47BC-9A88-D00EAE61D85A}" srcOrd="1" destOrd="0" presId="urn:microsoft.com/office/officeart/2005/8/layout/target3"/>
    <dgm:cxn modelId="{0C96FB0E-57B7-481C-81BE-BCFE452255B7}" type="presOf" srcId="{D8197B8C-B260-4A16-BDF4-0947B075E274}" destId="{0F7944D4-5DCA-4B9E-A896-D52854246E44}" srcOrd="0" destOrd="0" presId="urn:microsoft.com/office/officeart/2005/8/layout/target3"/>
    <dgm:cxn modelId="{76CDA4CC-FDA7-47B6-8514-A38901BB4237}" type="presOf" srcId="{D8197B8C-B260-4A16-BDF4-0947B075E274}" destId="{5C0D1B75-263C-4468-B985-565C95B9422B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64D4A299-4722-4C27-8C75-7E1E2641C3DE}" type="presOf" srcId="{D05761FA-3C71-4DD0-9183-7C99EBE53F4B}" destId="{6204D4B4-078C-4ACF-B823-77A728483A32}" srcOrd="0" destOrd="0" presId="urn:microsoft.com/office/officeart/2005/8/layout/target3"/>
    <dgm:cxn modelId="{4D492E9A-D869-4470-B039-98B901050422}" type="presOf" srcId="{B651F6E3-6281-48DB-9319-2AEAFDAE7572}" destId="{70A198DD-41D2-4313-8B5B-1CF1BCF383FB}" srcOrd="1" destOrd="0" presId="urn:microsoft.com/office/officeart/2005/8/layout/target3"/>
    <dgm:cxn modelId="{3E1D957F-2C98-471F-B76E-DF9FF657BC0E}" type="presOf" srcId="{D1D4F407-5343-4D3F-B5B9-D407B03CAEB4}" destId="{D005CE8C-CC26-4C3E-AC11-E15060ECD759}" srcOrd="0" destOrd="0" presId="urn:microsoft.com/office/officeart/2005/8/layout/target3"/>
    <dgm:cxn modelId="{82A39B40-B50A-4525-A885-C3F7B2DAAA41}" type="presParOf" srcId="{333A1088-737F-45CB-B68E-254E46348037}" destId="{F5ABB229-8D3B-4694-996A-96F23CF14429}" srcOrd="0" destOrd="0" presId="urn:microsoft.com/office/officeart/2005/8/layout/target3"/>
    <dgm:cxn modelId="{17655D59-FF2C-4EC5-9FF7-3945B50E18B8}" type="presParOf" srcId="{333A1088-737F-45CB-B68E-254E46348037}" destId="{F41139FD-01EE-4571-8B17-4FB00FC51163}" srcOrd="1" destOrd="0" presId="urn:microsoft.com/office/officeart/2005/8/layout/target3"/>
    <dgm:cxn modelId="{6E448001-CC4A-4517-8CD9-966C6EB82632}" type="presParOf" srcId="{333A1088-737F-45CB-B68E-254E46348037}" destId="{D005CE8C-CC26-4C3E-AC11-E15060ECD759}" srcOrd="2" destOrd="0" presId="urn:microsoft.com/office/officeart/2005/8/layout/target3"/>
    <dgm:cxn modelId="{4542A82D-7C4B-49DE-AC0E-D9F0E78C0C27}" type="presParOf" srcId="{333A1088-737F-45CB-B68E-254E46348037}" destId="{E2699407-A48D-4333-A645-7FA48F1FE3B7}" srcOrd="3" destOrd="0" presId="urn:microsoft.com/office/officeart/2005/8/layout/target3"/>
    <dgm:cxn modelId="{71FFE8B3-BCE7-4509-81A8-5AD08878EE42}" type="presParOf" srcId="{333A1088-737F-45CB-B68E-254E46348037}" destId="{D5EA2712-68D0-4098-BDE6-B295C6AB6119}" srcOrd="4" destOrd="0" presId="urn:microsoft.com/office/officeart/2005/8/layout/target3"/>
    <dgm:cxn modelId="{BC1CCA45-14B6-4DD7-B89E-F8078753388A}" type="presParOf" srcId="{333A1088-737F-45CB-B68E-254E46348037}" destId="{54F8D70D-FB57-4298-A600-D8F61B2A354A}" srcOrd="5" destOrd="0" presId="urn:microsoft.com/office/officeart/2005/8/layout/target3"/>
    <dgm:cxn modelId="{F7036124-FDDE-45F9-AE20-CDAD80E04EB4}" type="presParOf" srcId="{333A1088-737F-45CB-B68E-254E46348037}" destId="{C616B022-AA0C-4D3B-BDBF-093D86622E86}" srcOrd="6" destOrd="0" presId="urn:microsoft.com/office/officeart/2005/8/layout/target3"/>
    <dgm:cxn modelId="{5B0F8195-B5FC-4E96-B310-0900A59B1239}" type="presParOf" srcId="{333A1088-737F-45CB-B68E-254E46348037}" destId="{69684AB7-5B8D-45A5-BC2F-6AF80EB883EF}" srcOrd="7" destOrd="0" presId="urn:microsoft.com/office/officeart/2005/8/layout/target3"/>
    <dgm:cxn modelId="{DDA6F865-D04C-481E-A83B-EC18F8A5224B}" type="presParOf" srcId="{333A1088-737F-45CB-B68E-254E46348037}" destId="{004736B2-18D3-4D6D-AA18-DF3F81E9E312}" srcOrd="8" destOrd="0" presId="urn:microsoft.com/office/officeart/2005/8/layout/target3"/>
    <dgm:cxn modelId="{4D584BEF-FF6B-4BF5-B8D6-4D1E6CAAA37B}" type="presParOf" srcId="{333A1088-737F-45CB-B68E-254E46348037}" destId="{9CCAD005-8609-4003-9C1F-3AFC293FB9F9}" srcOrd="9" destOrd="0" presId="urn:microsoft.com/office/officeart/2005/8/layout/target3"/>
    <dgm:cxn modelId="{AA870D40-B95B-48CD-9C59-CA289CF46E94}" type="presParOf" srcId="{333A1088-737F-45CB-B68E-254E46348037}" destId="{0C4087F0-2DA9-4805-A823-C8C5404FEF67}" srcOrd="10" destOrd="0" presId="urn:microsoft.com/office/officeart/2005/8/layout/target3"/>
    <dgm:cxn modelId="{34CFFF69-DA5C-48B5-9527-01486FE990C3}" type="presParOf" srcId="{333A1088-737F-45CB-B68E-254E46348037}" destId="{7145B55B-1B24-4B93-A1D4-B8021E4AC78C}" srcOrd="11" destOrd="0" presId="urn:microsoft.com/office/officeart/2005/8/layout/target3"/>
    <dgm:cxn modelId="{C7F26920-DE0C-445A-A1F6-E21B49FD5DC0}" type="presParOf" srcId="{333A1088-737F-45CB-B68E-254E46348037}" destId="{6919BCDB-3A39-4371-A415-42187620F612}" srcOrd="12" destOrd="0" presId="urn:microsoft.com/office/officeart/2005/8/layout/target3"/>
    <dgm:cxn modelId="{751CF2A7-B713-489E-94E0-1150F8F14798}" type="presParOf" srcId="{333A1088-737F-45CB-B68E-254E46348037}" destId="{19974A4C-782A-40F8-BDC1-A903A52CB5DC}" srcOrd="13" destOrd="0" presId="urn:microsoft.com/office/officeart/2005/8/layout/target3"/>
    <dgm:cxn modelId="{A2340E86-0AE7-46F9-9711-0BF3175D699D}" type="presParOf" srcId="{333A1088-737F-45CB-B68E-254E46348037}" destId="{0F7944D4-5DCA-4B9E-A896-D52854246E44}" srcOrd="14" destOrd="0" presId="urn:microsoft.com/office/officeart/2005/8/layout/target3"/>
    <dgm:cxn modelId="{CE353572-0016-4E95-93A3-BC5436219B78}" type="presParOf" srcId="{333A1088-737F-45CB-B68E-254E46348037}" destId="{DFC55A8B-2DFD-41AE-A307-96A1D2E66396}" srcOrd="15" destOrd="0" presId="urn:microsoft.com/office/officeart/2005/8/layout/target3"/>
    <dgm:cxn modelId="{54B2BB2D-85C1-430C-9077-5E9E0B87D64F}" type="presParOf" srcId="{333A1088-737F-45CB-B68E-254E46348037}" destId="{EB210E99-FECE-49F2-86FD-20F903E541DE}" srcOrd="16" destOrd="0" presId="urn:microsoft.com/office/officeart/2005/8/layout/target3"/>
    <dgm:cxn modelId="{D7DA3D93-C3FC-42A2-B114-5E679599E422}" type="presParOf" srcId="{333A1088-737F-45CB-B68E-254E46348037}" destId="{2463512F-938D-4E07-9D5C-7B2E99ABD39E}" srcOrd="17" destOrd="0" presId="urn:microsoft.com/office/officeart/2005/8/layout/target3"/>
    <dgm:cxn modelId="{6C35A4AC-FB18-4F7E-AE0B-EA8FAB0F6025}" type="presParOf" srcId="{333A1088-737F-45CB-B68E-254E46348037}" destId="{59FE3E3B-A92F-4A98-9A20-76394874AFA6}" srcOrd="18" destOrd="0" presId="urn:microsoft.com/office/officeart/2005/8/layout/target3"/>
    <dgm:cxn modelId="{24D4FA41-F25F-41A8-B579-FD22C3FD4ECD}" type="presParOf" srcId="{333A1088-737F-45CB-B68E-254E46348037}" destId="{8EB502EF-CA4F-4140-AFB6-D26D41E73615}" srcOrd="19" destOrd="0" presId="urn:microsoft.com/office/officeart/2005/8/layout/target3"/>
    <dgm:cxn modelId="{B83A76B4-512D-4FD0-85F4-6C7C89CD414E}" type="presParOf" srcId="{333A1088-737F-45CB-B68E-254E46348037}" destId="{6204D4B4-078C-4ACF-B823-77A728483A32}" srcOrd="20" destOrd="0" presId="urn:microsoft.com/office/officeart/2005/8/layout/target3"/>
    <dgm:cxn modelId="{78D94ABC-146C-4056-9AD5-780005BF0A54}" type="presParOf" srcId="{333A1088-737F-45CB-B68E-254E46348037}" destId="{AED2198E-93D5-4001-81B4-73124B309672}" srcOrd="21" destOrd="0" presId="urn:microsoft.com/office/officeart/2005/8/layout/target3"/>
    <dgm:cxn modelId="{BD00A636-45F6-4A9D-9AEA-62F2A4BD7F5E}" type="presParOf" srcId="{333A1088-737F-45CB-B68E-254E46348037}" destId="{FC425D1D-3DF2-408E-A4F8-250CA94A450A}" srcOrd="22" destOrd="0" presId="urn:microsoft.com/office/officeart/2005/8/layout/target3"/>
    <dgm:cxn modelId="{9BCC8B03-A033-40B9-BC97-BEB798CCE6B3}" type="presParOf" srcId="{333A1088-737F-45CB-B68E-254E46348037}" destId="{2CDFEC33-8C2A-49C6-B23B-FA3577B1DCE9}" srcOrd="23" destOrd="0" presId="urn:microsoft.com/office/officeart/2005/8/layout/target3"/>
    <dgm:cxn modelId="{EB358461-9164-424A-859D-EDAD247A4676}" type="presParOf" srcId="{333A1088-737F-45CB-B68E-254E46348037}" destId="{70A198DD-41D2-4313-8B5B-1CF1BCF383FB}" srcOrd="24" destOrd="0" presId="urn:microsoft.com/office/officeart/2005/8/layout/target3"/>
    <dgm:cxn modelId="{48BC7627-1C44-4125-9B0C-3C0EE4D74862}" type="presParOf" srcId="{333A1088-737F-45CB-B68E-254E46348037}" destId="{5C0D1B75-263C-4468-B985-565C95B9422B}" srcOrd="25" destOrd="0" presId="urn:microsoft.com/office/officeart/2005/8/layout/target3"/>
    <dgm:cxn modelId="{7FD025F0-8FC4-433D-A6AE-3299376DA13B}" type="presParOf" srcId="{333A1088-737F-45CB-B68E-254E46348037}" destId="{A02C1AC3-4F1B-47BC-9A88-D00EAE61D85A}" srcOrd="26" destOrd="0" presId="urn:microsoft.com/office/officeart/2005/8/layout/target3"/>
    <dgm:cxn modelId="{33FAF6FC-D986-412A-A48A-6083CF7B3EA8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Hnátnice, okres Ústí nad Orlicí</a:t>
          </a:r>
          <a:endParaRPr lang="cs-CZ" sz="18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3.12.2011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32050" y="576073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Petra Koutná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VY_32_INOVACE_06_Bitva </a:t>
          </a:r>
          <a:r>
            <a:rPr lang="cs-CZ" sz="2000" kern="1200" baseline="0" dirty="0" smtClean="0"/>
            <a:t>na Bílé hoře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Vlastivěda pro 4. a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0730F7-4694-4A53-BE55-3D6A21AF860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0C9EB5-3E6E-42B5-8F61-DC68F249F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05731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4762D66-AC0E-4CD4-82A3-62B9312792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FD94C42-4983-420F-87FC-C930D4B817DD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62D66-AC0E-4CD4-82A3-62B9312792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94C42-4983-420F-87FC-C930D4B817D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62D66-AC0E-4CD4-82A3-62B9312792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94C42-4983-420F-87FC-C930D4B817D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62D66-AC0E-4CD4-82A3-62B9312792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94C42-4983-420F-87FC-C930D4B817D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62D66-AC0E-4CD4-82A3-62B9312792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94C42-4983-420F-87FC-C930D4B817DD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62D66-AC0E-4CD4-82A3-62B9312792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94C42-4983-420F-87FC-C930D4B817DD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62D66-AC0E-4CD4-82A3-62B9312792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94C42-4983-420F-87FC-C930D4B817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62D66-AC0E-4CD4-82A3-62B9312792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94C42-4983-420F-87FC-C930D4B817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62D66-AC0E-4CD4-82A3-62B9312792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94C42-4983-420F-87FC-C930D4B817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62D66-AC0E-4CD4-82A3-62B9312792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94C42-4983-420F-87FC-C930D4B817DD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62D66-AC0E-4CD4-82A3-62B9312792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94C42-4983-420F-87FC-C930D4B817DD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1000"/>
            <a:duotone>
              <a:schemeClr val="bg2">
                <a:shade val="50000"/>
                <a:satMod val="340000"/>
                <a:lumMod val="40000"/>
              </a:schemeClr>
              <a:schemeClr val="bg2">
                <a:tint val="92000"/>
                <a:shade val="94000"/>
                <a:hueMod val="110000"/>
                <a:satMod val="236000"/>
                <a:lumMod val="12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4762D66-AC0E-4CD4-82A3-62B9312792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FD94C42-4983-420F-87FC-C930D4B817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rossi_pragenses_revers.jpg" TargetMode="External"/><Relationship Id="rId3" Type="http://schemas.openxmlformats.org/officeDocument/2006/relationships/hyperlink" Target="http://cs.wikipedia.org/wiki/Soubor:Wite_Mountain_-_the_tumulus.JPG" TargetMode="External"/><Relationship Id="rId7" Type="http://schemas.openxmlformats.org/officeDocument/2006/relationships/hyperlink" Target="http://cs.wikipedia.org/wiki/Soubor:White_Mountain_plan.jpg" TargetMode="External"/><Relationship Id="rId2" Type="http://schemas.openxmlformats.org/officeDocument/2006/relationships/hyperlink" Target="http://cs.wikipedia.org/wiki/Soubor:Battle_of_White_Mountain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Cestipani.jpg" TargetMode="External"/><Relationship Id="rId5" Type="http://schemas.openxmlformats.org/officeDocument/2006/relationships/hyperlink" Target="http://cs.wikipedia.org/wiki/Soubor:Hinrichtung_auf_dem_Altst%C3%A4dter_Ring.JPG" TargetMode="External"/><Relationship Id="rId4" Type="http://schemas.openxmlformats.org/officeDocument/2006/relationships/hyperlink" Target="http://cs.wikipedia.org/wiki/Soubor:WhiteMountainMemoria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36171909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0743" y="4293096"/>
            <a:ext cx="607853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74134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980728"/>
            <a:ext cx="72008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ANOTACE:</a:t>
            </a:r>
          </a:p>
          <a:p>
            <a:endParaRPr lang="cs-CZ" sz="2000" dirty="0" smtClean="0"/>
          </a:p>
          <a:p>
            <a:r>
              <a:rPr lang="cs-CZ" sz="2000" dirty="0" smtClean="0"/>
              <a:t>Materiál stručně shrnuje nástup Habsburků na trůn a sleduje příčiny i důsledky bitvy na Bílé hoře. Blíže ukazuje popravu 27 českých pánů. V závěru si žáci ověřují získané vědomosti </a:t>
            </a:r>
            <a:r>
              <a:rPr lang="cs-CZ" sz="2000" smtClean="0"/>
              <a:t>pomocí interaktivních </a:t>
            </a:r>
            <a:r>
              <a:rPr lang="cs-CZ" sz="2000" dirty="0" smtClean="0"/>
              <a:t>otázek a odpovědí.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425204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BITVA   NA </a:t>
            </a:r>
            <a:br>
              <a:rPr lang="cs-CZ" dirty="0" smtClean="0"/>
            </a:br>
            <a:r>
              <a:rPr lang="cs-CZ" dirty="0" smtClean="0"/>
              <a:t>BÍLÉ   HOŘE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1480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248347"/>
            <a:ext cx="7745505" cy="4204989"/>
          </a:xfrm>
        </p:spPr>
        <p:txBody>
          <a:bodyPr>
            <a:noAutofit/>
          </a:bodyPr>
          <a:lstStyle/>
          <a:p>
            <a:r>
              <a:rPr lang="cs-CZ" sz="2800" dirty="0" smtClean="0"/>
              <a:t>Měli stálé </a:t>
            </a:r>
            <a:r>
              <a:rPr lang="cs-CZ" sz="2800" b="1" dirty="0" smtClean="0"/>
              <a:t>spory s českou šlechtou </a:t>
            </a:r>
            <a:r>
              <a:rPr lang="cs-CZ" sz="2800" dirty="0" smtClean="0"/>
              <a:t>(chtěli neomezeně vládnout a oslabovali pravomoci českých úřadů, které ovládali šlechtici).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Začali také omezovat náboženskou svobodu, která v Čechách byla (lidé vyznávali </a:t>
            </a:r>
            <a:r>
              <a:rPr lang="cs-CZ" sz="2800" b="1" dirty="0" smtClean="0"/>
              <a:t>katolické náboženství </a:t>
            </a:r>
            <a:r>
              <a:rPr lang="cs-CZ" sz="2800" dirty="0" smtClean="0"/>
              <a:t>i </a:t>
            </a:r>
            <a:r>
              <a:rPr lang="cs-CZ" sz="2800" b="1" dirty="0" smtClean="0"/>
              <a:t>nekatolické víry</a:t>
            </a:r>
            <a:r>
              <a:rPr lang="cs-CZ" sz="2800" dirty="0" smtClean="0"/>
              <a:t>). Podporovali pouze katolické kněze a kláštery.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/>
              <a:t>Nástup </a:t>
            </a:r>
            <a:r>
              <a:rPr lang="cs-CZ" sz="4400" b="1" dirty="0"/>
              <a:t>Habsburků</a:t>
            </a:r>
            <a:r>
              <a:rPr lang="cs-CZ" sz="4400" dirty="0"/>
              <a:t> na trůn (1526).</a:t>
            </a:r>
          </a:p>
        </p:txBody>
      </p:sp>
    </p:spTree>
    <p:extLst>
      <p:ext uri="{BB962C8B-B14F-4D97-AF65-F5344CB8AC3E}">
        <p14:creationId xmlns:p14="http://schemas.microsoft.com/office/powerpoint/2010/main" val="31416617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14927" y="620688"/>
            <a:ext cx="7745505" cy="619268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Rozpory  mezi Habsburky a českou šlechtou vedly k vojenskému střetnutí.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b="1" dirty="0" smtClean="0"/>
              <a:t>8. listopadu 1620 na Bílé hoře </a:t>
            </a:r>
            <a:r>
              <a:rPr lang="cs-CZ" sz="2800" dirty="0" smtClean="0"/>
              <a:t>nedaleko Prahy se císařská habsburská armáda střetla s vojskem českých pánů.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/>
              <a:t>Jeden z plánů </a:t>
            </a:r>
            <a:r>
              <a:rPr lang="cs-CZ" sz="2800" dirty="0" smtClean="0"/>
              <a:t>rozestavění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armád.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996952"/>
            <a:ext cx="2880320" cy="3624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77957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404664"/>
            <a:ext cx="7745505" cy="6048671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Habsburkové zvítězili.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r>
              <a:rPr lang="cs-CZ" sz="2800" dirty="0" smtClean="0"/>
              <a:t>Bitva byla krátká – trvala zhruba 2 hodiny, i počtem padlých to spíše byla šarvátka než bitva.</a:t>
            </a:r>
          </a:p>
          <a:p>
            <a:r>
              <a:rPr lang="cs-CZ" sz="2800" dirty="0" smtClean="0"/>
              <a:t>Hned po prvním císařském útoku nastala v českém vojsku panika a vojáci začali prchat.</a:t>
            </a:r>
          </a:p>
          <a:p>
            <a:r>
              <a:rPr lang="cs-CZ" sz="2800" dirty="0" smtClean="0"/>
              <a:t>Na odpor se postavili prý jen Moravané, jinak kdo mohl, od Bílé hory tenkrát utekl.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980728"/>
            <a:ext cx="3429262" cy="2089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57173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46500"/>
            <a:ext cx="6428382" cy="5177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9707" y="260648"/>
            <a:ext cx="7756263" cy="1054250"/>
          </a:xfrm>
        </p:spPr>
        <p:txBody>
          <a:bodyPr/>
          <a:lstStyle/>
          <a:p>
            <a:r>
              <a:rPr lang="cs-CZ" sz="4800" b="1" dirty="0"/>
              <a:t>Dobové vyobrazení bitvy</a:t>
            </a:r>
          </a:p>
        </p:txBody>
      </p:sp>
    </p:spTree>
    <p:extLst>
      <p:ext uri="{BB962C8B-B14F-4D97-AF65-F5344CB8AC3E}">
        <p14:creationId xmlns:p14="http://schemas.microsoft.com/office/powerpoint/2010/main" val="2272016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2" cy="1363758"/>
          </a:xfrm>
        </p:spPr>
        <p:txBody>
          <a:bodyPr/>
          <a:lstStyle/>
          <a:p>
            <a:r>
              <a:rPr lang="cs-CZ" sz="4800" dirty="0"/>
              <a:t>Vrchol návrší s pamětní mohylou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24944"/>
            <a:ext cx="4746104" cy="3559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3" y="2921778"/>
            <a:ext cx="2890639" cy="3562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82057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60648"/>
            <a:ext cx="7745505" cy="6264695"/>
          </a:xfrm>
        </p:spPr>
        <p:txBody>
          <a:bodyPr>
            <a:noAutofit/>
          </a:bodyPr>
          <a:lstStyle/>
          <a:p>
            <a:r>
              <a:rPr lang="cs-CZ" sz="3200" dirty="0" smtClean="0"/>
              <a:t>Povstalci byli nemilosrdně potrestáni.</a:t>
            </a:r>
          </a:p>
          <a:p>
            <a:endParaRPr lang="cs-CZ" sz="3200" dirty="0"/>
          </a:p>
          <a:p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 </a:t>
            </a:r>
            <a:r>
              <a:rPr lang="cs-CZ" sz="2800" b="1" dirty="0" smtClean="0"/>
              <a:t>21. června 1621 </a:t>
            </a:r>
            <a:r>
              <a:rPr lang="cs-CZ" sz="2800" dirty="0" smtClean="0"/>
              <a:t>bylo na Staroměstském náměstí v Praze </a:t>
            </a:r>
            <a:r>
              <a:rPr lang="cs-CZ" sz="2800" b="1" dirty="0" smtClean="0"/>
              <a:t>popraveno 27 českých pánů </a:t>
            </a:r>
            <a:r>
              <a:rPr lang="cs-CZ" sz="2800" dirty="0" smtClean="0"/>
              <a:t>(vůdců odboje).</a:t>
            </a:r>
          </a:p>
          <a:p>
            <a:r>
              <a:rPr lang="cs-CZ" sz="2800" dirty="0" smtClean="0"/>
              <a:t>Popravčím byl ustanoven kat Jan Mydlář.</a:t>
            </a:r>
          </a:p>
          <a:p>
            <a:r>
              <a:rPr lang="cs-CZ" sz="2800" dirty="0" smtClean="0"/>
              <a:t>Pánům mečem sťal hlavy, 12 hlav pak připevnil na Staroměstskou mosteckou věž. 11 z nich tam bylo nabodnuto do r. 1632.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194829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80920" cy="1291750"/>
          </a:xfrm>
        </p:spPr>
        <p:txBody>
          <a:bodyPr/>
          <a:lstStyle/>
          <a:p>
            <a:r>
              <a:rPr lang="cs-CZ" sz="4800" dirty="0"/>
              <a:t>Poprava na Staroměstském náměstí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132856"/>
            <a:ext cx="6186264" cy="4407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54122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276872"/>
            <a:ext cx="8640959" cy="4493021"/>
          </a:xfrm>
        </p:spPr>
        <p:txBody>
          <a:bodyPr>
            <a:normAutofit/>
          </a:bodyPr>
          <a:lstStyle/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dirty="0"/>
              <a:t>Pamětní deska na místě poprav se </a:t>
            </a:r>
            <a:r>
              <a:rPr lang="cs-CZ" dirty="0" smtClean="0"/>
              <a:t>seznamem popravených.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332656"/>
            <a:ext cx="7756263" cy="1291750"/>
          </a:xfrm>
        </p:spPr>
        <p:txBody>
          <a:bodyPr/>
          <a:lstStyle/>
          <a:p>
            <a:r>
              <a:rPr lang="cs-CZ" sz="2800" dirty="0"/>
              <a:t>Z Čech byli vypuzeni nekatoličtí kněží a </a:t>
            </a:r>
            <a:r>
              <a:rPr lang="cs-CZ" sz="2800" b="1" dirty="0"/>
              <a:t>katolické náboženství se stalo jediným povoleným</a:t>
            </a:r>
            <a:r>
              <a:rPr lang="cs-CZ" sz="2800" dirty="0" smtClean="0"/>
              <a:t>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276872"/>
            <a:ext cx="2779960" cy="3377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31702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Vládnoucí rod na českém trůně byli od 16. století Habsburkové.</a:t>
            </a:r>
          </a:p>
          <a:p>
            <a:endParaRPr lang="cs-CZ" dirty="0"/>
          </a:p>
          <a:p>
            <a:r>
              <a:rPr lang="cs-CZ" dirty="0" smtClean="0"/>
              <a:t>Město nedaleko Bílé hory je Brno.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K bitvě na Bílé hoře došlo 8. listopadu 1621.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332656"/>
            <a:ext cx="7756263" cy="1291750"/>
          </a:xfrm>
        </p:spPr>
        <p:txBody>
          <a:bodyPr/>
          <a:lstStyle/>
          <a:p>
            <a:r>
              <a:rPr lang="cs-CZ" sz="2800" b="1" dirty="0" smtClean="0"/>
              <a:t>Označ správnou odpověď. Pokud označíš správně, přiletí ti pražský groš. Kolik jich nasbíráš?</a:t>
            </a:r>
            <a:endParaRPr lang="cs-CZ" sz="2800" b="1" dirty="0"/>
          </a:p>
        </p:txBody>
      </p:sp>
      <p:sp>
        <p:nvSpPr>
          <p:cNvPr id="4" name="Vývojový diagram: postup 3"/>
          <p:cNvSpPr/>
          <p:nvPr/>
        </p:nvSpPr>
        <p:spPr>
          <a:xfrm>
            <a:off x="3203848" y="2905955"/>
            <a:ext cx="1224136" cy="504056"/>
          </a:xfrm>
          <a:prstGeom prst="flowChartProcess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5" name="Vývojový diagram: postup 4"/>
          <p:cNvSpPr/>
          <p:nvPr/>
        </p:nvSpPr>
        <p:spPr>
          <a:xfrm>
            <a:off x="4968044" y="2905955"/>
            <a:ext cx="1224136" cy="504056"/>
          </a:xfrm>
          <a:prstGeom prst="flowChartProcess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</a:t>
            </a:r>
            <a:endParaRPr lang="cs-CZ" sz="28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734816"/>
            <a:ext cx="1685925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Vývojový diagram: postup 6"/>
          <p:cNvSpPr/>
          <p:nvPr/>
        </p:nvSpPr>
        <p:spPr>
          <a:xfrm>
            <a:off x="3203848" y="4102968"/>
            <a:ext cx="1224136" cy="504056"/>
          </a:xfrm>
          <a:prstGeom prst="flowChartProcess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4998132" y="4102968"/>
            <a:ext cx="1224136" cy="504056"/>
          </a:xfrm>
          <a:prstGeom prst="flowChartProcess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</a:t>
            </a:r>
            <a:endParaRPr lang="cs-CZ" sz="2800" b="1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676" y="3603884"/>
            <a:ext cx="1685925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Vývojový diagram: postup 9"/>
          <p:cNvSpPr/>
          <p:nvPr/>
        </p:nvSpPr>
        <p:spPr>
          <a:xfrm>
            <a:off x="3233936" y="5445224"/>
            <a:ext cx="1224136" cy="504056"/>
          </a:xfrm>
          <a:prstGeom prst="flowChartProcess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11" name="Vývojový diagram: postup 10"/>
          <p:cNvSpPr/>
          <p:nvPr/>
        </p:nvSpPr>
        <p:spPr>
          <a:xfrm>
            <a:off x="4968044" y="5445224"/>
            <a:ext cx="1224136" cy="504056"/>
          </a:xfrm>
          <a:prstGeom prst="flowChartProcess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</a:t>
            </a:r>
            <a:endParaRPr lang="cs-CZ" sz="2800" b="1" dirty="0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0634" y="4607024"/>
            <a:ext cx="1685925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22286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Habsburkové podporovali jen katolické náboženství.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Bitva na Bílé hoře trvala krátce.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Na Staroměstském rynku bylo popraveno 25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českých pánů.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332656"/>
            <a:ext cx="7756263" cy="1291750"/>
          </a:xfrm>
        </p:spPr>
        <p:txBody>
          <a:bodyPr/>
          <a:lstStyle/>
          <a:p>
            <a:r>
              <a:rPr lang="cs-CZ" sz="2800" b="1" dirty="0" smtClean="0"/>
              <a:t>Označ správnou odpověď. Pokud označíš správně, přiletí ti pražský groš. Kolik jich nasbíráš?</a:t>
            </a:r>
            <a:endParaRPr lang="cs-CZ" sz="2800" b="1" dirty="0"/>
          </a:p>
        </p:txBody>
      </p:sp>
      <p:sp>
        <p:nvSpPr>
          <p:cNvPr id="4" name="Vývojový diagram: postup 3"/>
          <p:cNvSpPr/>
          <p:nvPr/>
        </p:nvSpPr>
        <p:spPr>
          <a:xfrm>
            <a:off x="3203848" y="2905955"/>
            <a:ext cx="1224136" cy="504056"/>
          </a:xfrm>
          <a:prstGeom prst="flowChartProcess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5" name="Vývojový diagram: postup 4"/>
          <p:cNvSpPr/>
          <p:nvPr/>
        </p:nvSpPr>
        <p:spPr>
          <a:xfrm>
            <a:off x="4968044" y="2905955"/>
            <a:ext cx="1224136" cy="504056"/>
          </a:xfrm>
          <a:prstGeom prst="flowChartProcess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</a:t>
            </a:r>
            <a:endParaRPr lang="cs-CZ" sz="28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734816"/>
            <a:ext cx="1685925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Vývojový diagram: postup 6"/>
          <p:cNvSpPr/>
          <p:nvPr/>
        </p:nvSpPr>
        <p:spPr>
          <a:xfrm>
            <a:off x="4968044" y="4190056"/>
            <a:ext cx="1224136" cy="504056"/>
          </a:xfrm>
          <a:prstGeom prst="flowChartProcess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</a:t>
            </a:r>
            <a:endParaRPr lang="cs-CZ" sz="2800" b="1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3185556" y="4190056"/>
            <a:ext cx="1224136" cy="504056"/>
          </a:xfrm>
          <a:prstGeom prst="flowChartProcess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676" y="3603884"/>
            <a:ext cx="1685925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Vývojový diagram: postup 9"/>
          <p:cNvSpPr/>
          <p:nvPr/>
        </p:nvSpPr>
        <p:spPr>
          <a:xfrm>
            <a:off x="3233936" y="5445224"/>
            <a:ext cx="1224136" cy="504056"/>
          </a:xfrm>
          <a:prstGeom prst="flowChartProcess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11" name="Vývojový diagram: postup 10"/>
          <p:cNvSpPr/>
          <p:nvPr/>
        </p:nvSpPr>
        <p:spPr>
          <a:xfrm>
            <a:off x="4968044" y="5445224"/>
            <a:ext cx="1224136" cy="504056"/>
          </a:xfrm>
          <a:prstGeom prst="flowChartProcess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</a:t>
            </a:r>
            <a:endParaRPr lang="cs-CZ" sz="2800" b="1" dirty="0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0635" y="4607024"/>
            <a:ext cx="1685925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09239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Čeští pánové byli na Staroměstském rynku oběšeni.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Mistr popravčí byl kat Jan Mydlář.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Nejstatečněji na Bílé hoře bojovali Moravané.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332656"/>
            <a:ext cx="7756263" cy="1291750"/>
          </a:xfrm>
        </p:spPr>
        <p:txBody>
          <a:bodyPr/>
          <a:lstStyle/>
          <a:p>
            <a:r>
              <a:rPr lang="cs-CZ" sz="2800" b="1" dirty="0" smtClean="0"/>
              <a:t>Označ správnou odpověď. Pokud označíš správně, přiletí ti pražský groš. Kolik jich nasbíráš?</a:t>
            </a:r>
            <a:endParaRPr lang="cs-CZ" sz="2800" b="1" dirty="0"/>
          </a:p>
        </p:txBody>
      </p:sp>
      <p:sp>
        <p:nvSpPr>
          <p:cNvPr id="4" name="Vývojový diagram: postup 3"/>
          <p:cNvSpPr/>
          <p:nvPr/>
        </p:nvSpPr>
        <p:spPr>
          <a:xfrm>
            <a:off x="4968044" y="2905955"/>
            <a:ext cx="1224136" cy="504056"/>
          </a:xfrm>
          <a:prstGeom prst="flowChartProcess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</a:t>
            </a:r>
            <a:endParaRPr lang="cs-CZ" sz="2800" b="1" dirty="0"/>
          </a:p>
        </p:txBody>
      </p:sp>
      <p:sp>
        <p:nvSpPr>
          <p:cNvPr id="5" name="Vývojový diagram: postup 4"/>
          <p:cNvSpPr/>
          <p:nvPr/>
        </p:nvSpPr>
        <p:spPr>
          <a:xfrm>
            <a:off x="3233936" y="2905955"/>
            <a:ext cx="1224136" cy="504056"/>
          </a:xfrm>
          <a:prstGeom prst="flowChartProcess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734816"/>
            <a:ext cx="1685925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Vývojový diagram: postup 6"/>
          <p:cNvSpPr/>
          <p:nvPr/>
        </p:nvSpPr>
        <p:spPr>
          <a:xfrm>
            <a:off x="4968044" y="4190056"/>
            <a:ext cx="1224136" cy="504056"/>
          </a:xfrm>
          <a:prstGeom prst="flowChartProcess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</a:t>
            </a:r>
            <a:endParaRPr lang="cs-CZ" sz="2800" b="1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3185556" y="4190056"/>
            <a:ext cx="1224136" cy="504056"/>
          </a:xfrm>
          <a:prstGeom prst="flowChartProcess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676" y="3603884"/>
            <a:ext cx="1685925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Vývojový diagram: postup 9"/>
          <p:cNvSpPr/>
          <p:nvPr/>
        </p:nvSpPr>
        <p:spPr>
          <a:xfrm>
            <a:off x="4968044" y="5517232"/>
            <a:ext cx="1224136" cy="504056"/>
          </a:xfrm>
          <a:prstGeom prst="flowChartProcess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</a:t>
            </a:r>
            <a:endParaRPr lang="cs-CZ" sz="2800" b="1" dirty="0"/>
          </a:p>
        </p:txBody>
      </p:sp>
      <p:sp>
        <p:nvSpPr>
          <p:cNvPr id="11" name="Vývojový diagram: postup 10"/>
          <p:cNvSpPr/>
          <p:nvPr/>
        </p:nvSpPr>
        <p:spPr>
          <a:xfrm>
            <a:off x="3233936" y="5517232"/>
            <a:ext cx="1224136" cy="504056"/>
          </a:xfrm>
          <a:prstGeom prst="flowChartProcess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0635" y="4607024"/>
            <a:ext cx="1685925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36034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332656"/>
            <a:ext cx="878497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http://cs.wikipedia.org/wiki/Soubor:Battle_of_White_Mountain.jpg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http://cs.wikipedia.org/wiki/Soubor:Wite_Mountain_-_the_tumulus.JPG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http://cs.wikipedia.org/wiki/Soubor:WhiteMountainMemorial.jpg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http://cs.wikipedia.org/wiki/Soubor:Hinrichtung_auf_dem_Altst%C3%A4dter_Ring.JPG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http://cs.wikipedia.org/wiki/Soubor:Cestipani.jpg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http://cs.wikipedia.org/wiki/Soubor:White_Mountain_plan.jpg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http://cs.wikipedia.org/wiki/Soubor:Grossi_pragenses_revers.jpg</a:t>
            </a:r>
            <a:endParaRPr lang="cs-CZ" dirty="0" smtClean="0"/>
          </a:p>
          <a:p>
            <a:r>
              <a:rPr lang="cs-CZ" dirty="0" smtClean="0"/>
              <a:t>Galerie </a:t>
            </a:r>
            <a:r>
              <a:rPr lang="cs-CZ" smtClean="0"/>
              <a:t>vlastních obrázků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83607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352875</TotalTime>
  <Words>487</Words>
  <Application>Microsoft Office PowerPoint</Application>
  <PresentationFormat>Předvádění na obrazovce (4:3)</PresentationFormat>
  <Paragraphs>103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Tvrdý obal</vt:lpstr>
      <vt:lpstr>Prezentace aplikace PowerPoint</vt:lpstr>
      <vt:lpstr>Prezentace aplikace PowerPoint</vt:lpstr>
      <vt:lpstr>BITVA   NA  BÍLÉ   HOŘE</vt:lpstr>
      <vt:lpstr>Nástup Habsburků na trůn (1526).</vt:lpstr>
      <vt:lpstr>Prezentace aplikace PowerPoint</vt:lpstr>
      <vt:lpstr>Prezentace aplikace PowerPoint</vt:lpstr>
      <vt:lpstr>Dobové vyobrazení bitvy</vt:lpstr>
      <vt:lpstr>Vrchol návrší s pamětní mohylou</vt:lpstr>
      <vt:lpstr>Prezentace aplikace PowerPoint</vt:lpstr>
      <vt:lpstr>Poprava na Staroměstském náměstí</vt:lpstr>
      <vt:lpstr>Z Čech byli vypuzeni nekatoličtí kněží a katolické náboženství se stalo jediným povoleným.</vt:lpstr>
      <vt:lpstr>Označ správnou odpověď. Pokud označíš správně, přiletí ti pražský groš. Kolik jich nasbíráš?</vt:lpstr>
      <vt:lpstr>Označ správnou odpověď. Pokud označíš správně, přiletí ti pražský groš. Kolik jich nasbíráš?</vt:lpstr>
      <vt:lpstr>Označ správnou odpověď. Pokud označíš správně, přiletí ti pražský groš. Kolik jich nasbíráš?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DOBA POBĚLOHORSKÁ</dc:title>
  <dc:creator>a</dc:creator>
  <cp:lastModifiedBy>1SLC</cp:lastModifiedBy>
  <cp:revision>16</cp:revision>
  <dcterms:created xsi:type="dcterms:W3CDTF">2011-12-03T18:04:32Z</dcterms:created>
  <dcterms:modified xsi:type="dcterms:W3CDTF">2012-03-12T15:48:07Z</dcterms:modified>
</cp:coreProperties>
</file>