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4" r:id="rId1"/>
  </p:sldMasterIdLst>
  <p:sldIdLst>
    <p:sldId id="256" r:id="rId2"/>
    <p:sldId id="258" r:id="rId3"/>
    <p:sldId id="261" r:id="rId4"/>
    <p:sldId id="257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FF0000"/>
    <a:srgbClr val="0099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6388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30E9392-D80B-40ED-B997-60561B619F0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DA3741-691F-47D8-A225-0292556748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4C9DC-6272-4C17-B121-2530FAC25E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9F99CF-BD43-4A98-B56E-4F79210F3E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A7D45-0171-4120-B418-3301A7FB32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D89116-9A73-4377-92E5-58C96D279D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45D4E9-D34F-46EF-A92F-9BD7893F77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3D6A9B-A230-4778-9E58-72BFF8414B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778B27-0A17-48F1-BC7C-F4CDE002CE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BED7AA-9745-4D50-996E-C156BEED91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C3E5EC-5FA1-4864-94DF-92DD03ACDE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69952FE-2449-4C9C-9E94-39241D3CF1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fld id="{729E452C-5F42-4E55-B9CD-DAEC1F0C35BE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6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kKXcgqpBj1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STRvBDBM9P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TRvBDBM9Po" TargetMode="External"/><Relationship Id="rId2" Type="http://schemas.openxmlformats.org/officeDocument/2006/relationships/hyperlink" Target="http://cs.wikipedia.org/wiki/Violka_vonn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kKXcgqpBj1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600" y="1828800"/>
            <a:ext cx="80010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Název školy:  </a:t>
            </a:r>
            <a:r>
              <a:rPr lang="cs-CZ" sz="1600"/>
              <a:t>Základní škola a Mateřská škola Kladno, Norská 2633</a:t>
            </a:r>
            <a:br>
              <a:rPr lang="cs-CZ" sz="1600"/>
            </a:br>
            <a:endParaRPr lang="cs-CZ" sz="1600"/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Autor: </a:t>
            </a:r>
            <a:r>
              <a:rPr lang="cs-CZ" sz="1600" b="1">
                <a:solidFill>
                  <a:srgbClr val="009900"/>
                </a:solidFill>
              </a:rPr>
              <a:t>Mgr. Kateřina Stehlíková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 b="1">
              <a:solidFill>
                <a:srgbClr val="0099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Název materiálu: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>
                <a:solidFill>
                  <a:srgbClr val="008000"/>
                </a:solidFill>
              </a:rPr>
              <a:t>VY_12_INOVACE_EVH.2.Ste.29_Cerveny_satecku_kolem_se_toc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 b="1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Datum:  4.4. 2014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Ročník: </a:t>
            </a:r>
            <a:r>
              <a:rPr lang="cs-CZ" sz="1600" b="1">
                <a:solidFill>
                  <a:srgbClr val="008000"/>
                </a:solidFill>
              </a:rPr>
              <a:t>druhý</a:t>
            </a:r>
            <a:endParaRPr lang="cs-CZ" sz="160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1600">
              <a:solidFill>
                <a:srgbClr val="008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Vzdělávací oblast: </a:t>
            </a:r>
            <a:r>
              <a:rPr lang="cs-CZ" sz="1600"/>
              <a:t>Umění a kultura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Vzdělávací obor: </a:t>
            </a:r>
            <a:r>
              <a:rPr lang="cs-CZ" sz="1600"/>
              <a:t>Hudební výchova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Název: </a:t>
            </a:r>
            <a:r>
              <a:rPr lang="cs-CZ" sz="1600" b="1">
                <a:solidFill>
                  <a:srgbClr val="FF0000"/>
                </a:solidFill>
              </a:rPr>
              <a:t>Červený šátečku kolem se toč</a:t>
            </a:r>
            <a:endParaRPr lang="cs-CZ" sz="1800" b="1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Číslo operačního programu: </a:t>
            </a:r>
            <a:r>
              <a:rPr lang="cs-CZ" sz="1600"/>
              <a:t>CZ.1.07/1.4.00/21.3489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Název projektu: </a:t>
            </a:r>
            <a:r>
              <a:rPr lang="cs-CZ" sz="1600"/>
              <a:t>UČÍME SE S RADOSTÍ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/>
              <a:t>Anotace: </a:t>
            </a:r>
            <a:r>
              <a:rPr lang="cs-CZ" sz="1600" b="1">
                <a:solidFill>
                  <a:srgbClr val="FFFF00"/>
                </a:solidFill>
              </a:rPr>
              <a:t>Nácvik lidové písně. Součástí materiálu je i tajenka s řešením.</a:t>
            </a:r>
            <a:endParaRPr lang="cs-CZ" sz="1600">
              <a:solidFill>
                <a:srgbClr val="FFFF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70125" y="330200"/>
            <a:ext cx="4670425" cy="1146175"/>
          </a:xfr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>
                <a:solidFill>
                  <a:srgbClr val="FF0000"/>
                </a:solidFill>
                <a:latin typeface="Verdana" pitchFamily="34" charset="0"/>
              </a:rPr>
              <a:t>Červený šátečku kolem se toč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rgbClr val="FFFF00"/>
                </a:solidFill>
              </a:rPr>
              <a:t>Kliknutím na obrázek  </a:t>
            </a:r>
          </a:p>
          <a:p>
            <a:pPr algn="ctr">
              <a:buFontTx/>
              <a:buNone/>
            </a:pPr>
            <a:r>
              <a:rPr lang="cs-CZ">
                <a:solidFill>
                  <a:srgbClr val="FFFF00"/>
                </a:solidFill>
              </a:rPr>
              <a:t>  si poslechni lidovou píseň.</a:t>
            </a:r>
          </a:p>
        </p:txBody>
      </p:sp>
      <p:pic>
        <p:nvPicPr>
          <p:cNvPr id="17416" name="Picture 8" descr="MC900382581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3200400"/>
            <a:ext cx="3276600" cy="3276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800080"/>
                </a:solidFill>
              </a:rPr>
              <a:t>Violka vonná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648200" cy="4572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Lidově zvaná také fialka, je vytrvalá bylina.</a:t>
            </a:r>
          </a:p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Jedná se o asi 10-15 cm vysokou rostlinu. </a:t>
            </a:r>
          </a:p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Kvete v březnu až v dubnu. </a:t>
            </a:r>
          </a:p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Květy jsou většinou tmavě fialové.</a:t>
            </a:r>
          </a:p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Existují však barevné odchylky, některé mají květy bílé s nafialovělou ostruhou, další zase růžové. </a:t>
            </a:r>
          </a:p>
          <a:p>
            <a:pPr>
              <a:lnSpc>
                <a:spcPct val="80000"/>
              </a:lnSpc>
            </a:pPr>
            <a:r>
              <a:rPr lang="cs-CZ" sz="2400" b="1">
                <a:solidFill>
                  <a:srgbClr val="FFFF00"/>
                </a:solidFill>
              </a:rPr>
              <a:t>Květy intenzívně voní.</a:t>
            </a:r>
          </a:p>
        </p:txBody>
      </p:sp>
      <p:pic>
        <p:nvPicPr>
          <p:cNvPr id="20545" name="Picture 65" descr="MC900406010[1]"/>
          <p:cNvPicPr>
            <a:picLocks noChangeAspect="1" noChangeArrowheads="1"/>
          </p:cNvPicPr>
          <p:nvPr/>
        </p:nvPicPr>
        <p:blipFill>
          <a:blip r:embed="rId2" cstate="print"/>
          <a:srcRect b="21085"/>
          <a:stretch>
            <a:fillRect/>
          </a:stretch>
        </p:blipFill>
        <p:spPr bwMode="auto">
          <a:xfrm>
            <a:off x="4876800" y="1447800"/>
            <a:ext cx="3505200" cy="5064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229600" cy="533400"/>
          </a:xfrm>
        </p:spPr>
        <p:txBody>
          <a:bodyPr/>
          <a:lstStyle/>
          <a:p>
            <a:r>
              <a:rPr lang="cs-CZ" sz="3500">
                <a:solidFill>
                  <a:srgbClr val="FFFF00"/>
                </a:solidFill>
              </a:rPr>
              <a:t>Vylušti tajenku: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2000" y="1295400"/>
            <a:ext cx="3124200" cy="4724400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1. Dechový nástroj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2. Roční období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3. Pták, který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skáče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4. Okrasná zahradní 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květina 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5. Poštovský panáček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jede do …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6. Po zimě přichází …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>
              <a:solidFill>
                <a:schemeClr val="hlink"/>
              </a:solidFill>
            </a:endParaRPr>
          </a:p>
        </p:txBody>
      </p:sp>
      <p:graphicFrame>
        <p:nvGraphicFramePr>
          <p:cNvPr id="6274" name="Group 130"/>
          <p:cNvGraphicFramePr>
            <a:graphicFrameLocks noGrp="1"/>
          </p:cNvGraphicFramePr>
          <p:nvPr>
            <p:ph sz="half" idx="2"/>
          </p:nvPr>
        </p:nvGraphicFramePr>
        <p:xfrm>
          <a:off x="4419600" y="1295400"/>
          <a:ext cx="3508375" cy="4440239"/>
        </p:xfrm>
        <a:graphic>
          <a:graphicData uri="http://schemas.openxmlformats.org/drawingml/2006/table">
            <a:tbl>
              <a:tblPr/>
              <a:tblGrid>
                <a:gridCol w="439738"/>
                <a:gridCol w="438150"/>
                <a:gridCol w="438150"/>
                <a:gridCol w="438150"/>
                <a:gridCol w="439737"/>
                <a:gridCol w="461963"/>
                <a:gridCol w="414337"/>
                <a:gridCol w="438150"/>
              </a:tblGrid>
              <a:tr h="741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41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81000"/>
            <a:ext cx="8229600" cy="533400"/>
          </a:xfrm>
        </p:spPr>
        <p:txBody>
          <a:bodyPr/>
          <a:lstStyle/>
          <a:p>
            <a:r>
              <a:rPr lang="cs-CZ" sz="3500">
                <a:solidFill>
                  <a:srgbClr val="FFFF00"/>
                </a:solidFill>
              </a:rPr>
              <a:t>Řešení: </a:t>
            </a:r>
            <a:r>
              <a:rPr lang="cs-CZ" sz="3500" b="1">
                <a:solidFill>
                  <a:srgbClr val="FFFF00"/>
                </a:solidFill>
              </a:rPr>
              <a:t>FIALKA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62000" y="1295400"/>
            <a:ext cx="3124200" cy="4724400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1. Dechový nástroj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2. Roční období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3. Pták, který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skáče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4. Okrasná zahradní 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květina 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5. Poštovský panáček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    jede do …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r>
              <a:rPr lang="cs-CZ" sz="2000" b="1">
                <a:solidFill>
                  <a:srgbClr val="009900"/>
                </a:solidFill>
              </a:rPr>
              <a:t>6. Po zimě přichází …</a:t>
            </a:r>
          </a:p>
          <a:p>
            <a:pPr marL="533400" indent="-533400">
              <a:lnSpc>
                <a:spcPct val="90000"/>
              </a:lnSpc>
            </a:pPr>
            <a:endParaRPr lang="cs-CZ" sz="2000" b="1">
              <a:solidFill>
                <a:srgbClr val="009900"/>
              </a:solidFill>
            </a:endParaRP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cs-CZ" sz="2000">
              <a:solidFill>
                <a:schemeClr val="hlink"/>
              </a:solidFill>
            </a:endParaRPr>
          </a:p>
        </p:txBody>
      </p:sp>
      <p:graphicFrame>
        <p:nvGraphicFramePr>
          <p:cNvPr id="23556" name="Group 4"/>
          <p:cNvGraphicFramePr>
            <a:graphicFrameLocks noGrp="1"/>
          </p:cNvGraphicFramePr>
          <p:nvPr>
            <p:ph sz="half" idx="2"/>
          </p:nvPr>
        </p:nvGraphicFramePr>
        <p:xfrm>
          <a:off x="4419600" y="1295400"/>
          <a:ext cx="3508375" cy="4440239"/>
        </p:xfrm>
        <a:graphic>
          <a:graphicData uri="http://schemas.openxmlformats.org/drawingml/2006/table">
            <a:tbl>
              <a:tblPr/>
              <a:tblGrid>
                <a:gridCol w="439738"/>
                <a:gridCol w="438150"/>
                <a:gridCol w="438150"/>
                <a:gridCol w="438150"/>
                <a:gridCol w="439737"/>
                <a:gridCol w="461963"/>
                <a:gridCol w="414337"/>
                <a:gridCol w="438150"/>
              </a:tblGrid>
              <a:tr h="741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41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99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0099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>
                <a:solidFill>
                  <a:srgbClr val="FF0000"/>
                </a:solidFill>
              </a:rPr>
              <a:t>Poslechni si píseň </a:t>
            </a:r>
            <a:br>
              <a:rPr lang="cs-CZ" sz="4000">
                <a:solidFill>
                  <a:srgbClr val="FF0000"/>
                </a:solidFill>
              </a:rPr>
            </a:br>
            <a:r>
              <a:rPr lang="cs-CZ" sz="4000">
                <a:solidFill>
                  <a:srgbClr val="FF0000"/>
                </a:solidFill>
              </a:rPr>
              <a:t>od známé skupiny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Klipnutím na obrázek spustíš hudební ukázku:</a:t>
            </a:r>
          </a:p>
          <a:p>
            <a:r>
              <a:rPr lang="cs-CZ">
                <a:solidFill>
                  <a:srgbClr val="FFFF00"/>
                </a:solidFill>
              </a:rPr>
              <a:t>Tato ukázka</a:t>
            </a:r>
          </a:p>
          <a:p>
            <a:pPr>
              <a:buFontTx/>
              <a:buNone/>
            </a:pPr>
            <a:r>
              <a:rPr lang="cs-CZ">
                <a:solidFill>
                  <a:srgbClr val="FFFF00"/>
                </a:solidFill>
              </a:rPr>
              <a:t>   má jiná slova</a:t>
            </a:r>
          </a:p>
          <a:p>
            <a:pPr>
              <a:buFontTx/>
              <a:buNone/>
            </a:pPr>
            <a:r>
              <a:rPr lang="cs-CZ">
                <a:solidFill>
                  <a:srgbClr val="FFFF00"/>
                </a:solidFill>
              </a:rPr>
              <a:t>   než úvodní píseň</a:t>
            </a:r>
          </a:p>
          <a:p>
            <a:pPr>
              <a:buFontTx/>
              <a:buNone/>
            </a:pPr>
            <a:endParaRPr lang="cs-CZ"/>
          </a:p>
        </p:txBody>
      </p:sp>
      <p:pic>
        <p:nvPicPr>
          <p:cNvPr id="18436" name="Picture 4" descr="MC900358519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3400" y="2590800"/>
            <a:ext cx="4181475" cy="40243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Použité materiály: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009900"/>
                </a:solidFill>
              </a:rPr>
              <a:t>Vlastní práce autorky</a:t>
            </a:r>
          </a:p>
          <a:p>
            <a:r>
              <a:rPr lang="cs-CZ" sz="2400" dirty="0">
                <a:solidFill>
                  <a:srgbClr val="009900"/>
                </a:solidFill>
              </a:rPr>
              <a:t>Obrázky galerie </a:t>
            </a:r>
            <a:r>
              <a:rPr lang="cs-CZ" sz="2400" dirty="0" smtClean="0">
                <a:solidFill>
                  <a:srgbClr val="009900"/>
                </a:solidFill>
              </a:rPr>
              <a:t>Microsoft – www.office.</a:t>
            </a:r>
            <a:r>
              <a:rPr lang="cs-CZ" sz="2400" dirty="0" err="1" smtClean="0">
                <a:solidFill>
                  <a:srgbClr val="009900"/>
                </a:solidFill>
              </a:rPr>
              <a:t>microsoft.com</a:t>
            </a:r>
            <a:endParaRPr lang="cs-CZ" sz="2400" dirty="0">
              <a:solidFill>
                <a:srgbClr val="009900"/>
              </a:solidFill>
            </a:endParaRPr>
          </a:p>
          <a:p>
            <a:r>
              <a:rPr lang="cs-CZ" sz="2400" smtClean="0">
                <a:solidFill>
                  <a:srgbClr val="009900"/>
                </a:solidFill>
                <a:hlinkClick r:id="rId2"/>
              </a:rPr>
              <a:t>http://cs.wikipedia.org/wiki/Violka_vonn%C3%A1</a:t>
            </a:r>
            <a:endParaRPr lang="cs-CZ" sz="2400" smtClean="0">
              <a:solidFill>
                <a:srgbClr val="009900"/>
              </a:solidFill>
            </a:endParaRPr>
          </a:p>
          <a:p>
            <a:r>
              <a:rPr lang="cs-CZ" sz="2400" smtClean="0">
                <a:solidFill>
                  <a:srgbClr val="009900"/>
                </a:solidFill>
                <a:hlinkClick r:id="rId3"/>
              </a:rPr>
              <a:t>http</a:t>
            </a:r>
            <a:r>
              <a:rPr lang="cs-CZ" sz="2400" dirty="0">
                <a:solidFill>
                  <a:srgbClr val="009900"/>
                </a:solidFill>
                <a:hlinkClick r:id="rId3"/>
              </a:rPr>
              <a:t>://www.</a:t>
            </a:r>
            <a:r>
              <a:rPr lang="cs-CZ" sz="2400" dirty="0" err="1">
                <a:solidFill>
                  <a:srgbClr val="009900"/>
                </a:solidFill>
                <a:hlinkClick r:id="rId3"/>
              </a:rPr>
              <a:t>youtube.com</a:t>
            </a:r>
            <a:r>
              <a:rPr lang="cs-CZ" sz="2400" dirty="0">
                <a:solidFill>
                  <a:srgbClr val="009900"/>
                </a:solidFill>
                <a:hlinkClick r:id="rId3"/>
              </a:rPr>
              <a:t>/</a:t>
            </a:r>
            <a:r>
              <a:rPr lang="cs-CZ" sz="2400" dirty="0" err="1">
                <a:solidFill>
                  <a:srgbClr val="009900"/>
                </a:solidFill>
                <a:hlinkClick r:id="rId3"/>
              </a:rPr>
              <a:t>watch</a:t>
            </a:r>
            <a:r>
              <a:rPr lang="cs-CZ" sz="2400" dirty="0">
                <a:solidFill>
                  <a:srgbClr val="009900"/>
                </a:solidFill>
                <a:hlinkClick r:id="rId3"/>
              </a:rPr>
              <a:t>?v=STRvBDBM9Po</a:t>
            </a:r>
            <a:endParaRPr lang="cs-CZ" sz="2400" dirty="0">
              <a:solidFill>
                <a:srgbClr val="009900"/>
              </a:solidFill>
            </a:endParaRPr>
          </a:p>
          <a:p>
            <a:r>
              <a:rPr lang="cs-CZ" sz="2400" dirty="0">
                <a:solidFill>
                  <a:srgbClr val="009900"/>
                </a:solidFill>
                <a:hlinkClick r:id="rId4"/>
              </a:rPr>
              <a:t>http://www.</a:t>
            </a:r>
            <a:r>
              <a:rPr lang="cs-CZ" sz="2400" dirty="0" err="1">
                <a:solidFill>
                  <a:srgbClr val="009900"/>
                </a:solidFill>
                <a:hlinkClick r:id="rId4"/>
              </a:rPr>
              <a:t>youtube.com</a:t>
            </a:r>
            <a:r>
              <a:rPr lang="cs-CZ" sz="2400" dirty="0">
                <a:solidFill>
                  <a:srgbClr val="009900"/>
                </a:solidFill>
                <a:hlinkClick r:id="rId4"/>
              </a:rPr>
              <a:t>/</a:t>
            </a:r>
            <a:r>
              <a:rPr lang="cs-CZ" sz="2400" dirty="0" err="1">
                <a:solidFill>
                  <a:srgbClr val="009900"/>
                </a:solidFill>
                <a:hlinkClick r:id="rId4"/>
              </a:rPr>
              <a:t>watch</a:t>
            </a:r>
            <a:r>
              <a:rPr lang="cs-CZ" sz="2400" dirty="0">
                <a:solidFill>
                  <a:srgbClr val="009900"/>
                </a:solidFill>
                <a:hlinkClick r:id="rId4"/>
              </a:rPr>
              <a:t>?v=kKXcgqpBj1o</a:t>
            </a:r>
            <a:endParaRPr lang="cs-CZ" sz="2400" dirty="0">
              <a:solidFill>
                <a:srgbClr val="009900"/>
              </a:solidFill>
            </a:endParaRPr>
          </a:p>
          <a:p>
            <a:endParaRPr lang="cs-CZ" sz="2400" dirty="0">
              <a:solidFill>
                <a:srgbClr val="009900"/>
              </a:solidFill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án">
  <a:themeElements>
    <a:clrScheme name="Oceán 7">
      <a:dk1>
        <a:srgbClr val="5F5F5F"/>
      </a:dk1>
      <a:lt1>
        <a:srgbClr val="FFFFFF"/>
      </a:lt1>
      <a:dk2>
        <a:srgbClr val="FF6600"/>
      </a:dk2>
      <a:lt2>
        <a:srgbClr val="FFFFFF"/>
      </a:lt2>
      <a:accent1>
        <a:srgbClr val="CC6600"/>
      </a:accent1>
      <a:accent2>
        <a:srgbClr val="FF6600"/>
      </a:accent2>
      <a:accent3>
        <a:srgbClr val="FFB8AA"/>
      </a:accent3>
      <a:accent4>
        <a:srgbClr val="DADADA"/>
      </a:accent4>
      <a:accent5>
        <a:srgbClr val="E2B8AA"/>
      </a:accent5>
      <a:accent6>
        <a:srgbClr val="E75C00"/>
      </a:accent6>
      <a:hlink>
        <a:srgbClr val="FFFF99"/>
      </a:hlink>
      <a:folHlink>
        <a:srgbClr val="FFCC99"/>
      </a:folHlink>
    </a:clrScheme>
    <a:fontScheme name="Oceá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102</TotalTime>
  <Words>257</Words>
  <Application>Microsoft Office PowerPoint</Application>
  <PresentationFormat>Předvádění na obrazovce (4:3)</PresentationFormat>
  <Paragraphs>115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Tahoma</vt:lpstr>
      <vt:lpstr>Wingdings</vt:lpstr>
      <vt:lpstr>Verdana</vt:lpstr>
      <vt:lpstr>Oceán</vt:lpstr>
      <vt:lpstr>Snímek 1</vt:lpstr>
      <vt:lpstr>Červený šátečku kolem se toč</vt:lpstr>
      <vt:lpstr>Violka vonná</vt:lpstr>
      <vt:lpstr>Vylušti tajenku:</vt:lpstr>
      <vt:lpstr>Řešení: FIALKA</vt:lpstr>
      <vt:lpstr>Poslechni si píseň  od známé skupiny</vt:lpstr>
      <vt:lpstr>Použité materiály: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4</cp:revision>
  <cp:lastPrinted>1601-01-01T00:00:00Z</cp:lastPrinted>
  <dcterms:created xsi:type="dcterms:W3CDTF">1601-01-01T00:00:00Z</dcterms:created>
  <dcterms:modified xsi:type="dcterms:W3CDTF">2014-04-05T13:09:25Z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