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9" r:id="rId3"/>
    <p:sldId id="257" r:id="rId4"/>
    <p:sldId id="261" r:id="rId5"/>
    <p:sldId id="260" r:id="rId6"/>
    <p:sldId id="262" r:id="rId7"/>
    <p:sldId id="264" r:id="rId8"/>
    <p:sldId id="265" r:id="rId9"/>
    <p:sldId id="263" r:id="rId10"/>
    <p:sldId id="267" r:id="rId11"/>
    <p:sldId id="266" r:id="rId12"/>
    <p:sldId id="270" r:id="rId13"/>
    <p:sldId id="269" r:id="rId14"/>
    <p:sldId id="271" r:id="rId15"/>
    <p:sldId id="272" r:id="rId16"/>
    <p:sldId id="273" r:id="rId17"/>
    <p:sldId id="258" r:id="rId18"/>
    <p:sldId id="268" r:id="rId19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FF"/>
    <a:srgbClr val="0066FF"/>
    <a:srgbClr val="0033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540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20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FE26A-95DD-4205-88A0-4876D3A0E7F2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BE68A-6825-431E-A2EE-1CD1E8F1FE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495838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FE26A-95DD-4205-88A0-4876D3A0E7F2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BE68A-6825-431E-A2EE-1CD1E8F1FE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69979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FE26A-95DD-4205-88A0-4876D3A0E7F2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BE68A-6825-431E-A2EE-1CD1E8F1FE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69095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00114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900114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FE26A-95DD-4205-88A0-4876D3A0E7F2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BE68A-6825-431E-A2EE-1CD1E8F1FE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13356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8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8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FE26A-95DD-4205-88A0-4876D3A0E7F2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BE68A-6825-431E-A2EE-1CD1E8F1FE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1393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FE26A-95DD-4205-88A0-4876D3A0E7F2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BE68A-6825-431E-A2EE-1CD1E8F1FE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62622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FE26A-95DD-4205-88A0-4876D3A0E7F2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BE68A-6825-431E-A2EE-1CD1E8F1FE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57724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3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9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3" y="1076327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FE26A-95DD-4205-88A0-4876D3A0E7F2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BE68A-6825-431E-A2EE-1CD1E8F1FE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98187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1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4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FE26A-95DD-4205-88A0-4876D3A0E7F2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BE68A-6825-431E-A2EE-1CD1E8F1FE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24929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FE26A-95DD-4205-88A0-4876D3A0E7F2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BE68A-6825-431E-A2EE-1CD1E8F1FE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16116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54782"/>
            <a:ext cx="2057400" cy="3290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54782"/>
            <a:ext cx="6019800" cy="329088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FE26A-95DD-4205-88A0-4876D3A0E7F2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BE68A-6825-431E-A2EE-1CD1E8F1FE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00628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5FE26A-95DD-4205-88A0-4876D3A0E7F2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DBE68A-6825-431E-A2EE-1CD1E8F1FE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6073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upload.wikimedia.org/wikipedia/commons/3/30/Premysl2_nahrobek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upload.wikimedia.org/wikipedia/commons/3/30/Premysl2_nahrobek.jpg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upload.wikimedia.org/wikipedia/commons/3/30/Premysl2_nahrobek.jpg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hyperlink" Target="http://upload.wikimedia.org/wikipedia/commons/7/7f/Otakarek2.jpg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4/4b/Karel_Gott_FFM13.jpg" TargetMode="External"/><Relationship Id="rId13" Type="http://schemas.openxmlformats.org/officeDocument/2006/relationships/image" Target="../media/image9.jpeg"/><Relationship Id="rId3" Type="http://schemas.openxmlformats.org/officeDocument/2006/relationships/image" Target="../media/image1.jpeg"/><Relationship Id="rId7" Type="http://schemas.openxmlformats.org/officeDocument/2006/relationships/image" Target="../media/image7.jpeg"/><Relationship Id="rId12" Type="http://schemas.openxmlformats.org/officeDocument/2006/relationships/hyperlink" Target="http://upload.wikimedia.org/wikipedia/commons/7/74/Milo%C5%A1_Zeman_Praha.JPG" TargetMode="External"/><Relationship Id="rId2" Type="http://schemas.openxmlformats.org/officeDocument/2006/relationships/hyperlink" Target="http://upload.wikimedia.org/wikipedia/commons/3/30/Premysl2_nahrobek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en/f/fe/Karel_Zeman.jpg" TargetMode="External"/><Relationship Id="rId11" Type="http://schemas.openxmlformats.org/officeDocument/2006/relationships/image" Target="../media/image5.jpeg"/><Relationship Id="rId5" Type="http://schemas.openxmlformats.org/officeDocument/2006/relationships/image" Target="../media/image6.jpeg"/><Relationship Id="rId10" Type="http://schemas.openxmlformats.org/officeDocument/2006/relationships/hyperlink" Target="http://upload.wikimedia.org/wikipedia/commons/7/7f/Otakarek2.jpg" TargetMode="External"/><Relationship Id="rId4" Type="http://schemas.openxmlformats.org/officeDocument/2006/relationships/hyperlink" Target="http://commons.wikimedia.org/wiki/File:Charles_IV-John_Ocko_votive_picture-fragment.jpg" TargetMode="External"/><Relationship Id="rId9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upload.wikimedia.org/wikipedia/commons/3/30/Premysl2_nahrobek.jpg" TargetMode="Externa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13" Type="http://schemas.openxmlformats.org/officeDocument/2006/relationships/hyperlink" Target="http://commons.wikimedia.org/wiki/File:Vasik3.jpg" TargetMode="External"/><Relationship Id="rId3" Type="http://schemas.openxmlformats.org/officeDocument/2006/relationships/image" Target="../media/image1.jpeg"/><Relationship Id="rId7" Type="http://schemas.openxmlformats.org/officeDocument/2006/relationships/hyperlink" Target="http://upload.wikimedia.org/wikipedia/commons/7/71/Waclav_2.jpg" TargetMode="External"/><Relationship Id="rId12" Type="http://schemas.openxmlformats.org/officeDocument/2006/relationships/image" Target="../media/image13.jpeg"/><Relationship Id="rId2" Type="http://schemas.openxmlformats.org/officeDocument/2006/relationships/hyperlink" Target="http://upload.wikimedia.org/wikipedia/commons/3/30/Premysl2_nahrobek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11" Type="http://schemas.openxmlformats.org/officeDocument/2006/relationships/hyperlink" Target="http://upload.wikimedia.org/wikipedia/commons/1/12/Otakar_I.jpg" TargetMode="External"/><Relationship Id="rId5" Type="http://schemas.openxmlformats.org/officeDocument/2006/relationships/hyperlink" Target="http://upload.wikimedia.org/wikipedia/commons/7/7f/Otakarek2.jpg" TargetMode="External"/><Relationship Id="rId10" Type="http://schemas.openxmlformats.org/officeDocument/2006/relationships/image" Target="../media/image12.jpeg"/><Relationship Id="rId4" Type="http://schemas.openxmlformats.org/officeDocument/2006/relationships/image" Target="../media/image10.png"/><Relationship Id="rId9" Type="http://schemas.openxmlformats.org/officeDocument/2006/relationships/hyperlink" Target="http://commons.wikimedia.org/wiki/File:V%C3%A1clav_I..jpg" TargetMode="External"/><Relationship Id="rId1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upload.wikimedia.org/wikipedia/commons/3/30/Premysl2_nahrobek.jpg" TargetMode="Externa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16.jpeg"/><Relationship Id="rId2" Type="http://schemas.openxmlformats.org/officeDocument/2006/relationships/hyperlink" Target="http://upload.wikimedia.org/wikipedia/commons/3/30/Premysl2_nahrobek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ommons.wikimedia.org/wiki/File:Margarete_von_Babenberg.JPG" TargetMode="External"/><Relationship Id="rId5" Type="http://schemas.openxmlformats.org/officeDocument/2006/relationships/image" Target="../media/image15.jpeg"/><Relationship Id="rId4" Type="http://schemas.openxmlformats.org/officeDocument/2006/relationships/hyperlink" Target="http://upload.wikimedia.org/wikipedia/commons/c/c4/AnezkaPremyslovna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upload.wikimedia.org/wikipedia/commons/3/30/Premysl2_nahrobek.jpg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upload.wikimedia.org/wikipedia/commons/3/30/Premysl2_nahrobek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.jpeg"/><Relationship Id="rId5" Type="http://schemas.openxmlformats.org/officeDocument/2006/relationships/hyperlink" Target="http://upload.wikimedia.org/wikipedia/commons/8/8e/Kaliningrad_Brandenburg_Gate.JPG" TargetMode="External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21.jpeg"/><Relationship Id="rId2" Type="http://schemas.openxmlformats.org/officeDocument/2006/relationships/hyperlink" Target="http://upload.wikimedia.org/wikipedia/commons/3/30/Premysl2_nahrobek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3/3c/Kunhuta_zbrasl.jpg" TargetMode="External"/><Relationship Id="rId5" Type="http://schemas.openxmlformats.org/officeDocument/2006/relationships/image" Target="../media/image20.jpeg"/><Relationship Id="rId4" Type="http://schemas.openxmlformats.org/officeDocument/2006/relationships/hyperlink" Target="http://commons.wikimedia.org/wiki/File:Kressenbrunn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upload.wikimedia.org/wikipedia/commons/3/30/Premysl2_nahrobek.jpg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24.jpeg"/><Relationship Id="rId2" Type="http://schemas.openxmlformats.org/officeDocument/2006/relationships/hyperlink" Target="http://upload.wikimedia.org/wikipedia/commons/3/30/Premysl2_nahrobek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5/51/Imperial_Crown_of_the_Holy_Roman_Empire_left.jpg" TargetMode="External"/><Relationship Id="rId5" Type="http://schemas.openxmlformats.org/officeDocument/2006/relationships/image" Target="../media/image23.jpeg"/><Relationship Id="rId4" Type="http://schemas.openxmlformats.org/officeDocument/2006/relationships/hyperlink" Target="http://upload.wikimedia.org/wikipedia/commons/2/28/Die_deutschen_Kaiser_Rudolf_von_Habsburg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26.jpeg"/><Relationship Id="rId2" Type="http://schemas.openxmlformats.org/officeDocument/2006/relationships/hyperlink" Target="http://upload.wikimedia.org/wikipedia/commons/3/30/Premysl2_nahrobek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ommons.wikimedia.org/wiki/File:D%C3%BCrnkrut_schloss.jpg" TargetMode="External"/><Relationship Id="rId5" Type="http://schemas.openxmlformats.org/officeDocument/2006/relationships/image" Target="../media/image25.jpeg"/><Relationship Id="rId4" Type="http://schemas.openxmlformats.org/officeDocument/2006/relationships/hyperlink" Target="http://upload.wikimedia.org/wikipedia/commons/6/6b/Crown_of_Ottokar_II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upload.wikimedia.org/wikipedia/commons/3/30/Premysl2_nahrobek.jpg" TargetMode="Externa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upload.wikimedia.org/wikipedia/commons/3/30/Premysl2_nahrobek.jpg" TargetMode="Externa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upload.wikimedia.org/wikipedia/commons/3/30/Premysl2_nahrobek.jpg" TargetMode="Externa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upload.wikimedia.org/wikipedia/commons/3/30/Premysl2_nahrobek.jpg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Premysl2 nahrobe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-15953" y="1"/>
            <a:ext cx="9159952" cy="5174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10" name="Skupina 9"/>
          <p:cNvGrpSpPr/>
          <p:nvPr/>
        </p:nvGrpSpPr>
        <p:grpSpPr>
          <a:xfrm>
            <a:off x="130145" y="195486"/>
            <a:ext cx="8883709" cy="1531420"/>
            <a:chOff x="-92650" y="483518"/>
            <a:chExt cx="8883709" cy="1531420"/>
          </a:xfrm>
        </p:grpSpPr>
        <p:pic>
          <p:nvPicPr>
            <p:cNvPr id="11" name="Obrázek 10" descr="Výřez obrazovky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12" name="Obrázek 33" descr="loga soukrškolyvjpeg.jpg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3" name="Obrázek 33" descr="loga soukrškolyvjpeg.jpg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Obdélník 13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aphicFrame>
        <p:nvGraphicFramePr>
          <p:cNvPr id="15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858954151"/>
              </p:ext>
            </p:extLst>
          </p:nvPr>
        </p:nvGraphicFramePr>
        <p:xfrm>
          <a:off x="636274" y="1791267"/>
          <a:ext cx="7871451" cy="3296704"/>
        </p:xfrm>
        <a:graphic>
          <a:graphicData uri="http://schemas.openxmlformats.org/drawingml/2006/table">
            <a:tbl>
              <a:tblPr/>
              <a:tblGrid>
                <a:gridCol w="2006713"/>
                <a:gridCol w="5864738"/>
              </a:tblGrid>
              <a:tr h="2987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3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2987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973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2987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Dějepis (klíčová aktivita III/2)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987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Téma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Přemysl Otakar II.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2987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973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9012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Jeden z našich nejslavnějších panovníků z rodu Přemyslovců je představován prostřednictvím této prezentace jako zajímavá historická postava, jež stojí za pozornost žáků. Časté odbočky k jiným osobnostem či místům spjatým s Přemyslovým životem mají za cíl žákovo pochopení dobových souvislostí a vztahů.         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987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4. 10. 2013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6873251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Premysl2 nahrobe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-15953" y="1"/>
            <a:ext cx="9159952" cy="5174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PŘEMYSL OTAKAR II.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6300192" y="4543059"/>
            <a:ext cx="2592288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© Dušan Kráčmar 2013</a:t>
            </a:r>
            <a:endParaRPr lang="cs-CZ" sz="1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674415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Premysl2 nahrobe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-15953" y="1"/>
            <a:ext cx="9159952" cy="5174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77823" y="123478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PŘEMYSL OTAKAR II.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ÚVOD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323528" y="1275606"/>
            <a:ext cx="6624736" cy="367240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1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1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rál </a:t>
            </a:r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Přemysl Otakar II. </a:t>
            </a:r>
            <a:r>
              <a:rPr lang="cs-CZ" sz="1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 </a:t>
            </a:r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jedním z nejvýznamnějších panovníků v našich dějinách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1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žil v letech 1233 – 1278, vládl od roku 1253 až do své smrti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1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patřil do dynastického rodu </a:t>
            </a:r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Přemyslovců, </a:t>
            </a:r>
            <a:r>
              <a:rPr lang="cs-CZ" sz="1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 v pořadí pátým </a:t>
            </a:r>
            <a:r>
              <a:rPr lang="cs-CZ" sz="1800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královským</a:t>
            </a:r>
            <a:r>
              <a:rPr lang="cs-CZ" sz="1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(nikoli knížecím) panovníkem Českého státu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1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1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 své úspěchy a bohatství bývá označován jako „král železný a zlatý“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1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české mutaci celosvětové zábavné ankety „Největší Čech“  pořádané v roce 2005 dosáhl na šestnácté místo, mezi hlavami našeho státu však obsadil „bramborové“ čtvrté místo (současná hlava státu skončila celkově na stém místě), jen o tři příčky zaostal za Karlem Gottem </a:t>
            </a:r>
            <a:r>
              <a:rPr lang="cs-CZ" sz="1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</a:t>
            </a:r>
            <a:r>
              <a:rPr lang="cs-CZ" sz="1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1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 descr="File:Otakarek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275606"/>
            <a:ext cx="1402832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069845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Premysl2 nahrobe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-15954" y="4941"/>
            <a:ext cx="9159952" cy="5174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23478"/>
            <a:ext cx="8964487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PŘEMYSL OTAKAR II.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VYBRANÉ POŘADÍ ANKETY NEJVĚTŠÍ ČECH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152426" y="4047540"/>
            <a:ext cx="1690206" cy="342342"/>
          </a:xfrm>
          <a:prstGeom prst="rect">
            <a:avLst/>
          </a:prstGeom>
          <a:gradFill>
            <a:gsLst>
              <a:gs pos="11000">
                <a:schemeClr val="accent1">
                  <a:tint val="66000"/>
                  <a:satMod val="160000"/>
                </a:schemeClr>
              </a:gs>
              <a:gs pos="76000">
                <a:schemeClr val="accent1">
                  <a:tint val="44500"/>
                  <a:satMod val="160000"/>
                  <a:alpha val="43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Karel IV.</a:t>
            </a:r>
            <a:endParaRPr lang="cs-CZ" sz="1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2532679" y="4062311"/>
            <a:ext cx="1833373" cy="342342"/>
          </a:xfrm>
          <a:prstGeom prst="rect">
            <a:avLst/>
          </a:prstGeom>
          <a:gradFill>
            <a:gsLst>
              <a:gs pos="11000">
                <a:schemeClr val="accent1">
                  <a:tint val="66000"/>
                  <a:satMod val="160000"/>
                </a:schemeClr>
              </a:gs>
              <a:gs pos="76000">
                <a:schemeClr val="accent1">
                  <a:tint val="44500"/>
                  <a:satMod val="160000"/>
                  <a:alpha val="43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Karel Gott</a:t>
            </a:r>
            <a:endParaRPr lang="cs-CZ" sz="1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7014299" y="4062311"/>
            <a:ext cx="1826808" cy="342342"/>
          </a:xfrm>
          <a:prstGeom prst="rect">
            <a:avLst/>
          </a:prstGeom>
          <a:gradFill>
            <a:gsLst>
              <a:gs pos="11000">
                <a:schemeClr val="accent1">
                  <a:tint val="66000"/>
                  <a:satMod val="160000"/>
                </a:schemeClr>
              </a:gs>
              <a:gs pos="76000">
                <a:schemeClr val="accent1">
                  <a:tint val="44500"/>
                  <a:satMod val="160000"/>
                  <a:alpha val="43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Karel Zeman</a:t>
            </a:r>
            <a:endParaRPr lang="cs-CZ" sz="1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7015675" y="4062311"/>
            <a:ext cx="1833373" cy="342342"/>
          </a:xfrm>
          <a:prstGeom prst="rect">
            <a:avLst/>
          </a:prstGeom>
          <a:gradFill>
            <a:gsLst>
              <a:gs pos="59000">
                <a:schemeClr val="accent1">
                  <a:tint val="66000"/>
                  <a:satMod val="160000"/>
                </a:schemeClr>
              </a:gs>
              <a:gs pos="89000">
                <a:schemeClr val="accent1">
                  <a:tint val="44500"/>
                  <a:satMod val="160000"/>
                  <a:alpha val="43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Miloš Zeman</a:t>
            </a:r>
            <a:endParaRPr lang="cs-CZ" sz="1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Podnadpis 2"/>
          <p:cNvSpPr txBox="1">
            <a:spLocks/>
          </p:cNvSpPr>
          <p:nvPr/>
        </p:nvSpPr>
        <p:spPr>
          <a:xfrm>
            <a:off x="4799521" y="4046448"/>
            <a:ext cx="1833373" cy="342342"/>
          </a:xfrm>
          <a:prstGeom prst="rect">
            <a:avLst/>
          </a:prstGeom>
          <a:gradFill>
            <a:gsLst>
              <a:gs pos="11000">
                <a:schemeClr val="accent1">
                  <a:tint val="66000"/>
                  <a:satMod val="160000"/>
                </a:schemeClr>
              </a:gs>
              <a:gs pos="76000">
                <a:schemeClr val="accent1">
                  <a:tint val="44500"/>
                  <a:satMod val="160000"/>
                  <a:alpha val="43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Přemysl Otakar II.</a:t>
            </a:r>
            <a:endParaRPr lang="cs-CZ" sz="1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192233" y="1405290"/>
            <a:ext cx="1610592" cy="2344371"/>
            <a:chOff x="192233" y="1405290"/>
            <a:chExt cx="1610592" cy="2344371"/>
          </a:xfrm>
        </p:grpSpPr>
        <p:pic>
          <p:nvPicPr>
            <p:cNvPr id="3074" name="Picture 2" descr="http://upload.wikimedia.org/wikipedia/commons/thumb/1/16/Charles_IV-John_Ocko_votive_picture-fragment.jpg/200px-Charles_IV-John_Ocko_votive_picture-fragment.jpg">
              <a:hlinkClick r:id="rId4"/>
            </p:cNvPr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3901" r="11553" b="34700"/>
            <a:stretch/>
          </p:blipFill>
          <p:spPr bwMode="auto">
            <a:xfrm>
              <a:off x="192233" y="1995686"/>
              <a:ext cx="1610592" cy="17539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Podnadpis 2"/>
            <p:cNvSpPr txBox="1">
              <a:spLocks/>
            </p:cNvSpPr>
            <p:nvPr/>
          </p:nvSpPr>
          <p:spPr>
            <a:xfrm>
              <a:off x="539552" y="1405290"/>
              <a:ext cx="792088" cy="428682"/>
            </a:xfrm>
            <a:prstGeom prst="rect">
              <a:avLst/>
            </a:prstGeom>
            <a:gradFill>
              <a:gsLst>
                <a:gs pos="11000">
                  <a:schemeClr val="accent1">
                    <a:tint val="66000"/>
                    <a:satMod val="160000"/>
                  </a:schemeClr>
                </a:gs>
                <a:gs pos="76000">
                  <a:schemeClr val="accent1">
                    <a:tint val="44500"/>
                    <a:satMod val="160000"/>
                    <a:alpha val="43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0"/>
            </a:gradFill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24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1.</a:t>
              </a:r>
              <a:endParaRPr lang="cs-CZ" sz="2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7230515" y="1406998"/>
            <a:ext cx="1610592" cy="2374204"/>
            <a:chOff x="7230515" y="1406998"/>
            <a:chExt cx="1610592" cy="2374204"/>
          </a:xfrm>
        </p:grpSpPr>
        <p:pic>
          <p:nvPicPr>
            <p:cNvPr id="3080" name="Picture 8" descr="File:Karel Zeman.jpg">
              <a:hlinkClick r:id="rId6"/>
            </p:cNvPr>
            <p:cNvPicPr>
              <a:picLocks noChangeAspect="1" noChangeArrowheads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30357" r="4182" b="9176"/>
            <a:stretch/>
          </p:blipFill>
          <p:spPr bwMode="auto">
            <a:xfrm>
              <a:off x="7230515" y="2027227"/>
              <a:ext cx="1610592" cy="17539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Podnadpis 2"/>
            <p:cNvSpPr txBox="1">
              <a:spLocks/>
            </p:cNvSpPr>
            <p:nvPr/>
          </p:nvSpPr>
          <p:spPr>
            <a:xfrm>
              <a:off x="7632753" y="1406998"/>
              <a:ext cx="792088" cy="428682"/>
            </a:xfrm>
            <a:prstGeom prst="rect">
              <a:avLst/>
            </a:prstGeom>
            <a:gradFill>
              <a:gsLst>
                <a:gs pos="11000">
                  <a:schemeClr val="accent1">
                    <a:tint val="66000"/>
                    <a:satMod val="160000"/>
                  </a:schemeClr>
                </a:gs>
                <a:gs pos="76000">
                  <a:schemeClr val="accent1">
                    <a:tint val="44500"/>
                    <a:satMod val="160000"/>
                    <a:alpha val="43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0"/>
            </a:gradFill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24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???</a:t>
              </a:r>
              <a:endParaRPr lang="cs-CZ" sz="2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2551082" y="1405290"/>
            <a:ext cx="1671803" cy="2343011"/>
            <a:chOff x="2551082" y="1405290"/>
            <a:chExt cx="1671803" cy="2343011"/>
          </a:xfrm>
        </p:grpSpPr>
        <p:pic>
          <p:nvPicPr>
            <p:cNvPr id="3078" name="Picture 6" descr="File:Karel Gott FFM13.jpg">
              <a:hlinkClick r:id="rId8"/>
            </p:cNvPr>
            <p:cNvPicPr>
              <a:picLocks noChangeAspect="1" noChangeArrowheads="1"/>
            </p:cNvPicPr>
            <p:nvPr/>
          </p:nvPicPr>
          <p:blipFill rotWithShape="1"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7594" r="7803" b="39762"/>
            <a:stretch/>
          </p:blipFill>
          <p:spPr bwMode="auto">
            <a:xfrm>
              <a:off x="2551082" y="1962785"/>
              <a:ext cx="1671803" cy="17855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Podnadpis 2"/>
            <p:cNvSpPr txBox="1">
              <a:spLocks/>
            </p:cNvSpPr>
            <p:nvPr/>
          </p:nvSpPr>
          <p:spPr>
            <a:xfrm>
              <a:off x="2990939" y="1405290"/>
              <a:ext cx="792088" cy="428682"/>
            </a:xfrm>
            <a:prstGeom prst="rect">
              <a:avLst/>
            </a:prstGeom>
            <a:gradFill>
              <a:gsLst>
                <a:gs pos="11000">
                  <a:schemeClr val="accent1">
                    <a:tint val="66000"/>
                    <a:satMod val="160000"/>
                  </a:schemeClr>
                </a:gs>
                <a:gs pos="76000">
                  <a:schemeClr val="accent1">
                    <a:tint val="44500"/>
                    <a:satMod val="160000"/>
                    <a:alpha val="43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0"/>
            </a:gradFill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24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13.</a:t>
              </a:r>
              <a:endParaRPr lang="cs-CZ" sz="2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4833423" y="1406998"/>
            <a:ext cx="1646116" cy="2371984"/>
            <a:chOff x="4833423" y="1406998"/>
            <a:chExt cx="1646116" cy="2371984"/>
          </a:xfrm>
        </p:grpSpPr>
        <p:pic>
          <p:nvPicPr>
            <p:cNvPr id="11" name="Picture 2" descr="File:Otakarek2.jpg">
              <a:hlinkClick r:id="rId10"/>
            </p:cNvPr>
            <p:cNvPicPr>
              <a:picLocks noChangeAspect="1" noChangeArrowheads="1"/>
            </p:cNvPicPr>
            <p:nvPr/>
          </p:nvPicPr>
          <p:blipFill rotWithShape="1">
            <a:blip r:embed="rId11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1318" b="62413"/>
            <a:stretch/>
          </p:blipFill>
          <p:spPr bwMode="auto">
            <a:xfrm>
              <a:off x="4833423" y="1988357"/>
              <a:ext cx="1646116" cy="17906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Podnadpis 2"/>
            <p:cNvSpPr txBox="1">
              <a:spLocks/>
            </p:cNvSpPr>
            <p:nvPr/>
          </p:nvSpPr>
          <p:spPr>
            <a:xfrm>
              <a:off x="5260437" y="1406998"/>
              <a:ext cx="792088" cy="428682"/>
            </a:xfrm>
            <a:prstGeom prst="rect">
              <a:avLst/>
            </a:prstGeom>
            <a:gradFill>
              <a:gsLst>
                <a:gs pos="11000">
                  <a:schemeClr val="accent1">
                    <a:tint val="66000"/>
                    <a:satMod val="160000"/>
                  </a:schemeClr>
                </a:gs>
                <a:gs pos="76000">
                  <a:schemeClr val="accent1">
                    <a:tint val="44500"/>
                    <a:satMod val="160000"/>
                    <a:alpha val="43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0"/>
            </a:gradFill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24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16.</a:t>
              </a:r>
              <a:endParaRPr lang="cs-CZ" sz="2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7230515" y="1406998"/>
            <a:ext cx="1645847" cy="2406097"/>
            <a:chOff x="7230515" y="1406998"/>
            <a:chExt cx="1645847" cy="2406097"/>
          </a:xfrm>
        </p:grpSpPr>
        <p:sp>
          <p:nvSpPr>
            <p:cNvPr id="22" name="Podnadpis 2"/>
            <p:cNvSpPr txBox="1">
              <a:spLocks/>
            </p:cNvSpPr>
            <p:nvPr/>
          </p:nvSpPr>
          <p:spPr>
            <a:xfrm>
              <a:off x="7664416" y="1406998"/>
              <a:ext cx="792088" cy="428682"/>
            </a:xfrm>
            <a:prstGeom prst="rect">
              <a:avLst/>
            </a:prstGeom>
            <a:gradFill>
              <a:gsLst>
                <a:gs pos="59000">
                  <a:schemeClr val="accent1">
                    <a:tint val="66000"/>
                    <a:satMod val="160000"/>
                  </a:schemeClr>
                </a:gs>
                <a:gs pos="93000">
                  <a:schemeClr val="accent1">
                    <a:tint val="44500"/>
                    <a:satMod val="160000"/>
                    <a:alpha val="43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0"/>
            </a:gradFill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24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100.</a:t>
              </a:r>
              <a:endParaRPr lang="cs-CZ" sz="2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3082" name="Picture 10" descr="File:Miloš Zeman Praha.JPG">
              <a:hlinkClick r:id="rId12"/>
            </p:cNvPr>
            <p:cNvPicPr>
              <a:picLocks noChangeAspect="1" noChangeArrowheads="1"/>
            </p:cNvPicPr>
            <p:nvPr/>
          </p:nvPicPr>
          <p:blipFill rotWithShape="1">
            <a:blip r:embed="rId1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7878" b="4104"/>
            <a:stretch/>
          </p:blipFill>
          <p:spPr bwMode="auto">
            <a:xfrm>
              <a:off x="7230515" y="2027227"/>
              <a:ext cx="1645847" cy="1785868"/>
            </a:xfrm>
            <a:prstGeom prst="rect">
              <a:avLst/>
            </a:prstGeom>
            <a:solidFill>
              <a:schemeClr val="accent1"/>
            </a:solidFill>
          </p:spPr>
        </p:pic>
      </p:grpSp>
    </p:spTree>
    <p:extLst>
      <p:ext uri="{BB962C8B-B14F-4D97-AF65-F5344CB8AC3E}">
        <p14:creationId xmlns:p14="http://schemas.microsoft.com/office/powerpoint/2010/main" xmlns="" val="41939774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Premysl2 nahrobe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-15953" y="1"/>
            <a:ext cx="9159952" cy="5174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77823" y="123478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PŘEMYSL OTAKAR II.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002060"/>
                </a:solidFill>
              </a:rPr>
              <a:t>PŘEDKOVÉ A NÁSLEDOVNÍCI NA TRŮNU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107504" y="1275606"/>
            <a:ext cx="8784976" cy="367240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arodil se kolem roku 1233 rodičům 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Václavu I.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(českému králi) a jeho manželce 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Kunhutě </a:t>
            </a:r>
            <a:r>
              <a:rPr lang="cs-CZ" sz="24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Štaufské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(dceři říšskoněmeckého krále)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jeho dědečkem byl 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Přemysl Otakar I. 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král, který získal pro české země dědičný královský titul Zlatou bulou sicilskou roku 1212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smrti </a:t>
            </a:r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řemysla Otakara II. se objevili 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Braniboři v Čechách 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jeho synovi Václavu II. bylo pouze sedm let, jeho poručníkem se tak stal jeho bratranec Ota Braniborský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Přemyslův vnuk Václav III. byl pak posledním Přemyslovcem na českém trůnu, po jeho smrti roku 1306 rod vymírá  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2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692256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Premysl2 nahrobe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9516" y="-5524"/>
            <a:ext cx="9159952" cy="5174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03292" y="-5524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PŘEMYSL OTAKAR II.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002060"/>
                </a:solidFill>
              </a:rPr>
              <a:t>PŘEDKOVÉ A NÁSLEDOVNÍCI NA TRŮNU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107504" y="1275606"/>
            <a:ext cx="8784976" cy="367240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Arial" panose="020B0604020202020204" pitchFamily="34" charset="0"/>
              <a:buChar char="•"/>
            </a:pPr>
            <a:endParaRPr lang="cs-CZ" sz="2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" name="Podnadpis 2"/>
          <p:cNvSpPr txBox="1">
            <a:spLocks/>
          </p:cNvSpPr>
          <p:nvPr/>
        </p:nvSpPr>
        <p:spPr>
          <a:xfrm>
            <a:off x="631001" y="4347573"/>
            <a:ext cx="8208912" cy="60044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časová osa doby posledních Přemyslovců – „silniční“ ukazatelé počítají léta od konce panování či do začátku panování významných osob historie</a:t>
            </a:r>
            <a:r>
              <a:rPr lang="cs-CZ" sz="1800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</a:t>
            </a:r>
            <a:endParaRPr lang="cs-CZ" sz="18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46" name="Skupina 45"/>
          <p:cNvGrpSpPr/>
          <p:nvPr/>
        </p:nvGrpSpPr>
        <p:grpSpPr>
          <a:xfrm>
            <a:off x="76728" y="1038164"/>
            <a:ext cx="9067272" cy="3141311"/>
            <a:chOff x="76728" y="1038164"/>
            <a:chExt cx="9067272" cy="3141311"/>
          </a:xfrm>
        </p:grpSpPr>
        <p:grpSp>
          <p:nvGrpSpPr>
            <p:cNvPr id="26" name="Skupina 25"/>
            <p:cNvGrpSpPr/>
            <p:nvPr/>
          </p:nvGrpSpPr>
          <p:grpSpPr>
            <a:xfrm>
              <a:off x="76728" y="1174663"/>
              <a:ext cx="9067272" cy="3004812"/>
              <a:chOff x="63317" y="1526949"/>
              <a:chExt cx="9067272" cy="3004812"/>
            </a:xfrm>
          </p:grpSpPr>
          <p:grpSp>
            <p:nvGrpSpPr>
              <p:cNvPr id="11" name="Skupina 10"/>
              <p:cNvGrpSpPr/>
              <p:nvPr/>
            </p:nvGrpSpPr>
            <p:grpSpPr>
              <a:xfrm>
                <a:off x="63317" y="1526949"/>
                <a:ext cx="8983914" cy="3004812"/>
                <a:chOff x="75093" y="961350"/>
                <a:chExt cx="8983914" cy="3004812"/>
              </a:xfrm>
            </p:grpSpPr>
            <p:grpSp>
              <p:nvGrpSpPr>
                <p:cNvPr id="40" name="Skupina 39"/>
                <p:cNvGrpSpPr/>
                <p:nvPr/>
              </p:nvGrpSpPr>
              <p:grpSpPr>
                <a:xfrm>
                  <a:off x="75093" y="961350"/>
                  <a:ext cx="8983914" cy="1524558"/>
                  <a:chOff x="176532" y="1338035"/>
                  <a:chExt cx="8983914" cy="1524558"/>
                </a:xfrm>
              </p:grpSpPr>
              <p:grpSp>
                <p:nvGrpSpPr>
                  <p:cNvPr id="22" name="Skupina 21"/>
                  <p:cNvGrpSpPr/>
                  <p:nvPr/>
                </p:nvGrpSpPr>
                <p:grpSpPr>
                  <a:xfrm>
                    <a:off x="7247687" y="1350741"/>
                    <a:ext cx="1912759" cy="1511852"/>
                    <a:chOff x="7255863" y="1381687"/>
                    <a:chExt cx="1912759" cy="1511852"/>
                  </a:xfrm>
                </p:grpSpPr>
                <p:grpSp>
                  <p:nvGrpSpPr>
                    <p:cNvPr id="21" name="Skupina 20"/>
                    <p:cNvGrpSpPr/>
                    <p:nvPr/>
                  </p:nvGrpSpPr>
                  <p:grpSpPr>
                    <a:xfrm>
                      <a:off x="7267638" y="2429630"/>
                      <a:ext cx="1900984" cy="463909"/>
                      <a:chOff x="5427561" y="2655521"/>
                      <a:chExt cx="2761570" cy="673923"/>
                    </a:xfrm>
                  </p:grpSpPr>
                  <p:sp>
                    <p:nvSpPr>
                      <p:cNvPr id="15" name="Obdélník 14"/>
                      <p:cNvSpPr/>
                      <p:nvPr/>
                    </p:nvSpPr>
                    <p:spPr>
                      <a:xfrm>
                        <a:off x="5427561" y="2678597"/>
                        <a:ext cx="2156210" cy="627768"/>
                      </a:xfrm>
                      <a:prstGeom prst="rect">
                        <a:avLst/>
                      </a:prstGeom>
                      <a:solidFill>
                        <a:srgbClr val="0066FF"/>
                      </a:solidFill>
                      <a:ln w="41275">
                        <a:solidFill>
                          <a:schemeClr val="bg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r>
                          <a:rPr lang="cs-CZ" sz="1200" b="1" dirty="0" smtClean="0"/>
                          <a:t>KAREL IV.               40</a:t>
                        </a:r>
                        <a:endParaRPr lang="cs-CZ" sz="1200" b="1" dirty="0"/>
                      </a:p>
                    </p:txBody>
                  </p:sp>
                  <p:sp>
                    <p:nvSpPr>
                      <p:cNvPr id="18" name="Rovnoramenný trojúhelník 17"/>
                      <p:cNvSpPr/>
                      <p:nvPr/>
                    </p:nvSpPr>
                    <p:spPr>
                      <a:xfrm rot="5400000">
                        <a:off x="7552447" y="2692760"/>
                        <a:ext cx="673923" cy="599445"/>
                      </a:xfrm>
                      <a:prstGeom prst="triangle">
                        <a:avLst/>
                      </a:prstGeom>
                      <a:solidFill>
                        <a:schemeClr val="bg1"/>
                      </a:solidFill>
                      <a:ln>
                        <a:noFill/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</p:grpSp>
                <p:grpSp>
                  <p:nvGrpSpPr>
                    <p:cNvPr id="23" name="Skupina 22"/>
                    <p:cNvGrpSpPr/>
                    <p:nvPr/>
                  </p:nvGrpSpPr>
                  <p:grpSpPr>
                    <a:xfrm>
                      <a:off x="7267637" y="1902808"/>
                      <a:ext cx="1896912" cy="463909"/>
                      <a:chOff x="5427561" y="2632442"/>
                      <a:chExt cx="2755655" cy="673923"/>
                    </a:xfrm>
                  </p:grpSpPr>
                  <p:sp>
                    <p:nvSpPr>
                      <p:cNvPr id="24" name="Obdélník 23"/>
                      <p:cNvSpPr/>
                      <p:nvPr/>
                    </p:nvSpPr>
                    <p:spPr>
                      <a:xfrm>
                        <a:off x="5427561" y="2678597"/>
                        <a:ext cx="2156210" cy="627768"/>
                      </a:xfrm>
                      <a:prstGeom prst="rect">
                        <a:avLst/>
                      </a:prstGeom>
                      <a:solidFill>
                        <a:srgbClr val="0066FF"/>
                      </a:solidFill>
                      <a:ln w="41275">
                        <a:solidFill>
                          <a:schemeClr val="bg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r>
                          <a:rPr lang="cs-CZ" sz="1200" b="1" dirty="0" smtClean="0"/>
                          <a:t>ZEMAN                707</a:t>
                        </a:r>
                        <a:endParaRPr lang="cs-CZ" sz="1200" b="1" dirty="0"/>
                      </a:p>
                    </p:txBody>
                  </p:sp>
                  <p:sp>
                    <p:nvSpPr>
                      <p:cNvPr id="25" name="Rovnoramenný trojúhelník 24"/>
                      <p:cNvSpPr/>
                      <p:nvPr/>
                    </p:nvSpPr>
                    <p:spPr>
                      <a:xfrm rot="5400000">
                        <a:off x="7546532" y="2669681"/>
                        <a:ext cx="673923" cy="599445"/>
                      </a:xfrm>
                      <a:prstGeom prst="triangle">
                        <a:avLst/>
                      </a:prstGeom>
                      <a:solidFill>
                        <a:schemeClr val="bg1"/>
                      </a:solidFill>
                      <a:ln>
                        <a:noFill/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</p:grpSp>
                <p:grpSp>
                  <p:nvGrpSpPr>
                    <p:cNvPr id="27" name="Skupina 26"/>
                    <p:cNvGrpSpPr/>
                    <p:nvPr/>
                  </p:nvGrpSpPr>
                  <p:grpSpPr>
                    <a:xfrm>
                      <a:off x="7255863" y="1381687"/>
                      <a:ext cx="1896912" cy="501992"/>
                      <a:chOff x="5427561" y="2618652"/>
                      <a:chExt cx="2755654" cy="729246"/>
                    </a:xfrm>
                  </p:grpSpPr>
                  <p:sp>
                    <p:nvSpPr>
                      <p:cNvPr id="28" name="Obdélník 27"/>
                      <p:cNvSpPr/>
                      <p:nvPr/>
                    </p:nvSpPr>
                    <p:spPr>
                      <a:xfrm>
                        <a:off x="5427561" y="2678597"/>
                        <a:ext cx="2156210" cy="627768"/>
                      </a:xfrm>
                      <a:prstGeom prst="rect">
                        <a:avLst/>
                      </a:prstGeom>
                      <a:solidFill>
                        <a:srgbClr val="0066FF"/>
                      </a:solidFill>
                      <a:ln w="41275">
                        <a:solidFill>
                          <a:schemeClr val="bg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r>
                          <a:rPr lang="cs-CZ" sz="1200" b="1" dirty="0" smtClean="0"/>
                          <a:t>KRÁČMAR           712</a:t>
                        </a:r>
                        <a:endParaRPr lang="cs-CZ" sz="1200" b="1" dirty="0"/>
                      </a:p>
                    </p:txBody>
                  </p:sp>
                  <p:sp>
                    <p:nvSpPr>
                      <p:cNvPr id="29" name="Rovnoramenný trojúhelník 28"/>
                      <p:cNvSpPr/>
                      <p:nvPr/>
                    </p:nvSpPr>
                    <p:spPr>
                      <a:xfrm rot="5400000">
                        <a:off x="7518870" y="2683553"/>
                        <a:ext cx="729246" cy="599444"/>
                      </a:xfrm>
                      <a:prstGeom prst="triangle">
                        <a:avLst/>
                      </a:prstGeom>
                      <a:solidFill>
                        <a:schemeClr val="bg1"/>
                      </a:solidFill>
                      <a:ln>
                        <a:noFill/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</p:grpSp>
              </p:grpSp>
              <p:grpSp>
                <p:nvGrpSpPr>
                  <p:cNvPr id="33" name="Skupina 32"/>
                  <p:cNvGrpSpPr/>
                  <p:nvPr/>
                </p:nvGrpSpPr>
                <p:grpSpPr>
                  <a:xfrm>
                    <a:off x="176532" y="1338035"/>
                    <a:ext cx="1923861" cy="1477532"/>
                    <a:chOff x="176532" y="1338035"/>
                    <a:chExt cx="1923861" cy="1477532"/>
                  </a:xfrm>
                </p:grpSpPr>
                <p:grpSp>
                  <p:nvGrpSpPr>
                    <p:cNvPr id="30" name="Skupina 29"/>
                    <p:cNvGrpSpPr/>
                    <p:nvPr/>
                  </p:nvGrpSpPr>
                  <p:grpSpPr>
                    <a:xfrm flipH="1">
                      <a:off x="194362" y="2351658"/>
                      <a:ext cx="1896912" cy="463909"/>
                      <a:chOff x="5364088" y="2655519"/>
                      <a:chExt cx="2755655" cy="673923"/>
                    </a:xfrm>
                  </p:grpSpPr>
                  <p:sp>
                    <p:nvSpPr>
                      <p:cNvPr id="31" name="Obdélník 30"/>
                      <p:cNvSpPr/>
                      <p:nvPr/>
                    </p:nvSpPr>
                    <p:spPr>
                      <a:xfrm>
                        <a:off x="5364088" y="2678597"/>
                        <a:ext cx="2156211" cy="627768"/>
                      </a:xfrm>
                      <a:prstGeom prst="rect">
                        <a:avLst/>
                      </a:prstGeom>
                      <a:solidFill>
                        <a:srgbClr val="0066FF"/>
                      </a:solidFill>
                      <a:ln w="41275">
                        <a:solidFill>
                          <a:schemeClr val="bg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r>
                          <a:rPr lang="cs-CZ" sz="1200" b="1" dirty="0" smtClean="0"/>
                          <a:t>262          SV. VÁCLAV</a:t>
                        </a:r>
                        <a:endParaRPr lang="cs-CZ" sz="1200" b="1" dirty="0"/>
                      </a:p>
                    </p:txBody>
                  </p:sp>
                  <p:sp>
                    <p:nvSpPr>
                      <p:cNvPr id="32" name="Rovnoramenný trojúhelník 31"/>
                      <p:cNvSpPr/>
                      <p:nvPr/>
                    </p:nvSpPr>
                    <p:spPr>
                      <a:xfrm rot="5400000">
                        <a:off x="7483059" y="2692759"/>
                        <a:ext cx="673923" cy="599444"/>
                      </a:xfrm>
                      <a:prstGeom prst="triangle">
                        <a:avLst/>
                      </a:prstGeom>
                      <a:solidFill>
                        <a:schemeClr val="bg1"/>
                      </a:solidFill>
                      <a:ln>
                        <a:noFill/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</p:grpSp>
                <p:grpSp>
                  <p:nvGrpSpPr>
                    <p:cNvPr id="34" name="Skupina 33"/>
                    <p:cNvGrpSpPr/>
                    <p:nvPr/>
                  </p:nvGrpSpPr>
                  <p:grpSpPr>
                    <a:xfrm flipH="1">
                      <a:off x="176532" y="1840029"/>
                      <a:ext cx="1896912" cy="463909"/>
                      <a:chOff x="5364088" y="2655519"/>
                      <a:chExt cx="2755655" cy="673923"/>
                    </a:xfrm>
                  </p:grpSpPr>
                  <p:sp>
                    <p:nvSpPr>
                      <p:cNvPr id="35" name="Obdélník 34"/>
                      <p:cNvSpPr/>
                      <p:nvPr/>
                    </p:nvSpPr>
                    <p:spPr>
                      <a:xfrm>
                        <a:off x="5364088" y="2678597"/>
                        <a:ext cx="2156211" cy="627768"/>
                      </a:xfrm>
                      <a:prstGeom prst="rect">
                        <a:avLst/>
                      </a:prstGeom>
                      <a:solidFill>
                        <a:srgbClr val="0066FF"/>
                      </a:solidFill>
                      <a:ln w="41275">
                        <a:solidFill>
                          <a:schemeClr val="bg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r>
                          <a:rPr lang="cs-CZ" sz="1200" b="1" dirty="0" smtClean="0"/>
                          <a:t>307?            BOŘIVOJ</a:t>
                        </a:r>
                        <a:endParaRPr lang="cs-CZ" sz="1200" b="1" dirty="0"/>
                      </a:p>
                    </p:txBody>
                  </p:sp>
                  <p:sp>
                    <p:nvSpPr>
                      <p:cNvPr id="36" name="Rovnoramenný trojúhelník 35"/>
                      <p:cNvSpPr/>
                      <p:nvPr/>
                    </p:nvSpPr>
                    <p:spPr>
                      <a:xfrm rot="5400000">
                        <a:off x="7483059" y="2692759"/>
                        <a:ext cx="673923" cy="599444"/>
                      </a:xfrm>
                      <a:prstGeom prst="triangle">
                        <a:avLst/>
                      </a:prstGeom>
                      <a:solidFill>
                        <a:schemeClr val="bg1"/>
                      </a:solidFill>
                      <a:ln>
                        <a:noFill/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</p:grpSp>
                <p:grpSp>
                  <p:nvGrpSpPr>
                    <p:cNvPr id="37" name="Skupina 36"/>
                    <p:cNvGrpSpPr/>
                    <p:nvPr/>
                  </p:nvGrpSpPr>
                  <p:grpSpPr>
                    <a:xfrm flipH="1">
                      <a:off x="203481" y="1338035"/>
                      <a:ext cx="1896912" cy="463909"/>
                      <a:chOff x="5364088" y="2655519"/>
                      <a:chExt cx="2755655" cy="673923"/>
                    </a:xfrm>
                  </p:grpSpPr>
                  <p:sp>
                    <p:nvSpPr>
                      <p:cNvPr id="38" name="Obdélník 37"/>
                      <p:cNvSpPr/>
                      <p:nvPr/>
                    </p:nvSpPr>
                    <p:spPr>
                      <a:xfrm>
                        <a:off x="5364088" y="2678597"/>
                        <a:ext cx="2156211" cy="627768"/>
                      </a:xfrm>
                      <a:prstGeom prst="rect">
                        <a:avLst/>
                      </a:prstGeom>
                      <a:solidFill>
                        <a:srgbClr val="0066FF"/>
                      </a:solidFill>
                      <a:ln w="41275">
                        <a:solidFill>
                          <a:schemeClr val="bg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r>
                          <a:rPr lang="cs-CZ" sz="1200" b="1" dirty="0" smtClean="0"/>
                          <a:t>???   PŘEMYSL ORÁČ</a:t>
                        </a:r>
                        <a:endParaRPr lang="cs-CZ" sz="1200" b="1" dirty="0"/>
                      </a:p>
                    </p:txBody>
                  </p:sp>
                  <p:sp>
                    <p:nvSpPr>
                      <p:cNvPr id="39" name="Rovnoramenný trojúhelník 38"/>
                      <p:cNvSpPr/>
                      <p:nvPr/>
                    </p:nvSpPr>
                    <p:spPr>
                      <a:xfrm rot="5400000">
                        <a:off x="7483059" y="2692759"/>
                        <a:ext cx="673923" cy="599444"/>
                      </a:xfrm>
                      <a:prstGeom prst="triangle">
                        <a:avLst/>
                      </a:prstGeom>
                      <a:solidFill>
                        <a:schemeClr val="bg1"/>
                      </a:solidFill>
                      <a:ln>
                        <a:noFill/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</p:grpSp>
              </p:grpSp>
            </p:grpSp>
            <p:grpSp>
              <p:nvGrpSpPr>
                <p:cNvPr id="9" name="Skupina 8"/>
                <p:cNvGrpSpPr/>
                <p:nvPr/>
              </p:nvGrpSpPr>
              <p:grpSpPr>
                <a:xfrm>
                  <a:off x="1228224" y="1409373"/>
                  <a:ext cx="6600054" cy="2556789"/>
                  <a:chOff x="1199965" y="2422996"/>
                  <a:chExt cx="6600054" cy="2556789"/>
                </a:xfrm>
              </p:grpSpPr>
              <p:grpSp>
                <p:nvGrpSpPr>
                  <p:cNvPr id="6" name="Skupina 5"/>
                  <p:cNvGrpSpPr/>
                  <p:nvPr/>
                </p:nvGrpSpPr>
                <p:grpSpPr>
                  <a:xfrm>
                    <a:off x="1199965" y="3604083"/>
                    <a:ext cx="6600054" cy="1375702"/>
                    <a:chOff x="1289465" y="2916232"/>
                    <a:chExt cx="6600054" cy="1375702"/>
                  </a:xfrm>
                </p:grpSpPr>
                <p:grpSp>
                  <p:nvGrpSpPr>
                    <p:cNvPr id="5" name="Skupina 4"/>
                    <p:cNvGrpSpPr/>
                    <p:nvPr/>
                  </p:nvGrpSpPr>
                  <p:grpSpPr>
                    <a:xfrm>
                      <a:off x="1289465" y="2916232"/>
                      <a:ext cx="6600054" cy="1375702"/>
                      <a:chOff x="1289465" y="2916232"/>
                      <a:chExt cx="6600054" cy="1375702"/>
                    </a:xfrm>
                  </p:grpSpPr>
                  <p:pic>
                    <p:nvPicPr>
                      <p:cNvPr id="4" name="Obrázek 3" descr="Výřez obrazovky"/>
                      <p:cNvPicPr>
                        <a:picLocks noChangeAspect="1"/>
                      </p:cNvPicPr>
                      <p:nvPr/>
                    </p:nvPicPr>
                    <p:blipFill>
                      <a:blip r:embed="rId4" cstate="print">
                        <a:extLst>
                          <a:ext uri="{28A0092B-C50C-407E-A947-70E740481C1C}">
                            <a14:useLocalDpi xmlns:a14="http://schemas.microsoft.com/office/drawing/2010/main" xmlns="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289465" y="3501249"/>
                        <a:ext cx="6600054" cy="790685"/>
                      </a:xfrm>
                      <a:prstGeom prst="rect">
                        <a:avLst/>
                      </a:prstGeom>
                    </p:spPr>
                  </p:pic>
                  <p:sp>
                    <p:nvSpPr>
                      <p:cNvPr id="3" name="Obdélník 2"/>
                      <p:cNvSpPr/>
                      <p:nvPr/>
                    </p:nvSpPr>
                    <p:spPr>
                      <a:xfrm>
                        <a:off x="1979712" y="2916600"/>
                        <a:ext cx="1656184" cy="501994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cs-CZ" sz="1600" dirty="0" smtClean="0">
                            <a:solidFill>
                              <a:schemeClr val="tx1"/>
                            </a:solidFill>
                          </a:rPr>
                          <a:t>Přemysl Otakar I.</a:t>
                        </a:r>
                        <a:endParaRPr lang="cs-CZ" sz="1600" dirty="0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41" name="Obdélník 40"/>
                      <p:cNvSpPr/>
                      <p:nvPr/>
                    </p:nvSpPr>
                    <p:spPr>
                      <a:xfrm>
                        <a:off x="3635896" y="2916600"/>
                        <a:ext cx="1080120" cy="501994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cs-CZ" sz="1600" dirty="0" smtClean="0">
                            <a:solidFill>
                              <a:schemeClr val="tx1"/>
                            </a:solidFill>
                          </a:rPr>
                          <a:t>Václav I.</a:t>
                        </a:r>
                        <a:endParaRPr lang="cs-CZ" sz="1600" dirty="0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42" name="Obdélník 41"/>
                      <p:cNvSpPr/>
                      <p:nvPr/>
                    </p:nvSpPr>
                    <p:spPr>
                      <a:xfrm>
                        <a:off x="4716016" y="2916600"/>
                        <a:ext cx="1080120" cy="501994"/>
                      </a:xfrm>
                      <a:prstGeom prst="rect">
                        <a:avLst/>
                      </a:prstGeom>
                      <a:gradFill>
                        <a:gsLst>
                          <a:gs pos="93000">
                            <a:srgbClr val="FF0000">
                              <a:alpha val="52000"/>
                            </a:srgbClr>
                          </a:gs>
                          <a:gs pos="99000">
                            <a:schemeClr val="accent1">
                              <a:tint val="44500"/>
                              <a:satMod val="160000"/>
                            </a:schemeClr>
                          </a:gs>
                          <a:gs pos="100000">
                            <a:schemeClr val="accent1">
                              <a:tint val="23500"/>
                              <a:satMod val="160000"/>
                            </a:schemeClr>
                          </a:gs>
                        </a:gsLst>
                        <a:lin ang="5400000" scaled="0"/>
                      </a:gra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cs-CZ" sz="1600" dirty="0" smtClean="0">
                            <a:solidFill>
                              <a:schemeClr val="tx1"/>
                            </a:solidFill>
                          </a:rPr>
                          <a:t>Přemysl Otakar II.</a:t>
                        </a:r>
                        <a:endParaRPr lang="cs-CZ" sz="1600" dirty="0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43" name="Obdélník 42"/>
                      <p:cNvSpPr/>
                      <p:nvPr/>
                    </p:nvSpPr>
                    <p:spPr>
                      <a:xfrm>
                        <a:off x="5793416" y="2916232"/>
                        <a:ext cx="1298864" cy="501994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cs-CZ" sz="1600" dirty="0" smtClean="0">
                            <a:solidFill>
                              <a:schemeClr val="tx1"/>
                            </a:solidFill>
                          </a:rPr>
                          <a:t>Václav II.</a:t>
                        </a:r>
                        <a:endParaRPr lang="cs-CZ" sz="1600" dirty="0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</p:grpSp>
                <p:sp>
                  <p:nvSpPr>
                    <p:cNvPr id="44" name="Obdélník 43"/>
                    <p:cNvSpPr/>
                    <p:nvPr/>
                  </p:nvSpPr>
                  <p:spPr>
                    <a:xfrm>
                      <a:off x="7092280" y="2916232"/>
                      <a:ext cx="111712" cy="501994"/>
                    </a:xfrm>
                    <a:prstGeom prst="rect">
                      <a:avLst/>
                    </a:prstGeom>
                    <a:solidFill>
                      <a:schemeClr val="bg1"/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p:txBody>
                </p:sp>
              </p:grpSp>
              <p:pic>
                <p:nvPicPr>
                  <p:cNvPr id="45" name="Picture 2" descr="File:Otakarek2.jpg">
                    <a:hlinkClick r:id="rId5"/>
                  </p:cNvPr>
                  <p:cNvPicPr>
                    <a:picLocks noChangeAspect="1" noChangeArrowheads="1"/>
                  </p:cNvPicPr>
                  <p:nvPr/>
                </p:nvPicPr>
                <p:blipFill rotWithShape="1">
                  <a:blip r:embed="rId6" cstate="print">
                    <a:extLst>
                      <a:ext uri="{28A0092B-C50C-407E-A947-70E740481C1C}">
                        <a14:useLocalDpi xmlns:a14="http://schemas.microsoft.com/office/drawing/2010/main" xmlns="" val="0"/>
                      </a:ext>
                    </a:extLst>
                  </a:blip>
                  <a:srcRect l="11318" b="62413"/>
                  <a:stretch/>
                </p:blipFill>
                <p:spPr bwMode="auto">
                  <a:xfrm>
                    <a:off x="4755047" y="2422996"/>
                    <a:ext cx="823058" cy="895313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 xmlns="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pic>
                <p:nvPicPr>
                  <p:cNvPr id="7" name="Picture 2" descr="File:Waclav 2.jpg">
                    <a:hlinkClick r:id="rId7"/>
                  </p:cNvPr>
                  <p:cNvPicPr>
                    <a:picLocks noChangeAspect="1" noChangeArrowheads="1"/>
                  </p:cNvPicPr>
                  <p:nvPr/>
                </p:nvPicPr>
                <p:blipFill rotWithShape="1">
                  <a:blip r:embed="rId8" cstate="print">
                    <a:extLst>
                      <a:ext uri="{28A0092B-C50C-407E-A947-70E740481C1C}">
                        <a14:useLocalDpi xmlns:a14="http://schemas.microsoft.com/office/drawing/2010/main" xmlns="" val="0"/>
                      </a:ext>
                    </a:extLst>
                  </a:blip>
                  <a:srcRect l="17318" t="10410" r="19133" b="15744"/>
                  <a:stretch/>
                </p:blipFill>
                <p:spPr bwMode="auto">
                  <a:xfrm>
                    <a:off x="5941818" y="2422996"/>
                    <a:ext cx="823059" cy="867078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 xmlns="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pic>
                <p:nvPicPr>
                  <p:cNvPr id="1028" name="Picture 4" descr="Václav I..jpg">
                    <a:hlinkClick r:id="rId9"/>
                  </p:cNvPr>
                  <p:cNvPicPr>
                    <a:picLocks noChangeAspect="1" noChangeArrowheads="1"/>
                  </p:cNvPicPr>
                  <p:nvPr/>
                </p:nvPicPr>
                <p:blipFill rotWithShape="1">
                  <a:blip r:embed="rId10" cstate="print">
                    <a:extLst>
                      <a:ext uri="{28A0092B-C50C-407E-A947-70E740481C1C}">
                        <a14:useLocalDpi xmlns:a14="http://schemas.microsoft.com/office/drawing/2010/main" xmlns="" val="0"/>
                      </a:ext>
                    </a:extLst>
                  </a:blip>
                  <a:srcRect l="17987" t="9378" r="20921" b="12385"/>
                  <a:stretch/>
                </p:blipFill>
                <p:spPr bwMode="auto">
                  <a:xfrm>
                    <a:off x="3674927" y="2438915"/>
                    <a:ext cx="823058" cy="863473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 xmlns="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pic>
                <p:nvPicPr>
                  <p:cNvPr id="1030" name="Picture 6" descr="File:Otakar I.jpg">
                    <a:hlinkClick r:id="rId11"/>
                  </p:cNvPr>
                  <p:cNvPicPr>
                    <a:picLocks noChangeAspect="1" noChangeArrowheads="1"/>
                  </p:cNvPicPr>
                  <p:nvPr/>
                </p:nvPicPr>
                <p:blipFill rotWithShape="1">
                  <a:blip r:embed="rId12" cstate="print">
                    <a:extLst>
                      <a:ext uri="{28A0092B-C50C-407E-A947-70E740481C1C}">
                        <a14:useLocalDpi xmlns:a14="http://schemas.microsoft.com/office/drawing/2010/main" xmlns="" val="0"/>
                      </a:ext>
                    </a:extLst>
                  </a:blip>
                  <a:srcRect l="19704" t="8985" r="17708" b="12189"/>
                  <a:stretch/>
                </p:blipFill>
                <p:spPr bwMode="auto">
                  <a:xfrm>
                    <a:off x="2306774" y="2434212"/>
                    <a:ext cx="823059" cy="887990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 xmlns="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</p:grpSp>
          </p:grpSp>
          <p:grpSp>
            <p:nvGrpSpPr>
              <p:cNvPr id="20" name="Skupina 19"/>
              <p:cNvGrpSpPr/>
              <p:nvPr/>
            </p:nvGrpSpPr>
            <p:grpSpPr>
              <a:xfrm>
                <a:off x="7075120" y="3156427"/>
                <a:ext cx="2055469" cy="1322333"/>
                <a:chOff x="7075120" y="3156427"/>
                <a:chExt cx="2055469" cy="1322333"/>
              </a:xfrm>
            </p:grpSpPr>
            <p:cxnSp>
              <p:nvCxnSpPr>
                <p:cNvPr id="13" name="Přímá spojnice se šipkou 12"/>
                <p:cNvCxnSpPr/>
                <p:nvPr/>
              </p:nvCxnSpPr>
              <p:spPr>
                <a:xfrm flipH="1">
                  <a:off x="7075120" y="3406689"/>
                  <a:ext cx="1108235" cy="1"/>
                </a:xfrm>
                <a:prstGeom prst="straightConnector1">
                  <a:avLst/>
                </a:prstGeom>
                <a:ln w="25400">
                  <a:solidFill>
                    <a:schemeClr val="tx1"/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pic>
              <p:nvPicPr>
                <p:cNvPr id="1032" name="Picture 8" descr="Vasik3.jpg">
                  <a:hlinkClick r:id="rId13"/>
                </p:cNvPr>
                <p:cNvPicPr>
                  <a:picLocks noChangeAspect="1" noChangeArrowheads="1"/>
                </p:cNvPicPr>
                <p:nvPr/>
              </p:nvPicPr>
              <p:blipFill rotWithShape="1">
                <a:blip r:embed="rId14" cstate="print">
                  <a:extLst>
                    <a:ext uri="{28A0092B-C50C-407E-A947-70E740481C1C}">
                      <a14:useLocalDpi xmlns:a14="http://schemas.microsoft.com/office/drawing/2010/main" xmlns="" val="0"/>
                    </a:ext>
                  </a:extLst>
                </a:blip>
                <a:srcRect b="68629"/>
                <a:stretch/>
              </p:blipFill>
              <p:spPr bwMode="auto">
                <a:xfrm>
                  <a:off x="8183355" y="3156427"/>
                  <a:ext cx="783386" cy="845124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 xmlns="">
                      <a:solidFill>
                        <a:srgbClr val="FFFFFF"/>
                      </a:solidFill>
                    </a14:hiddenFill>
                  </a:ext>
                </a:extLst>
              </p:spPr>
            </p:pic>
            <p:sp>
              <p:nvSpPr>
                <p:cNvPr id="47" name="Podnadpis 2"/>
                <p:cNvSpPr txBox="1">
                  <a:spLocks/>
                </p:cNvSpPr>
                <p:nvPr/>
              </p:nvSpPr>
              <p:spPr>
                <a:xfrm>
                  <a:off x="8019506" y="4136418"/>
                  <a:ext cx="1111083" cy="342342"/>
                </a:xfrm>
                <a:prstGeom prst="rect">
                  <a:avLst/>
                </a:prstGeom>
                <a:gradFill>
                  <a:gsLst>
                    <a:gs pos="11000">
                      <a:schemeClr val="accent1">
                        <a:tint val="66000"/>
                        <a:satMod val="160000"/>
                      </a:schemeClr>
                    </a:gs>
                    <a:gs pos="76000">
                      <a:schemeClr val="accent1">
                        <a:tint val="44500"/>
                        <a:satMod val="160000"/>
                        <a:alpha val="43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</p:spPr>
              <p:txBody>
                <a:bodyPr vert="horz" lIns="91440" tIns="45720" rIns="91440" bIns="45720" rtlCol="0">
                  <a:noAutofit/>
                </a:bodyPr>
                <a:lstStyle>
                  <a:lvl1pPr marL="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32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28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24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20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20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20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20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20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20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cs-CZ" sz="1800" dirty="0" smtClean="0">
                      <a:solidFill>
                        <a:schemeClr val="bg1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</a:rPr>
                    <a:t>Václav III.</a:t>
                  </a:r>
                  <a:endParaRPr lang="cs-CZ" sz="1800" dirty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endParaRPr>
                </a:p>
              </p:txBody>
            </p:sp>
          </p:grpSp>
        </p:grpSp>
        <p:sp>
          <p:nvSpPr>
            <p:cNvPr id="52" name="Podnadpis 2"/>
            <p:cNvSpPr txBox="1">
              <a:spLocks/>
            </p:cNvSpPr>
            <p:nvPr/>
          </p:nvSpPr>
          <p:spPr>
            <a:xfrm>
              <a:off x="2267744" y="1038164"/>
              <a:ext cx="4680520" cy="600441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28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POSLEDNÍ PŘEMYSLOVCI</a:t>
              </a:r>
              <a:endParaRPr lang="cs-CZ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15594552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Premysl2 nahrobe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-15953" y="1"/>
            <a:ext cx="9159952" cy="5174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77823" y="123478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PŘEMYSL OTAKAR II.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PŘED NÁSTUPEM NA TRŮN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0" y="1275606"/>
            <a:ext cx="9036496" cy="367240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Přemysl Otakar II. byl jako druhorozený syn </a:t>
            </a:r>
            <a:r>
              <a:rPr 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původně vychováván pro církevní karieru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následníkem trůnu se stal až po předčasné smrti svého bratra v roce 1247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 od mládí byl velmi ctižádostivý – jako mladý se dal ještě v roce 1247 strhnout protikrálovskou šlechtickou opozicí do </a:t>
            </a:r>
            <a:r>
              <a:rPr 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boje proti otci 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(Václav I.)</a:t>
            </a:r>
            <a:r>
              <a:rPr 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 královskou korunu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rál </a:t>
            </a:r>
            <a:r>
              <a:rPr 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Václav I.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si však se situací poradil a </a:t>
            </a:r>
            <a:r>
              <a:rPr 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dvou letech bojů se opět chopil vlády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syna však moudře nezatratil (jediný dědic, údajně smířeni slavnou Anežkou Českou, Václavovou sestrou)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tři roky později započal se svými expanzemi všeho druhu – sňatkem s přibližně                     o třicet let starší </a:t>
            </a:r>
            <a:r>
              <a:rPr 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Markétou Babenberskou 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stal pánem Horního a Dolního Rakouska a Štýrska  </a:t>
            </a:r>
            <a:r>
              <a:rPr 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2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00984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Premysl2 nahrobe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-15953" y="1"/>
            <a:ext cx="9159952" cy="5174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77823" y="123478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PŘEMYSL OTAKAR II.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PŘED NÁSTUPEM NA TRŮN</a:t>
            </a:r>
            <a:endParaRPr lang="cs-CZ" sz="4000" dirty="0">
              <a:solidFill>
                <a:srgbClr val="002060"/>
              </a:solidFill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179512" y="1347614"/>
            <a:ext cx="4320480" cy="3713357"/>
            <a:chOff x="179512" y="1347614"/>
            <a:chExt cx="4320480" cy="3713357"/>
          </a:xfrm>
        </p:grpSpPr>
        <p:sp>
          <p:nvSpPr>
            <p:cNvPr id="5" name="Zaoblený obdélník 4"/>
            <p:cNvSpPr/>
            <p:nvPr/>
          </p:nvSpPr>
          <p:spPr>
            <a:xfrm>
              <a:off x="179512" y="1347614"/>
              <a:ext cx="4320480" cy="3713357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400" b="1" dirty="0" smtClean="0">
                <a:solidFill>
                  <a:srgbClr val="002060"/>
                </a:solidFill>
              </a:endParaRPr>
            </a:p>
            <a:p>
              <a:pPr algn="ctr"/>
              <a:endParaRPr lang="cs-CZ" sz="1400" b="1" dirty="0">
                <a:solidFill>
                  <a:srgbClr val="002060"/>
                </a:solidFill>
              </a:endParaRPr>
            </a:p>
            <a:p>
              <a:pPr algn="ctr"/>
              <a:endParaRPr lang="cs-CZ" sz="1400" b="1" dirty="0" smtClean="0">
                <a:solidFill>
                  <a:srgbClr val="002060"/>
                </a:solidFill>
              </a:endParaRPr>
            </a:p>
            <a:p>
              <a:pPr algn="ctr"/>
              <a:endParaRPr lang="cs-CZ" sz="1400" b="1" dirty="0">
                <a:solidFill>
                  <a:srgbClr val="002060"/>
                </a:solidFill>
              </a:endParaRPr>
            </a:p>
            <a:p>
              <a:pPr algn="ctr"/>
              <a:endParaRPr lang="cs-CZ" sz="1400" b="1" dirty="0" smtClean="0">
                <a:solidFill>
                  <a:srgbClr val="002060"/>
                </a:solidFill>
              </a:endParaRPr>
            </a:p>
            <a:p>
              <a:pPr algn="ctr"/>
              <a:endParaRPr lang="cs-CZ" sz="1400" b="1" dirty="0">
                <a:solidFill>
                  <a:srgbClr val="002060"/>
                </a:solidFill>
              </a:endParaRPr>
            </a:p>
            <a:p>
              <a:pPr algn="ctr"/>
              <a:endParaRPr lang="cs-CZ" sz="1400" b="1" dirty="0" smtClean="0">
                <a:solidFill>
                  <a:srgbClr val="002060"/>
                </a:solidFill>
              </a:endParaRPr>
            </a:p>
            <a:p>
              <a:pPr algn="ctr"/>
              <a:endParaRPr lang="cs-CZ" sz="1400" b="1" dirty="0">
                <a:solidFill>
                  <a:srgbClr val="002060"/>
                </a:solidFill>
              </a:endParaRPr>
            </a:p>
            <a:p>
              <a:pPr algn="ctr"/>
              <a:endParaRPr lang="cs-CZ" sz="1400" b="1" dirty="0" smtClean="0">
                <a:solidFill>
                  <a:srgbClr val="002060"/>
                </a:solidFill>
              </a:endParaRPr>
            </a:p>
            <a:p>
              <a:pPr algn="ctr"/>
              <a:endParaRPr lang="cs-CZ" sz="1400" b="1" dirty="0" smtClean="0">
                <a:solidFill>
                  <a:srgbClr val="002060"/>
                </a:solidFill>
              </a:endParaRPr>
            </a:p>
            <a:p>
              <a:pPr algn="ctr"/>
              <a:endParaRPr lang="cs-CZ" sz="1400" b="1" dirty="0">
                <a:solidFill>
                  <a:srgbClr val="002060"/>
                </a:solidFill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cs-CZ" sz="1200" dirty="0">
                  <a:solidFill>
                    <a:srgbClr val="002060"/>
                  </a:solidFill>
                  <a:sym typeface="Wingdings" panose="05000000000000000000" pitchFamily="2" charset="2"/>
                </a:rPr>
                <a:t>v</a:t>
              </a:r>
              <a:r>
                <a:rPr lang="cs-CZ" sz="1200" dirty="0" smtClean="0">
                  <a:solidFill>
                    <a:srgbClr val="002060"/>
                  </a:solidFill>
                  <a:sym typeface="Wingdings" panose="05000000000000000000" pitchFamily="2" charset="2"/>
                </a:rPr>
                <a:t> </a:t>
              </a:r>
              <a:r>
                <a:rPr lang="cs-CZ" sz="1200" dirty="0">
                  <a:solidFill>
                    <a:srgbClr val="002060"/>
                  </a:solidFill>
                  <a:sym typeface="Wingdings" panose="05000000000000000000" pitchFamily="2" charset="2"/>
                </a:rPr>
                <a:t>90. </a:t>
              </a:r>
              <a:r>
                <a:rPr lang="cs-CZ" sz="1200" dirty="0" smtClean="0">
                  <a:solidFill>
                    <a:srgbClr val="002060"/>
                  </a:solidFill>
                  <a:sym typeface="Wingdings" panose="05000000000000000000" pitchFamily="2" charset="2"/>
                </a:rPr>
                <a:t>letech minulého století, </a:t>
              </a:r>
              <a:r>
                <a:rPr lang="cs-CZ" sz="1200" dirty="0">
                  <a:solidFill>
                    <a:srgbClr val="002060"/>
                  </a:solidFill>
                  <a:sym typeface="Wingdings" panose="05000000000000000000" pitchFamily="2" charset="2"/>
                </a:rPr>
                <a:t>kdy se ještě lidé </a:t>
              </a:r>
              <a:r>
                <a:rPr lang="cs-CZ" sz="1200" dirty="0" smtClean="0">
                  <a:solidFill>
                    <a:srgbClr val="002060"/>
                  </a:solidFill>
                  <a:sym typeface="Wingdings" panose="05000000000000000000" pitchFamily="2" charset="2"/>
                </a:rPr>
                <a:t>a dokonce i žáci </a:t>
              </a:r>
              <a:r>
                <a:rPr lang="cs-CZ" sz="1200" dirty="0">
                  <a:solidFill>
                    <a:srgbClr val="002060"/>
                  </a:solidFill>
                  <a:sym typeface="Wingdings" panose="05000000000000000000" pitchFamily="2" charset="2"/>
                </a:rPr>
                <a:t>zajímali o </a:t>
              </a:r>
              <a:r>
                <a:rPr lang="cs-CZ" sz="1200" dirty="0" smtClean="0">
                  <a:solidFill>
                    <a:srgbClr val="002060"/>
                  </a:solidFill>
                  <a:sym typeface="Wingdings" panose="05000000000000000000" pitchFamily="2" charset="2"/>
                </a:rPr>
                <a:t>historii, </a:t>
              </a:r>
              <a:r>
                <a:rPr lang="cs-CZ" sz="1200" dirty="0">
                  <a:solidFill>
                    <a:srgbClr val="002060"/>
                  </a:solidFill>
                  <a:sym typeface="Wingdings" panose="05000000000000000000" pitchFamily="2" charset="2"/>
                </a:rPr>
                <a:t>byla </a:t>
              </a:r>
              <a:r>
                <a:rPr lang="cs-CZ" sz="1200" dirty="0" smtClean="0">
                  <a:solidFill>
                    <a:srgbClr val="002060"/>
                  </a:solidFill>
                  <a:sym typeface="Wingdings" panose="05000000000000000000" pitchFamily="2" charset="2"/>
                </a:rPr>
                <a:t>po Anežce </a:t>
              </a:r>
              <a:r>
                <a:rPr lang="cs-CZ" sz="1200" dirty="0">
                  <a:solidFill>
                    <a:srgbClr val="002060"/>
                  </a:solidFill>
                  <a:sym typeface="Wingdings" panose="05000000000000000000" pitchFamily="2" charset="2"/>
                </a:rPr>
                <a:t>nazvána velmi populární televizní soutěž </a:t>
              </a:r>
              <a:r>
                <a:rPr lang="cs-CZ" sz="1200" b="1" dirty="0">
                  <a:solidFill>
                    <a:srgbClr val="002060"/>
                  </a:solidFill>
                  <a:sym typeface="Wingdings" panose="05000000000000000000" pitchFamily="2" charset="2"/>
                </a:rPr>
                <a:t>„O poklad Anežky české“</a:t>
              </a:r>
              <a:r>
                <a:rPr lang="cs-CZ" sz="1200" dirty="0">
                  <a:solidFill>
                    <a:srgbClr val="002060"/>
                  </a:solidFill>
                  <a:sym typeface="Wingdings" panose="05000000000000000000" pitchFamily="2" charset="2"/>
                </a:rPr>
                <a:t>, jež proslavila moderátora Marka </a:t>
              </a:r>
              <a:r>
                <a:rPr lang="cs-CZ" sz="1200" dirty="0" err="1">
                  <a:solidFill>
                    <a:srgbClr val="002060"/>
                  </a:solidFill>
                  <a:sym typeface="Wingdings" panose="05000000000000000000" pitchFamily="2" charset="2"/>
                </a:rPr>
                <a:t>Ebena</a:t>
              </a:r>
              <a:r>
                <a:rPr lang="cs-CZ" sz="1200" dirty="0">
                  <a:solidFill>
                    <a:srgbClr val="002060"/>
                  </a:solidFill>
                  <a:sym typeface="Wingdings" panose="05000000000000000000" pitchFamily="2" charset="2"/>
                </a:rPr>
                <a:t> </a:t>
              </a:r>
              <a:r>
                <a:rPr lang="cs-CZ" sz="1200" dirty="0">
                  <a:solidFill>
                    <a:srgbClr val="002060"/>
                  </a:solidFill>
                </a:rPr>
                <a:t>  </a:t>
              </a:r>
            </a:p>
          </p:txBody>
        </p:sp>
        <p:pic>
          <p:nvPicPr>
            <p:cNvPr id="1028" name="Picture 4" descr="File:AnezkaPremyslovna.jpg">
              <a:hlinkClick r:id="rId4"/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68018" y="2191371"/>
              <a:ext cx="1146270" cy="14328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Podnadpis 2"/>
            <p:cNvSpPr txBox="1">
              <a:spLocks/>
            </p:cNvSpPr>
            <p:nvPr/>
          </p:nvSpPr>
          <p:spPr>
            <a:xfrm>
              <a:off x="357033" y="1872954"/>
              <a:ext cx="2843808" cy="2069673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85750" indent="-285750" algn="l">
                <a:buFont typeface="Arial" panose="020B0604020202020204" pitchFamily="34" charset="0"/>
                <a:buChar char="•"/>
              </a:pPr>
              <a:r>
                <a:rPr lang="cs-CZ" sz="1200" dirty="0" smtClean="0">
                  <a:solidFill>
                    <a:srgbClr val="002060"/>
                  </a:solidFill>
                </a:rPr>
                <a:t>dcera </a:t>
              </a:r>
              <a:r>
                <a:rPr lang="cs-CZ" sz="1200" dirty="0">
                  <a:solidFill>
                    <a:srgbClr val="002060"/>
                  </a:solidFill>
                </a:rPr>
                <a:t>Přemysla Otakara I., řeholnice, ale současně i významná postava politického života tehdejší Evropy, </a:t>
              </a:r>
              <a:r>
                <a:rPr lang="cs-CZ" sz="1200" b="1" dirty="0">
                  <a:solidFill>
                    <a:srgbClr val="002060"/>
                  </a:solidFill>
                </a:rPr>
                <a:t>patronka českého státu</a:t>
              </a:r>
              <a:endParaRPr lang="cs-CZ" sz="1200" dirty="0">
                <a:solidFill>
                  <a:srgbClr val="002060"/>
                </a:solidFill>
              </a:endParaRPr>
            </a:p>
            <a:p>
              <a:pPr marL="285750" indent="-285750" algn="l">
                <a:buFont typeface="Arial" panose="020B0604020202020204" pitchFamily="34" charset="0"/>
                <a:buChar char="•"/>
              </a:pPr>
              <a:r>
                <a:rPr lang="cs-CZ" sz="1200" dirty="0">
                  <a:solidFill>
                    <a:srgbClr val="002060"/>
                  </a:solidFill>
                </a:rPr>
                <a:t>za své bohumilé skutky byla </a:t>
              </a:r>
              <a:r>
                <a:rPr lang="cs-CZ" sz="1200" b="1" dirty="0">
                  <a:solidFill>
                    <a:srgbClr val="002060"/>
                  </a:solidFill>
                </a:rPr>
                <a:t>v listopadu 1989 svatořečena</a:t>
              </a:r>
              <a:r>
                <a:rPr lang="cs-CZ" sz="1200" dirty="0">
                  <a:solidFill>
                    <a:srgbClr val="002060"/>
                  </a:solidFill>
                </a:rPr>
                <a:t>, čímž opět zasáhla do našich dějin – události s tímto spojené se staly nedílnou součástí tzv. něžné revoluce (nemám rád slovo sametové</a:t>
              </a:r>
              <a:r>
                <a:rPr lang="cs-CZ" sz="1200" dirty="0">
                  <a:solidFill>
                    <a:srgbClr val="002060"/>
                  </a:solidFill>
                  <a:sym typeface="Wingdings" panose="05000000000000000000" pitchFamily="2" charset="2"/>
                </a:rPr>
                <a:t>), díky níž padl totalitní komunistický režim</a:t>
              </a:r>
            </a:p>
            <a:p>
              <a:pPr algn="l"/>
              <a:endParaRPr lang="cs-CZ" sz="1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6" name="Obdélník 5"/>
            <p:cNvSpPr/>
            <p:nvPr/>
          </p:nvSpPr>
          <p:spPr>
            <a:xfrm>
              <a:off x="482801" y="1503622"/>
              <a:ext cx="3713902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dirty="0">
                  <a:solidFill>
                    <a:srgbClr val="002060"/>
                  </a:solidFill>
                </a:rPr>
                <a:t>Svatá Anežka Česká (asi 1211 – 1282)</a:t>
              </a:r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4652392" y="1359495"/>
            <a:ext cx="4320480" cy="3713357"/>
            <a:chOff x="4652392" y="1359495"/>
            <a:chExt cx="4320480" cy="3713357"/>
          </a:xfrm>
        </p:grpSpPr>
        <p:grpSp>
          <p:nvGrpSpPr>
            <p:cNvPr id="13" name="Skupina 12"/>
            <p:cNvGrpSpPr/>
            <p:nvPr/>
          </p:nvGrpSpPr>
          <p:grpSpPr>
            <a:xfrm>
              <a:off x="4652392" y="1359495"/>
              <a:ext cx="4320480" cy="3713357"/>
              <a:chOff x="179512" y="1347614"/>
              <a:chExt cx="4320480" cy="3713357"/>
            </a:xfrm>
          </p:grpSpPr>
          <p:sp>
            <p:nvSpPr>
              <p:cNvPr id="14" name="Zaoblený obdélník 13"/>
              <p:cNvSpPr/>
              <p:nvPr/>
            </p:nvSpPr>
            <p:spPr>
              <a:xfrm>
                <a:off x="179512" y="1347614"/>
                <a:ext cx="4320480" cy="3713357"/>
              </a:xfrm>
              <a:prstGeom prst="round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1400" b="1" dirty="0" smtClean="0">
                  <a:solidFill>
                    <a:srgbClr val="002060"/>
                  </a:solidFill>
                </a:endParaRPr>
              </a:p>
              <a:p>
                <a:pPr algn="ctr"/>
                <a:endParaRPr lang="cs-CZ" sz="1400" b="1" dirty="0">
                  <a:solidFill>
                    <a:srgbClr val="002060"/>
                  </a:solidFill>
                </a:endParaRPr>
              </a:p>
              <a:p>
                <a:pPr algn="ctr"/>
                <a:endParaRPr lang="cs-CZ" sz="1400" b="1" dirty="0" smtClean="0">
                  <a:solidFill>
                    <a:srgbClr val="002060"/>
                  </a:solidFill>
                </a:endParaRPr>
              </a:p>
              <a:p>
                <a:pPr algn="ctr"/>
                <a:endParaRPr lang="cs-CZ" sz="1400" b="1" dirty="0">
                  <a:solidFill>
                    <a:srgbClr val="002060"/>
                  </a:solidFill>
                </a:endParaRPr>
              </a:p>
              <a:p>
                <a:pPr algn="ctr"/>
                <a:endParaRPr lang="cs-CZ" sz="1400" b="1" dirty="0" smtClean="0">
                  <a:solidFill>
                    <a:srgbClr val="002060"/>
                  </a:solidFill>
                </a:endParaRPr>
              </a:p>
              <a:p>
                <a:pPr algn="ctr"/>
                <a:endParaRPr lang="cs-CZ" sz="1400" b="1" dirty="0">
                  <a:solidFill>
                    <a:srgbClr val="002060"/>
                  </a:solidFill>
                </a:endParaRPr>
              </a:p>
              <a:p>
                <a:pPr algn="ctr"/>
                <a:endParaRPr lang="cs-CZ" sz="1400" b="1" dirty="0" smtClean="0">
                  <a:solidFill>
                    <a:srgbClr val="002060"/>
                  </a:solidFill>
                </a:endParaRPr>
              </a:p>
              <a:p>
                <a:pPr algn="ctr"/>
                <a:endParaRPr lang="cs-CZ" sz="1400" b="1" dirty="0">
                  <a:solidFill>
                    <a:srgbClr val="002060"/>
                  </a:solidFill>
                </a:endParaRPr>
              </a:p>
              <a:p>
                <a:pPr algn="ctr"/>
                <a:endParaRPr lang="cs-CZ" sz="1400" b="1" dirty="0" smtClean="0">
                  <a:solidFill>
                    <a:srgbClr val="002060"/>
                  </a:solidFill>
                </a:endParaRPr>
              </a:p>
              <a:p>
                <a:pPr algn="ctr"/>
                <a:endParaRPr lang="cs-CZ" sz="1400" b="1" dirty="0" smtClean="0">
                  <a:solidFill>
                    <a:srgbClr val="002060"/>
                  </a:solidFill>
                </a:endParaRPr>
              </a:p>
              <a:p>
                <a:pPr algn="ctr"/>
                <a:endParaRPr lang="cs-CZ" sz="1400" b="1" dirty="0">
                  <a:solidFill>
                    <a:srgbClr val="002060"/>
                  </a:solidFill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cs-CZ" sz="1200" dirty="0">
                    <a:solidFill>
                      <a:srgbClr val="002060"/>
                    </a:solidFill>
                    <a:sym typeface="Wingdings" panose="05000000000000000000" pitchFamily="2" charset="2"/>
                  </a:rPr>
                  <a:t>v</a:t>
                </a:r>
                <a:r>
                  <a:rPr lang="cs-CZ" sz="1200" dirty="0" smtClean="0">
                    <a:solidFill>
                      <a:srgbClr val="002060"/>
                    </a:solidFill>
                    <a:sym typeface="Wingdings" panose="05000000000000000000" pitchFamily="2" charset="2"/>
                  </a:rPr>
                  <a:t> roce 1252 si jako dědička zemí Rakouských a Štýrska vzala tedy za muže českého prince </a:t>
                </a:r>
                <a:r>
                  <a:rPr lang="cs-CZ" sz="1200" b="1" dirty="0" smtClean="0">
                    <a:solidFill>
                      <a:srgbClr val="002060"/>
                    </a:solidFill>
                    <a:sym typeface="Wingdings" panose="05000000000000000000" pitchFamily="2" charset="2"/>
                  </a:rPr>
                  <a:t>Přemysla Otakara II. – </a:t>
                </a:r>
                <a:r>
                  <a:rPr lang="cs-CZ" sz="1200" dirty="0" smtClean="0">
                    <a:solidFill>
                      <a:srgbClr val="002060"/>
                    </a:solidFill>
                    <a:sym typeface="Wingdings" panose="05000000000000000000" pitchFamily="2" charset="2"/>
                  </a:rPr>
                  <a:t>šlo o</a:t>
                </a:r>
                <a:r>
                  <a:rPr lang="cs-CZ" sz="1200" b="1" dirty="0" smtClean="0">
                    <a:solidFill>
                      <a:srgbClr val="002060"/>
                    </a:solidFill>
                    <a:sym typeface="Wingdings" panose="05000000000000000000" pitchFamily="2" charset="2"/>
                  </a:rPr>
                  <a:t> </a:t>
                </a:r>
                <a:r>
                  <a:rPr lang="cs-CZ" sz="1200" dirty="0" smtClean="0">
                    <a:solidFill>
                      <a:srgbClr val="002060"/>
                    </a:solidFill>
                    <a:sym typeface="Wingdings" panose="05000000000000000000" pitchFamily="2" charset="2"/>
                  </a:rPr>
                  <a:t>svazek spíše formální, když z něj nevzešly žádné děti (Přemysl měl mezitím nemanželského syna s její dvorní dámou), oba manželé se zasadili o to, aby byl sňatek zneplatněn a manželství rozloučeno </a:t>
                </a:r>
                <a:r>
                  <a:rPr lang="cs-CZ" sz="1200" b="1" dirty="0" smtClean="0">
                    <a:solidFill>
                      <a:srgbClr val="002060"/>
                    </a:solidFill>
                    <a:sym typeface="Wingdings" panose="05000000000000000000" pitchFamily="2" charset="2"/>
                  </a:rPr>
                  <a:t>   </a:t>
                </a:r>
                <a:r>
                  <a:rPr lang="cs-CZ" sz="1200" b="1" dirty="0" smtClean="0">
                    <a:solidFill>
                      <a:srgbClr val="002060"/>
                    </a:solidFill>
                  </a:rPr>
                  <a:t>  </a:t>
                </a:r>
                <a:endParaRPr lang="cs-CZ" sz="1200" b="1" dirty="0">
                  <a:solidFill>
                    <a:srgbClr val="002060"/>
                  </a:solidFill>
                </a:endParaRPr>
              </a:p>
            </p:txBody>
          </p:sp>
          <p:sp>
            <p:nvSpPr>
              <p:cNvPr id="16" name="Podnadpis 2"/>
              <p:cNvSpPr txBox="1">
                <a:spLocks/>
              </p:cNvSpPr>
              <p:nvPr/>
            </p:nvSpPr>
            <p:spPr>
              <a:xfrm>
                <a:off x="357033" y="1872954"/>
                <a:ext cx="2843808" cy="2069673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32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8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4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285750" indent="-285750" algn="l">
                  <a:buFont typeface="Arial" panose="020B0604020202020204" pitchFamily="34" charset="0"/>
                  <a:buChar char="•"/>
                </a:pPr>
                <a:r>
                  <a:rPr lang="cs-CZ" sz="1200" dirty="0" smtClean="0">
                    <a:solidFill>
                      <a:srgbClr val="002060"/>
                    </a:solidFill>
                  </a:rPr>
                  <a:t>nejprve byla </a:t>
                </a:r>
                <a:r>
                  <a:rPr lang="cs-CZ" sz="1200" b="1" dirty="0" smtClean="0">
                    <a:solidFill>
                      <a:srgbClr val="002060"/>
                    </a:solidFill>
                  </a:rPr>
                  <a:t>manželkou římského krále Jindřicha VII. z rodu </a:t>
                </a:r>
                <a:r>
                  <a:rPr lang="cs-CZ" sz="1200" b="1" dirty="0" err="1" smtClean="0">
                    <a:solidFill>
                      <a:srgbClr val="002060"/>
                    </a:solidFill>
                  </a:rPr>
                  <a:t>Štaufů</a:t>
                </a:r>
                <a:r>
                  <a:rPr lang="cs-CZ" sz="1200" dirty="0" smtClean="0">
                    <a:solidFill>
                      <a:srgbClr val="002060"/>
                    </a:solidFill>
                  </a:rPr>
                  <a:t>, který byl původně zasnouben s její sousedkou po levici </a:t>
                </a:r>
                <a:r>
                  <a:rPr lang="cs-CZ" sz="1200" dirty="0" smtClean="0">
                    <a:solidFill>
                      <a:srgbClr val="002060"/>
                    </a:solidFill>
                    <a:sym typeface="Wingdings" panose="05000000000000000000" pitchFamily="2" charset="2"/>
                  </a:rPr>
                  <a:t>, Anežkou Českou</a:t>
                </a:r>
                <a:r>
                  <a:rPr lang="cs-CZ" sz="1200" dirty="0" smtClean="0">
                    <a:solidFill>
                      <a:srgbClr val="002060"/>
                    </a:solidFill>
                  </a:rPr>
                  <a:t> </a:t>
                </a:r>
                <a:endParaRPr lang="cs-CZ" sz="1200" dirty="0">
                  <a:solidFill>
                    <a:srgbClr val="002060"/>
                  </a:solidFill>
                </a:endParaRPr>
              </a:p>
              <a:p>
                <a:pPr marL="285750" indent="-285750" algn="l">
                  <a:buFont typeface="Arial" panose="020B0604020202020204" pitchFamily="34" charset="0"/>
                  <a:buChar char="•"/>
                </a:pPr>
                <a:r>
                  <a:rPr lang="cs-CZ" sz="1200" dirty="0" smtClean="0">
                    <a:solidFill>
                      <a:srgbClr val="002060"/>
                    </a:solidFill>
                    <a:sym typeface="Wingdings" panose="05000000000000000000" pitchFamily="2" charset="2"/>
                  </a:rPr>
                  <a:t>manželovi porodila </a:t>
                </a:r>
                <a:r>
                  <a:rPr lang="cs-CZ" sz="1200" b="1" dirty="0" smtClean="0">
                    <a:solidFill>
                      <a:srgbClr val="002060"/>
                    </a:solidFill>
                    <a:sym typeface="Wingdings" panose="05000000000000000000" pitchFamily="2" charset="2"/>
                  </a:rPr>
                  <a:t>dva syny</a:t>
                </a:r>
                <a:r>
                  <a:rPr lang="cs-CZ" sz="1200" dirty="0" smtClean="0">
                    <a:solidFill>
                      <a:srgbClr val="002060"/>
                    </a:solidFill>
                    <a:sym typeface="Wingdings" panose="05000000000000000000" pitchFamily="2" charset="2"/>
                  </a:rPr>
                  <a:t>, kteří pak zemřeli v mladém věku a později už </a:t>
                </a:r>
                <a:r>
                  <a:rPr lang="cs-CZ" sz="1200" b="1" dirty="0" smtClean="0">
                    <a:solidFill>
                      <a:srgbClr val="002060"/>
                    </a:solidFill>
                    <a:sym typeface="Wingdings" panose="05000000000000000000" pitchFamily="2" charset="2"/>
                  </a:rPr>
                  <a:t>další děti neměla</a:t>
                </a:r>
                <a:r>
                  <a:rPr lang="cs-CZ" sz="1200" dirty="0" smtClean="0">
                    <a:solidFill>
                      <a:srgbClr val="002060"/>
                    </a:solidFill>
                    <a:sym typeface="Wingdings" panose="05000000000000000000" pitchFamily="2" charset="2"/>
                  </a:rPr>
                  <a:t>, což se ukázalo jako důležité pro vztah s o mnoho let mladším Přemyslem </a:t>
                </a:r>
                <a:endParaRPr lang="cs-CZ" sz="1200" dirty="0">
                  <a:solidFill>
                    <a:srgbClr val="002060"/>
                  </a:solidFill>
                  <a:sym typeface="Wingdings" panose="05000000000000000000" pitchFamily="2" charset="2"/>
                </a:endParaRPr>
              </a:p>
              <a:p>
                <a:pPr algn="l"/>
                <a:endParaRPr lang="cs-CZ" sz="18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  <p:sp>
            <p:nvSpPr>
              <p:cNvPr id="17" name="Obdélník 16"/>
              <p:cNvSpPr/>
              <p:nvPr/>
            </p:nvSpPr>
            <p:spPr>
              <a:xfrm>
                <a:off x="237926" y="1503622"/>
                <a:ext cx="4203651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b="1" dirty="0" smtClean="0">
                    <a:solidFill>
                      <a:srgbClr val="002060"/>
                    </a:solidFill>
                  </a:rPr>
                  <a:t>Markéta Babenberská (1204/1205 </a:t>
                </a:r>
                <a:r>
                  <a:rPr lang="cs-CZ" b="1" dirty="0">
                    <a:solidFill>
                      <a:srgbClr val="002060"/>
                    </a:solidFill>
                  </a:rPr>
                  <a:t>– </a:t>
                </a:r>
                <a:r>
                  <a:rPr lang="cs-CZ" b="1" dirty="0" smtClean="0">
                    <a:solidFill>
                      <a:srgbClr val="002060"/>
                    </a:solidFill>
                  </a:rPr>
                  <a:t>1266)</a:t>
                </a:r>
                <a:endParaRPr lang="cs-CZ" b="1" dirty="0">
                  <a:solidFill>
                    <a:srgbClr val="002060"/>
                  </a:solidFill>
                </a:endParaRPr>
              </a:p>
            </p:txBody>
          </p:sp>
        </p:grpSp>
        <p:pic>
          <p:nvPicPr>
            <p:cNvPr id="3" name="Picture 2" descr="http://upload.wikimedia.org/wikipedia/commons/7/76/Margarete_von_Babenberg.JPG">
              <a:hlinkClick r:id="rId6"/>
            </p:cNvPr>
            <p:cNvPicPr>
              <a:picLocks noChangeAspect="1" noChangeArrowheads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r="25668" b="28430"/>
            <a:stretch/>
          </p:blipFill>
          <p:spPr bwMode="auto">
            <a:xfrm>
              <a:off x="7673721" y="2172270"/>
              <a:ext cx="1137169" cy="142195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19837121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Premysl2 nahrobe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-15953" y="1"/>
            <a:ext cx="9159952" cy="5174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77823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PŘEMYSL OTAKAR II.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002060"/>
                </a:solidFill>
              </a:rPr>
              <a:t>LÉTA VLÁDY – NÁSTUP NA TRŮN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107504" y="966308"/>
            <a:ext cx="5616624" cy="367240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smrti Václava I. v roce 1253 </a:t>
            </a:r>
            <a:r>
              <a:rPr 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nastupoval Přemysl Otakar II. na trůn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 pro České země </a:t>
            </a:r>
            <a:r>
              <a:rPr 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příznivé době</a:t>
            </a:r>
          </a:p>
          <a:p>
            <a:pPr marL="800100" lvl="1" indent="-342900" algn="l">
              <a:buFont typeface="Wingdings" panose="05000000000000000000" pitchFamily="2" charset="2"/>
              <a:buChar char="Ø"/>
            </a:pP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německé státy Svaté říše římské byly rozdrobeny na malá vzájemnými rozpory zmítaná území (bezvládí)</a:t>
            </a:r>
          </a:p>
          <a:p>
            <a:pPr marL="800100" lvl="1" indent="-342900" algn="l">
              <a:buFont typeface="Wingdings" panose="05000000000000000000" pitchFamily="2" charset="2"/>
              <a:buChar char="Ø"/>
            </a:pP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Polsko bylo rozdrobeno na navzájem nezávislé úděly </a:t>
            </a:r>
            <a:r>
              <a:rPr lang="cs-CZ" sz="20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Piastovců</a:t>
            </a:r>
            <a:endParaRPr lang="cs-CZ" sz="20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00100" lvl="1" indent="-342900" algn="l">
              <a:buFont typeface="Wingdings" panose="05000000000000000000" pitchFamily="2" charset="2"/>
              <a:buChar char="Ø"/>
            </a:pPr>
            <a:r>
              <a:rPr lang="cs-CZ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ocné Uhry byly ohrožovány tatarskými vpády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ladý král tak měl ty </a:t>
            </a:r>
            <a:r>
              <a:rPr 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nejlepší předpoklady pro </a:t>
            </a:r>
            <a:r>
              <a:rPr 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to, </a:t>
            </a:r>
            <a:r>
              <a:rPr 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 se nejmocnějším panovníkem Evropy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o </a:t>
            </a:r>
            <a:r>
              <a:rPr lang="cs-CZ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ož nepokrytě usiloval    </a:t>
            </a:r>
            <a:r>
              <a:rPr 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2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3213" t="9406" r="11481" b="34320"/>
          <a:stretch/>
        </p:blipFill>
        <p:spPr bwMode="auto">
          <a:xfrm>
            <a:off x="5580112" y="1131590"/>
            <a:ext cx="3414182" cy="30834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Podnadpis 2"/>
          <p:cNvSpPr txBox="1">
            <a:spLocks/>
          </p:cNvSpPr>
          <p:nvPr/>
        </p:nvSpPr>
        <p:spPr>
          <a:xfrm>
            <a:off x="5868143" y="4229632"/>
            <a:ext cx="2971769" cy="60044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400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Střední Evropa ve 12. a 13. století, červenou linií je vytaženo území Českého státu za vlády Přemysla Otakara II. </a:t>
            </a:r>
            <a:endParaRPr lang="cs-CZ" sz="1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058070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 bldLvl="2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Premysl2 nahrobe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-15953" y="1"/>
            <a:ext cx="9159952" cy="5174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15953" y="0"/>
            <a:ext cx="9159952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PŘEMYSL OTAKAR II.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002060"/>
                </a:solidFill>
              </a:rPr>
              <a:t>LÉTA VLÁDY – KŘÍŽOVÁ VÝPRAVA DO POBALTÍ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107504" y="1131590"/>
            <a:ext cx="5400600" cy="367240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1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 jižní expanze se nový král snažil rozšířit  svůj vliv i severovýchodním směrem – v letech 1254 – 1255 se zúčastnil </a:t>
            </a:r>
            <a:r>
              <a:rPr lang="cs-CZ" sz="1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křížové výpravy do Pobaltí </a:t>
            </a:r>
            <a:r>
              <a:rPr lang="cs-CZ" sz="1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kde mj. </a:t>
            </a:r>
            <a:r>
              <a:rPr lang="cs-CZ" sz="1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založil</a:t>
            </a:r>
            <a:r>
              <a:rPr lang="cs-CZ" sz="1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 velmi známé město </a:t>
            </a:r>
            <a:r>
              <a:rPr lang="cs-CZ" sz="1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Královec</a:t>
            </a:r>
            <a:r>
              <a:rPr lang="cs-CZ" sz="1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(německy Königsberg, dnes ruský Kaliningrad)</a:t>
            </a:r>
            <a:endParaRPr lang="cs-CZ" sz="1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1767676" y="4769024"/>
            <a:ext cx="3520415" cy="33950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400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Kaliningradská oblast na mapě dnešní Evropy </a:t>
            </a:r>
            <a:endParaRPr lang="cs-CZ" sz="1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1907703" y="2338754"/>
            <a:ext cx="3240360" cy="2430270"/>
            <a:chOff x="1907704" y="2406180"/>
            <a:chExt cx="3240360" cy="2430270"/>
          </a:xfrm>
        </p:grpSpPr>
        <p:pic>
          <p:nvPicPr>
            <p:cNvPr id="4098" name="Picture 2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07704" y="2406180"/>
              <a:ext cx="3240360" cy="24302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" name="Ovál 2"/>
            <p:cNvSpPr/>
            <p:nvPr/>
          </p:nvSpPr>
          <p:spPr>
            <a:xfrm>
              <a:off x="2627784" y="3640575"/>
              <a:ext cx="756084" cy="360040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5596938" y="1131590"/>
            <a:ext cx="3470982" cy="3940428"/>
            <a:chOff x="5596938" y="1131590"/>
            <a:chExt cx="3470982" cy="3940428"/>
          </a:xfrm>
        </p:grpSpPr>
        <p:grpSp>
          <p:nvGrpSpPr>
            <p:cNvPr id="12" name="Skupina 11"/>
            <p:cNvGrpSpPr/>
            <p:nvPr/>
          </p:nvGrpSpPr>
          <p:grpSpPr>
            <a:xfrm>
              <a:off x="5596938" y="1131590"/>
              <a:ext cx="3470982" cy="3940428"/>
              <a:chOff x="255576" y="1280251"/>
              <a:chExt cx="4320480" cy="3713357"/>
            </a:xfrm>
          </p:grpSpPr>
          <p:sp>
            <p:nvSpPr>
              <p:cNvPr id="14" name="Zaoblený obdélník 13"/>
              <p:cNvSpPr/>
              <p:nvPr/>
            </p:nvSpPr>
            <p:spPr>
              <a:xfrm>
                <a:off x="255576" y="1280251"/>
                <a:ext cx="4320480" cy="3713357"/>
              </a:xfrm>
              <a:prstGeom prst="round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1400" b="1" dirty="0" smtClean="0">
                  <a:solidFill>
                    <a:srgbClr val="002060"/>
                  </a:solidFill>
                </a:endParaRPr>
              </a:p>
              <a:p>
                <a:pPr algn="ctr"/>
                <a:endParaRPr lang="cs-CZ" sz="1400" b="1" dirty="0">
                  <a:solidFill>
                    <a:srgbClr val="002060"/>
                  </a:solidFill>
                </a:endParaRPr>
              </a:p>
              <a:p>
                <a:pPr algn="ctr"/>
                <a:endParaRPr lang="cs-CZ" sz="1400" b="1" dirty="0" smtClean="0">
                  <a:solidFill>
                    <a:srgbClr val="002060"/>
                  </a:solidFill>
                </a:endParaRPr>
              </a:p>
              <a:p>
                <a:pPr algn="ctr"/>
                <a:endParaRPr lang="cs-CZ" sz="1400" b="1" dirty="0">
                  <a:solidFill>
                    <a:srgbClr val="002060"/>
                  </a:solidFill>
                </a:endParaRPr>
              </a:p>
              <a:p>
                <a:pPr algn="ctr"/>
                <a:endParaRPr lang="cs-CZ" sz="1400" b="1" dirty="0" smtClean="0">
                  <a:solidFill>
                    <a:srgbClr val="002060"/>
                  </a:solidFill>
                </a:endParaRPr>
              </a:p>
              <a:p>
                <a:pPr algn="ctr"/>
                <a:endParaRPr lang="cs-CZ" sz="1400" b="1" dirty="0">
                  <a:solidFill>
                    <a:srgbClr val="002060"/>
                  </a:solidFill>
                </a:endParaRPr>
              </a:p>
              <a:p>
                <a:pPr algn="ctr"/>
                <a:endParaRPr lang="cs-CZ" sz="1400" b="1" dirty="0" smtClean="0">
                  <a:solidFill>
                    <a:srgbClr val="002060"/>
                  </a:solidFill>
                </a:endParaRPr>
              </a:p>
              <a:p>
                <a:pPr algn="ctr"/>
                <a:endParaRPr lang="cs-CZ" sz="1400" b="1" dirty="0">
                  <a:solidFill>
                    <a:srgbClr val="002060"/>
                  </a:solidFill>
                </a:endParaRPr>
              </a:p>
              <a:p>
                <a:pPr algn="ctr"/>
                <a:endParaRPr lang="cs-CZ" sz="1400" b="1" dirty="0" smtClean="0">
                  <a:solidFill>
                    <a:srgbClr val="002060"/>
                  </a:solidFill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cs-CZ" sz="1200" dirty="0" smtClean="0">
                    <a:solidFill>
                      <a:srgbClr val="002060"/>
                    </a:solidFill>
                    <a:sym typeface="Wingdings" panose="05000000000000000000" pitchFamily="2" charset="2"/>
                  </a:rPr>
                  <a:t>když se dnes více než 400-tisícovým městem prošla historie, ocitl se Kaliningrad po rozpadu Sovětského svazu v roce 1991 v zajímavé pozici - oblast kolem něj patří Rusku, třebaže je ze všech </a:t>
                </a:r>
                <a:r>
                  <a:rPr lang="cs-CZ" sz="1200" smtClean="0">
                    <a:solidFill>
                      <a:srgbClr val="002060"/>
                    </a:solidFill>
                    <a:sym typeface="Wingdings" panose="05000000000000000000" pitchFamily="2" charset="2"/>
                  </a:rPr>
                  <a:t>stran obklopena </a:t>
                </a:r>
                <a:r>
                  <a:rPr lang="cs-CZ" sz="1200" dirty="0" smtClean="0">
                    <a:solidFill>
                      <a:srgbClr val="002060"/>
                    </a:solidFill>
                    <a:sym typeface="Wingdings" panose="05000000000000000000" pitchFamily="2" charset="2"/>
                  </a:rPr>
                  <a:t>jinými státy (tzv. exkláva)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cs-CZ" sz="1200" dirty="0" smtClean="0">
                    <a:solidFill>
                      <a:srgbClr val="002060"/>
                    </a:solidFill>
                    <a:sym typeface="Wingdings" panose="05000000000000000000" pitchFamily="2" charset="2"/>
                  </a:rPr>
                  <a:t>obrázek je důkazem, že německou i českou stopu v něm lze nalézt i dnes – místní Braniborskou branou projíždí česká tramvaj   </a:t>
                </a:r>
                <a:r>
                  <a:rPr lang="cs-CZ" sz="1200" b="1" dirty="0" smtClean="0">
                    <a:solidFill>
                      <a:srgbClr val="002060"/>
                    </a:solidFill>
                    <a:sym typeface="Wingdings" panose="05000000000000000000" pitchFamily="2" charset="2"/>
                  </a:rPr>
                  <a:t> </a:t>
                </a:r>
                <a:r>
                  <a:rPr lang="cs-CZ" sz="1200" dirty="0" smtClean="0">
                    <a:solidFill>
                      <a:srgbClr val="002060"/>
                    </a:solidFill>
                    <a:sym typeface="Wingdings" panose="05000000000000000000" pitchFamily="2" charset="2"/>
                  </a:rPr>
                  <a:t>  </a:t>
                </a:r>
                <a:r>
                  <a:rPr lang="cs-CZ" sz="1200" b="1" dirty="0" smtClean="0">
                    <a:solidFill>
                      <a:srgbClr val="002060"/>
                    </a:solidFill>
                    <a:sym typeface="Wingdings" panose="05000000000000000000" pitchFamily="2" charset="2"/>
                  </a:rPr>
                  <a:t>   </a:t>
                </a:r>
                <a:r>
                  <a:rPr lang="cs-CZ" sz="1200" b="1" dirty="0" smtClean="0">
                    <a:solidFill>
                      <a:srgbClr val="002060"/>
                    </a:solidFill>
                  </a:rPr>
                  <a:t>  </a:t>
                </a:r>
                <a:endParaRPr lang="cs-CZ" sz="1200" b="1" dirty="0">
                  <a:solidFill>
                    <a:srgbClr val="002060"/>
                  </a:solidFill>
                </a:endParaRPr>
              </a:p>
            </p:txBody>
          </p:sp>
          <p:sp>
            <p:nvSpPr>
              <p:cNvPr id="16" name="Obdélník 15"/>
              <p:cNvSpPr/>
              <p:nvPr/>
            </p:nvSpPr>
            <p:spPr>
              <a:xfrm>
                <a:off x="1722822" y="1341388"/>
                <a:ext cx="1424184" cy="34887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cs-CZ" sz="1600" b="1" dirty="0" smtClean="0">
                    <a:solidFill>
                      <a:srgbClr val="002060"/>
                    </a:solidFill>
                  </a:rPr>
                  <a:t>Kaliningrad</a:t>
                </a:r>
                <a:endParaRPr lang="cs-CZ" sz="1600" b="1" dirty="0">
                  <a:solidFill>
                    <a:srgbClr val="002060"/>
                  </a:solidFill>
                </a:endParaRPr>
              </a:p>
            </p:txBody>
          </p:sp>
        </p:grpSp>
        <p:pic>
          <p:nvPicPr>
            <p:cNvPr id="4100" name="Picture 4" descr="File:Kaliningrad Brandenburg Gate.JPG">
              <a:hlinkClick r:id="rId5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3656" y="1535630"/>
              <a:ext cx="2088232" cy="15661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1736365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Premysl2 nahrobe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-15953" y="1"/>
            <a:ext cx="9159952" cy="5174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77823" y="29071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PŘEMYSL OTAKAR II.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002060"/>
                </a:solidFill>
              </a:rPr>
              <a:t>LÉTA VLÁDY – BOJ S UHRY</a:t>
            </a:r>
            <a:r>
              <a:rPr lang="cs-CZ" sz="4000" dirty="0" smtClean="0">
                <a:solidFill>
                  <a:srgbClr val="002060"/>
                </a:solidFill>
                <a:sym typeface="Wingdings" panose="05000000000000000000" pitchFamily="2" charset="2"/>
              </a:rPr>
              <a:t>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12188" y="1131590"/>
            <a:ext cx="5279892" cy="367240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oprávněnost svých ambicí pak Přemysl prokázal při obhajobě vyženěného panství v bojích proti </a:t>
            </a:r>
            <a:r>
              <a:rPr lang="cs-CZ" sz="1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uherskému králi Bélovi IV. </a:t>
            </a:r>
            <a:r>
              <a:rPr lang="cs-CZ" sz="1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ty byly zakončeny Přemyslovým vítězstvím roku </a:t>
            </a:r>
            <a:r>
              <a:rPr lang="cs-CZ" sz="1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1260 v bitvě u Kressenbrunnu </a:t>
            </a:r>
            <a:r>
              <a:rPr lang="cs-CZ" sz="1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(dnes Dolní Rakousko poblíž slovenských hranic)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1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této bitvě </a:t>
            </a:r>
            <a:r>
              <a:rPr lang="cs-CZ" sz="1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pojal český král za manželku Bélovu vnučku Kunhutu</a:t>
            </a:r>
            <a:r>
              <a:rPr lang="cs-CZ" sz="1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čímž nejen stvrdil uzavřený mír, ale současně si zajistil ženu, která mu měla dát dědice trůnu     </a:t>
            </a:r>
            <a:r>
              <a:rPr lang="cs-CZ" sz="1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1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6" name="Picture 4" descr="http://upload.wikimedia.org/wikipedia/commons/thumb/b/be/Kressenbrunn.jpg/330px-Kressenbrunn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294433"/>
            <a:ext cx="2668530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Podnadpis 2"/>
          <p:cNvSpPr txBox="1">
            <a:spLocks/>
          </p:cNvSpPr>
          <p:nvPr/>
        </p:nvSpPr>
        <p:spPr>
          <a:xfrm>
            <a:off x="1585784" y="4833406"/>
            <a:ext cx="2016225" cy="3002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4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1400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itva u Kressenbrunnu </a:t>
            </a:r>
            <a:endParaRPr lang="cs-CZ" sz="1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5535830" y="1203073"/>
            <a:ext cx="3470982" cy="3603528"/>
            <a:chOff x="5535830" y="1203073"/>
            <a:chExt cx="3470982" cy="3603528"/>
          </a:xfrm>
        </p:grpSpPr>
        <p:grpSp>
          <p:nvGrpSpPr>
            <p:cNvPr id="14" name="Skupina 13"/>
            <p:cNvGrpSpPr/>
            <p:nvPr/>
          </p:nvGrpSpPr>
          <p:grpSpPr>
            <a:xfrm>
              <a:off x="5535830" y="1203073"/>
              <a:ext cx="3470982" cy="3603528"/>
              <a:chOff x="179512" y="1347614"/>
              <a:chExt cx="4320480" cy="3713357"/>
            </a:xfrm>
          </p:grpSpPr>
          <p:sp>
            <p:nvSpPr>
              <p:cNvPr id="15" name="Zaoblený obdélník 14"/>
              <p:cNvSpPr/>
              <p:nvPr/>
            </p:nvSpPr>
            <p:spPr>
              <a:xfrm>
                <a:off x="179512" y="1347614"/>
                <a:ext cx="4320480" cy="3713357"/>
              </a:xfrm>
              <a:prstGeom prst="round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1400" b="1" dirty="0" smtClean="0">
                  <a:solidFill>
                    <a:srgbClr val="002060"/>
                  </a:solidFill>
                </a:endParaRPr>
              </a:p>
              <a:p>
                <a:pPr algn="ctr"/>
                <a:endParaRPr lang="cs-CZ" sz="1400" b="1" dirty="0">
                  <a:solidFill>
                    <a:srgbClr val="002060"/>
                  </a:solidFill>
                </a:endParaRPr>
              </a:p>
              <a:p>
                <a:pPr algn="ctr"/>
                <a:endParaRPr lang="cs-CZ" sz="1400" b="1" dirty="0" smtClean="0">
                  <a:solidFill>
                    <a:srgbClr val="002060"/>
                  </a:solidFill>
                </a:endParaRPr>
              </a:p>
              <a:p>
                <a:pPr algn="ctr"/>
                <a:endParaRPr lang="cs-CZ" sz="1400" b="1" dirty="0">
                  <a:solidFill>
                    <a:srgbClr val="002060"/>
                  </a:solidFill>
                </a:endParaRPr>
              </a:p>
              <a:p>
                <a:pPr algn="ctr"/>
                <a:endParaRPr lang="cs-CZ" sz="1400" b="1" dirty="0" smtClean="0">
                  <a:solidFill>
                    <a:srgbClr val="002060"/>
                  </a:solidFill>
                </a:endParaRPr>
              </a:p>
              <a:p>
                <a:pPr algn="ctr"/>
                <a:endParaRPr lang="cs-CZ" sz="1400" b="1" dirty="0">
                  <a:solidFill>
                    <a:srgbClr val="002060"/>
                  </a:solidFill>
                </a:endParaRPr>
              </a:p>
              <a:p>
                <a:pPr algn="ctr"/>
                <a:endParaRPr lang="cs-CZ" sz="1400" b="1" dirty="0" smtClean="0">
                  <a:solidFill>
                    <a:srgbClr val="002060"/>
                  </a:solidFill>
                </a:endParaRPr>
              </a:p>
              <a:p>
                <a:pPr algn="ctr"/>
                <a:endParaRPr lang="cs-CZ" sz="1400" b="1" dirty="0">
                  <a:solidFill>
                    <a:srgbClr val="002060"/>
                  </a:solidFill>
                </a:endParaRPr>
              </a:p>
              <a:p>
                <a:pPr algn="ctr"/>
                <a:endParaRPr lang="cs-CZ" sz="1400" b="1" dirty="0" smtClean="0">
                  <a:solidFill>
                    <a:srgbClr val="002060"/>
                  </a:solidFill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cs-CZ" sz="1200" dirty="0" smtClean="0">
                    <a:solidFill>
                      <a:srgbClr val="002060"/>
                    </a:solidFill>
                    <a:sym typeface="Wingdings" panose="05000000000000000000" pitchFamily="2" charset="2"/>
                  </a:rPr>
                  <a:t>zajímavé jsou Kunhutiny osudy i po smrti Přemysla Otakara II. – jejím milencem se stal </a:t>
                </a:r>
                <a:r>
                  <a:rPr lang="cs-CZ" sz="1200" b="1" dirty="0" smtClean="0">
                    <a:solidFill>
                      <a:srgbClr val="002060"/>
                    </a:solidFill>
                    <a:sym typeface="Wingdings" panose="05000000000000000000" pitchFamily="2" charset="2"/>
                  </a:rPr>
                  <a:t>Záviš z Falkenštejna, </a:t>
                </a:r>
                <a:r>
                  <a:rPr lang="cs-CZ" sz="1200" dirty="0" smtClean="0">
                    <a:solidFill>
                      <a:srgbClr val="002060"/>
                    </a:solidFill>
                    <a:sym typeface="Wingdings" panose="05000000000000000000" pitchFamily="2" charset="2"/>
                  </a:rPr>
                  <a:t>který  stál v opozici proti Kunhutinu manželovi, posléze dosáhl v českém království obrovské moci, </a:t>
                </a:r>
                <a:r>
                  <a:rPr lang="cs-CZ" sz="1200" dirty="0" smtClean="0">
                    <a:solidFill>
                      <a:srgbClr val="002060"/>
                    </a:solidFill>
                    <a:sym typeface="Wingdings" panose="05000000000000000000" pitchFamily="2" charset="2"/>
                  </a:rPr>
                  <a:t>než </a:t>
                </a:r>
                <a:r>
                  <a:rPr lang="cs-CZ" sz="1200" dirty="0" smtClean="0">
                    <a:solidFill>
                      <a:srgbClr val="002060"/>
                    </a:solidFill>
                    <a:sym typeface="Wingdings" panose="05000000000000000000" pitchFamily="2" charset="2"/>
                  </a:rPr>
                  <a:t>svého intrikánského otčíma nechal Václav II.  </a:t>
                </a:r>
                <a:r>
                  <a:rPr lang="cs-CZ" sz="1200" dirty="0">
                    <a:solidFill>
                      <a:srgbClr val="002060"/>
                    </a:solidFill>
                    <a:sym typeface="Wingdings" panose="05000000000000000000" pitchFamily="2" charset="2"/>
                  </a:rPr>
                  <a:t>u</a:t>
                </a:r>
                <a:r>
                  <a:rPr lang="cs-CZ" sz="1200" dirty="0" smtClean="0">
                    <a:solidFill>
                      <a:srgbClr val="002060"/>
                    </a:solidFill>
                    <a:sym typeface="Wingdings" panose="05000000000000000000" pitchFamily="2" charset="2"/>
                  </a:rPr>
                  <a:t>věznit a popravit </a:t>
                </a:r>
                <a:r>
                  <a:rPr lang="cs-CZ" sz="1200" b="1" dirty="0" smtClean="0">
                    <a:solidFill>
                      <a:srgbClr val="002060"/>
                    </a:solidFill>
                    <a:sym typeface="Wingdings" panose="05000000000000000000" pitchFamily="2" charset="2"/>
                  </a:rPr>
                  <a:t> </a:t>
                </a:r>
                <a:r>
                  <a:rPr lang="cs-CZ" sz="1200" dirty="0" smtClean="0">
                    <a:solidFill>
                      <a:srgbClr val="002060"/>
                    </a:solidFill>
                    <a:sym typeface="Wingdings" panose="05000000000000000000" pitchFamily="2" charset="2"/>
                  </a:rPr>
                  <a:t>  </a:t>
                </a:r>
                <a:r>
                  <a:rPr lang="cs-CZ" sz="1200" b="1" dirty="0" smtClean="0">
                    <a:solidFill>
                      <a:srgbClr val="002060"/>
                    </a:solidFill>
                    <a:sym typeface="Wingdings" panose="05000000000000000000" pitchFamily="2" charset="2"/>
                  </a:rPr>
                  <a:t>   </a:t>
                </a:r>
                <a:r>
                  <a:rPr lang="cs-CZ" sz="1200" b="1" dirty="0" smtClean="0">
                    <a:solidFill>
                      <a:srgbClr val="002060"/>
                    </a:solidFill>
                  </a:rPr>
                  <a:t>  </a:t>
                </a:r>
                <a:endParaRPr lang="cs-CZ" sz="1200" b="1" dirty="0">
                  <a:solidFill>
                    <a:srgbClr val="002060"/>
                  </a:solidFill>
                </a:endParaRPr>
              </a:p>
            </p:txBody>
          </p:sp>
          <p:sp>
            <p:nvSpPr>
              <p:cNvPr id="16" name="Podnadpis 2"/>
              <p:cNvSpPr txBox="1">
                <a:spLocks/>
              </p:cNvSpPr>
              <p:nvPr/>
            </p:nvSpPr>
            <p:spPr>
              <a:xfrm>
                <a:off x="412249" y="1841848"/>
                <a:ext cx="2688942" cy="174081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32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8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4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285750" indent="-285750" algn="l">
                  <a:buFont typeface="Arial" panose="020B0604020202020204" pitchFamily="34" charset="0"/>
                  <a:buChar char="•"/>
                </a:pPr>
                <a:r>
                  <a:rPr lang="cs-CZ" sz="1200" dirty="0" smtClean="0">
                    <a:solidFill>
                      <a:srgbClr val="002060"/>
                    </a:solidFill>
                    <a:sym typeface="Wingdings" panose="05000000000000000000" pitchFamily="2" charset="2"/>
                  </a:rPr>
                  <a:t>velmi krásná Kunhuta se za </a:t>
                </a:r>
                <a:r>
                  <a:rPr lang="cs-CZ" sz="1200" dirty="0">
                    <a:solidFill>
                      <a:srgbClr val="002060"/>
                    </a:solidFill>
                    <a:sym typeface="Wingdings" panose="05000000000000000000" pitchFamily="2" charset="2"/>
                  </a:rPr>
                  <a:t>P</a:t>
                </a:r>
                <a:r>
                  <a:rPr lang="cs-CZ" sz="1200" dirty="0" smtClean="0">
                    <a:solidFill>
                      <a:srgbClr val="002060"/>
                    </a:solidFill>
                    <a:sym typeface="Wingdings" panose="05000000000000000000" pitchFamily="2" charset="2"/>
                  </a:rPr>
                  <a:t>řemysla vdala roku 1261 v dnešní Bratislavě a porodila mu celkem </a:t>
                </a:r>
                <a:r>
                  <a:rPr lang="cs-CZ" sz="1200" b="1" dirty="0" smtClean="0">
                    <a:solidFill>
                      <a:srgbClr val="002060"/>
                    </a:solidFill>
                    <a:sym typeface="Wingdings" panose="05000000000000000000" pitchFamily="2" charset="2"/>
                  </a:rPr>
                  <a:t>šest dětí</a:t>
                </a:r>
                <a:r>
                  <a:rPr lang="cs-CZ" sz="1200" dirty="0" smtClean="0">
                    <a:solidFill>
                      <a:srgbClr val="002060"/>
                    </a:solidFill>
                    <a:sym typeface="Wingdings" panose="05000000000000000000" pitchFamily="2" charset="2"/>
                  </a:rPr>
                  <a:t>, dědice trůnu – pozdějšího krále </a:t>
                </a:r>
                <a:r>
                  <a:rPr lang="cs-CZ" sz="1200" b="1" dirty="0" smtClean="0">
                    <a:solidFill>
                      <a:srgbClr val="002060"/>
                    </a:solidFill>
                    <a:sym typeface="Wingdings" panose="05000000000000000000" pitchFamily="2" charset="2"/>
                  </a:rPr>
                  <a:t>Václava II. </a:t>
                </a:r>
                <a:r>
                  <a:rPr lang="cs-CZ" sz="1200" dirty="0" smtClean="0">
                    <a:solidFill>
                      <a:srgbClr val="002060"/>
                    </a:solidFill>
                    <a:sym typeface="Wingdings" panose="05000000000000000000" pitchFamily="2" charset="2"/>
                  </a:rPr>
                  <a:t>– však až v roce 1271, sedm let před manželovou smrtí  </a:t>
                </a:r>
              </a:p>
              <a:p>
                <a:pPr marL="285750" indent="-285750" algn="l">
                  <a:buFont typeface="Arial" panose="020B0604020202020204" pitchFamily="34" charset="0"/>
                  <a:buChar char="•"/>
                </a:pPr>
                <a:endParaRPr lang="cs-CZ" sz="1200" dirty="0">
                  <a:solidFill>
                    <a:srgbClr val="002060"/>
                  </a:solidFill>
                  <a:sym typeface="Wingdings" panose="05000000000000000000" pitchFamily="2" charset="2"/>
                </a:endParaRPr>
              </a:p>
              <a:p>
                <a:pPr algn="l"/>
                <a:endParaRPr lang="cs-CZ" sz="18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  <p:sp>
            <p:nvSpPr>
              <p:cNvPr id="17" name="Obdélník 16"/>
              <p:cNvSpPr/>
              <p:nvPr/>
            </p:nvSpPr>
            <p:spPr>
              <a:xfrm>
                <a:off x="526700" y="1503622"/>
                <a:ext cx="3552639" cy="33855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:r>
                  <a:rPr lang="cs-CZ" sz="1600" b="1" dirty="0" smtClean="0">
                    <a:solidFill>
                      <a:srgbClr val="002060"/>
                    </a:solidFill>
                  </a:rPr>
                  <a:t>Kunhuta Uherská (1245 </a:t>
                </a:r>
                <a:r>
                  <a:rPr lang="cs-CZ" sz="1600" b="1" dirty="0">
                    <a:solidFill>
                      <a:srgbClr val="002060"/>
                    </a:solidFill>
                  </a:rPr>
                  <a:t>– </a:t>
                </a:r>
                <a:r>
                  <a:rPr lang="cs-CZ" sz="1600" b="1" dirty="0" smtClean="0">
                    <a:solidFill>
                      <a:srgbClr val="002060"/>
                    </a:solidFill>
                  </a:rPr>
                  <a:t>1285)</a:t>
                </a:r>
                <a:endParaRPr lang="cs-CZ" sz="1600" b="1" dirty="0">
                  <a:solidFill>
                    <a:srgbClr val="002060"/>
                  </a:solidFill>
                </a:endParaRPr>
              </a:p>
            </p:txBody>
          </p:sp>
        </p:grpSp>
        <p:pic>
          <p:nvPicPr>
            <p:cNvPr id="3078" name="Picture 6" descr="File:Kunhuta zbrasl.jpg">
              <a:hlinkClick r:id="rId6"/>
            </p:cNvPr>
            <p:cNvPicPr>
              <a:picLocks noChangeAspect="1" noChangeArrowheads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2405" b="62357"/>
            <a:stretch/>
          </p:blipFill>
          <p:spPr bwMode="auto">
            <a:xfrm>
              <a:off x="7883045" y="1816691"/>
              <a:ext cx="1064526" cy="13311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2169164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Premysl2 nahrobe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-15953" y="1"/>
            <a:ext cx="9159952" cy="5174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77823" y="29071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PŘEMYSL OTAKAR II.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002060"/>
                </a:solidFill>
              </a:rPr>
              <a:t>LÉTA VLÁDY - DALŠÍ ÚZEMNÍ EXPANZE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3347864" y="1131590"/>
            <a:ext cx="5544616" cy="316835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1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1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alší část území připojil </a:t>
            </a:r>
            <a:r>
              <a:rPr lang="cs-CZ" sz="1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1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řemysl Otakar II. k českému území díky </a:t>
            </a:r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dědictví</a:t>
            </a:r>
          </a:p>
          <a:p>
            <a:pPr marL="742950" lvl="1" indent="-285750" algn="l">
              <a:buFont typeface="Wingdings" panose="05000000000000000000" pitchFamily="2" charset="2"/>
              <a:buChar char="Ø"/>
            </a:pPr>
            <a:r>
              <a:rPr lang="cs-CZ" sz="1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roce 1266 získal jako věno po své matce (již zmiňovaná </a:t>
            </a:r>
            <a:r>
              <a:rPr lang="cs-CZ" sz="1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1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unhuta </a:t>
            </a:r>
            <a:r>
              <a:rPr lang="cs-CZ" sz="1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</a:t>
            </a:r>
            <a:r>
              <a:rPr lang="cs-CZ" sz="1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taufská) </a:t>
            </a:r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Chebsko</a:t>
            </a:r>
          </a:p>
          <a:p>
            <a:pPr marL="742950" lvl="1" indent="-285750" algn="l">
              <a:buFont typeface="Wingdings" panose="05000000000000000000" pitchFamily="2" charset="2"/>
              <a:buChar char="Ø"/>
            </a:pPr>
            <a:r>
              <a:rPr lang="cs-CZ" sz="1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roku 1269 pak po svém bratranci z otcovy strany Oldřichu Korutanském i </a:t>
            </a:r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Korutany</a:t>
            </a:r>
            <a:r>
              <a:rPr lang="cs-CZ" sz="1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(dnešní Rakousko) a </a:t>
            </a:r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Kraňsko</a:t>
            </a:r>
            <a:r>
              <a:rPr lang="cs-CZ" sz="1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(dnes Slovinsko)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cs-CZ" sz="1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 roku 1272 se pak české země sahaly až k Jaderskému moři – Přemysl získal přímořskou oblast </a:t>
            </a:r>
            <a:r>
              <a:rPr lang="cs-CZ" sz="18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Furlánska</a:t>
            </a:r>
            <a:r>
              <a:rPr lang="cs-CZ" sz="1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 dnešní Itálii        </a:t>
            </a:r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1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6" name="Picture 6" descr="http://leccos.com/pics/pic/premysl_ii._otakar_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76892"/>
            <a:ext cx="2376264" cy="3276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Podnadpis 2"/>
          <p:cNvSpPr txBox="1">
            <a:spLocks/>
          </p:cNvSpPr>
          <p:nvPr/>
        </p:nvSpPr>
        <p:spPr>
          <a:xfrm>
            <a:off x="503547" y="4578059"/>
            <a:ext cx="2016225" cy="3002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400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územní rozsah Českého království za dob PO II. </a:t>
            </a:r>
            <a:endParaRPr lang="cs-CZ" sz="1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275856" y="4299942"/>
            <a:ext cx="5616624" cy="72008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Vypadá to na návrat starých časů – již několik let Češi opět nepotřebují k cestě na Jadran pas… 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158719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 bldLvl="2"/>
      <p:bldP spid="18" grpId="0"/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Premysl2 nahrobe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12188" y="-19568"/>
            <a:ext cx="9159952" cy="5174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188" y="-19568"/>
            <a:ext cx="9131812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PŘEMYSL OTAKAR II.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002060"/>
                </a:solidFill>
              </a:rPr>
              <a:t>LÉTA VLÁDY -ÚSILÍ (?) O ŘÍŠSKOU KORUNU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12187" y="1131590"/>
            <a:ext cx="7359875" cy="25202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1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úvahy o korunovaci Přemysla Otakara II. králem Svaté říše římské se objevily už v prvních letech jeho vlády -  vzhledem k neuspokojivé situaci v německy mluvících Zemích (viz výše) nepředstavovala říšská koruna pro českého krále atraktivní cíl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1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1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iná situace nastala v roce </a:t>
            </a:r>
            <a:r>
              <a:rPr lang="cs-CZ" sz="1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1273 </a:t>
            </a:r>
            <a:r>
              <a:rPr lang="cs-CZ" sz="1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německá knížata zvolila králem málo známého </a:t>
            </a:r>
            <a:r>
              <a:rPr lang="cs-CZ" sz="1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Rudolfa Habsburského,, </a:t>
            </a:r>
            <a:r>
              <a:rPr lang="cs-CZ" sz="1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třebaže o korunu usilující Přemysl byl v té době zřejmě nejmocnějším evropským panovníkem – tento okamžik bývá označován za osudový zvrat v jeho panování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1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Přemysl Otakar II. volbu neuznal a </a:t>
            </a:r>
            <a:r>
              <a:rPr lang="cs-CZ" sz="1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dostal se s Rudolfem do konfliktu</a:t>
            </a:r>
            <a:endParaRPr lang="cs-CZ" sz="14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1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současně však čelil i silné domácí šlechtické opozici (především rod </a:t>
            </a:r>
            <a:r>
              <a:rPr lang="cs-CZ" sz="14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Vítkovců</a:t>
            </a:r>
            <a:r>
              <a:rPr lang="cs-CZ" sz="1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sz="14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Rýzmberků</a:t>
            </a:r>
            <a:r>
              <a:rPr lang="cs-CZ" sz="1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), která se cítila upozaděna způsobem Přemyslovy vlády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1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1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této situace </a:t>
            </a:r>
            <a:r>
              <a:rPr lang="cs-CZ" sz="1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zahájil Rudolf roku 1276 své tažení proti Přemyslovi</a:t>
            </a:r>
            <a:r>
              <a:rPr lang="cs-CZ" sz="1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- ten byl nucen kapitulovat tzv. </a:t>
            </a:r>
            <a:r>
              <a:rPr lang="cs-CZ" sz="1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Vídeňským mírem, </a:t>
            </a:r>
            <a:r>
              <a:rPr lang="cs-CZ" sz="1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němž se musel vzdát alpských zemí </a:t>
            </a:r>
            <a:endParaRPr lang="cs-CZ" sz="1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7372062" y="4442325"/>
            <a:ext cx="1584175" cy="3002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400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Rudolf Habsburský </a:t>
            </a:r>
            <a:endParaRPr lang="cs-CZ" sz="1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 descr="File:Die deutschen Kaiser Rudolf von Habsburg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37785" y="1203598"/>
            <a:ext cx="1711693" cy="2948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251518" y="3732738"/>
            <a:ext cx="6585723" cy="1368152"/>
            <a:chOff x="251519" y="3651870"/>
            <a:chExt cx="6585723" cy="1368152"/>
          </a:xfrm>
        </p:grpSpPr>
        <p:sp>
          <p:nvSpPr>
            <p:cNvPr id="7" name="Zaoblený obdélník 6"/>
            <p:cNvSpPr/>
            <p:nvPr/>
          </p:nvSpPr>
          <p:spPr>
            <a:xfrm>
              <a:off x="251519" y="3651870"/>
              <a:ext cx="6585723" cy="1368152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400" b="1" dirty="0" smtClean="0">
                  <a:solidFill>
                    <a:srgbClr val="002060"/>
                  </a:solidFill>
                </a:rPr>
                <a:t>Svatá říše římská</a:t>
              </a:r>
            </a:p>
            <a:p>
              <a:pPr algn="ctr"/>
              <a:endParaRPr lang="cs-CZ" sz="1400" b="1" dirty="0">
                <a:solidFill>
                  <a:srgbClr val="002060"/>
                </a:solidFill>
              </a:endParaRPr>
            </a:p>
            <a:p>
              <a:pPr algn="ctr"/>
              <a:endParaRPr lang="cs-CZ" sz="1400" b="1" dirty="0" smtClean="0">
                <a:solidFill>
                  <a:srgbClr val="002060"/>
                </a:solidFill>
              </a:endParaRPr>
            </a:p>
            <a:p>
              <a:pPr algn="ctr"/>
              <a:endParaRPr lang="cs-CZ" sz="1400" b="1" dirty="0">
                <a:solidFill>
                  <a:srgbClr val="002060"/>
                </a:solidFill>
              </a:endParaRPr>
            </a:p>
            <a:p>
              <a:pPr algn="ctr"/>
              <a:endParaRPr lang="cs-CZ" sz="1400" b="1" dirty="0" smtClean="0">
                <a:solidFill>
                  <a:srgbClr val="002060"/>
                </a:solidFill>
              </a:endParaRPr>
            </a:p>
            <a:p>
              <a:pPr algn="ctr"/>
              <a:endParaRPr lang="cs-CZ" sz="1400" b="1" dirty="0" smtClean="0">
                <a:solidFill>
                  <a:srgbClr val="002060"/>
                </a:solidFill>
              </a:endParaRPr>
            </a:p>
          </p:txBody>
        </p:sp>
        <p:pic>
          <p:nvPicPr>
            <p:cNvPr id="1028" name="Picture 4" descr="File:Imperial Crown of the Holy Roman Empire left.jpg">
              <a:hlinkClick r:id="rId6"/>
            </p:cNvPr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13491" y="3776173"/>
              <a:ext cx="1008111" cy="94362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Podnadpis 2"/>
            <p:cNvSpPr txBox="1">
              <a:spLocks/>
            </p:cNvSpPr>
            <p:nvPr/>
          </p:nvSpPr>
          <p:spPr>
            <a:xfrm>
              <a:off x="395536" y="3945996"/>
              <a:ext cx="5040560" cy="941637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85750" indent="-285750" algn="l">
                <a:buFont typeface="Arial" panose="020B0604020202020204" pitchFamily="34" charset="0"/>
                <a:buChar char="•"/>
              </a:pPr>
              <a:r>
                <a:rPr lang="cs-CZ" sz="1200" dirty="0" smtClean="0">
                  <a:solidFill>
                    <a:srgbClr val="002060"/>
                  </a:solidFill>
                </a:rPr>
                <a:t>nadnárodní </a:t>
              </a:r>
              <a:r>
                <a:rPr lang="cs-CZ" sz="1200" dirty="0">
                  <a:solidFill>
                    <a:srgbClr val="002060"/>
                  </a:solidFill>
                </a:rPr>
                <a:t>útvar založený v 10. století východofranckým králem Otou I., existoval až do roku 1806, kdy padla v Napoleonských válkách</a:t>
              </a:r>
            </a:p>
            <a:p>
              <a:pPr marL="285750" indent="-285750" algn="l">
                <a:buFont typeface="Arial" panose="020B0604020202020204" pitchFamily="34" charset="0"/>
                <a:buChar char="•"/>
              </a:pPr>
              <a:r>
                <a:rPr lang="cs-CZ" sz="1200" dirty="0">
                  <a:solidFill>
                    <a:srgbClr val="002060"/>
                  </a:solidFill>
                </a:rPr>
                <a:t>jejím těžištěm byly německy mluvící státy, patřily k ní však např.  i české země, část Itálie a Francie, Belgie atd.   </a:t>
              </a:r>
            </a:p>
            <a:p>
              <a:pPr marL="285750" indent="-285750" algn="l">
                <a:buFont typeface="Arial" panose="020B0604020202020204" pitchFamily="34" charset="0"/>
                <a:buChar char="•"/>
              </a:pPr>
              <a:endParaRPr lang="cs-CZ" sz="1200" dirty="0">
                <a:solidFill>
                  <a:srgbClr val="002060"/>
                </a:solidFill>
                <a:sym typeface="Wingdings" panose="05000000000000000000" pitchFamily="2" charset="2"/>
              </a:endParaRPr>
            </a:p>
            <a:p>
              <a:pPr algn="l"/>
              <a:endParaRPr lang="cs-CZ" sz="1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1" name="Podnadpis 2"/>
            <p:cNvSpPr txBox="1">
              <a:spLocks/>
            </p:cNvSpPr>
            <p:nvPr/>
          </p:nvSpPr>
          <p:spPr>
            <a:xfrm>
              <a:off x="5601109" y="4689842"/>
              <a:ext cx="1191140" cy="300220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400" i="1" dirty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ř</a:t>
              </a:r>
              <a:r>
                <a:rPr lang="cs-CZ" sz="1400" i="1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íšská koruna</a:t>
              </a:r>
              <a:r>
                <a:rPr lang="cs-CZ" sz="1400" i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endParaRPr lang="cs-CZ" sz="14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5402119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Premysl2 nahrobe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12188" y="-19568"/>
            <a:ext cx="9159952" cy="5174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05964" y="-19568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PŘEMYSL OTAKAR II.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002060"/>
                </a:solidFill>
              </a:rPr>
              <a:t>ZÁVĚR VLÁDY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12187" y="1131590"/>
            <a:ext cx="8944050" cy="25202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1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1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oté, co se král dokázal vypořádat s domácí opozicí, vytáhl do boje </a:t>
            </a:r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nového boje proti Rudolfovi </a:t>
            </a:r>
          </a:p>
          <a:p>
            <a:pPr marL="285750" indent="-285750" algn="l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26. 8. 1278 </a:t>
            </a:r>
            <a:r>
              <a:rPr lang="cs-CZ" sz="1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 však v </a:t>
            </a:r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bitvě na Moravském poli  </a:t>
            </a:r>
            <a:r>
              <a:rPr lang="cs-CZ" sz="1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poblíž Dürnkrut (Suché Kruty, Rakousko) Přemysl Otakar II. poražen a zabit</a:t>
            </a:r>
          </a:p>
          <a:p>
            <a:pPr marL="285750" indent="-285750" algn="l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sz="1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jeho ostatky jsou dnes uloženy v chrámu sv. Víta na Pražském hradě</a:t>
            </a:r>
            <a:endParaRPr lang="cs-CZ" sz="1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912315" y="4587974"/>
            <a:ext cx="1584175" cy="3002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4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1400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rálovská koruna z </a:t>
            </a:r>
            <a:r>
              <a:rPr lang="cs-CZ" sz="14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1400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řemyslova hrobu </a:t>
            </a:r>
            <a:endParaRPr lang="cs-CZ" sz="1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File:Crown of Ottokar II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2274" y="2859782"/>
            <a:ext cx="2304256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3442209" y="3069053"/>
            <a:ext cx="5151998" cy="1368152"/>
            <a:chOff x="3442209" y="3069053"/>
            <a:chExt cx="5151998" cy="1368152"/>
          </a:xfrm>
        </p:grpSpPr>
        <p:grpSp>
          <p:nvGrpSpPr>
            <p:cNvPr id="13" name="Skupina 12"/>
            <p:cNvGrpSpPr/>
            <p:nvPr/>
          </p:nvGrpSpPr>
          <p:grpSpPr>
            <a:xfrm>
              <a:off x="3442209" y="3069053"/>
              <a:ext cx="5151998" cy="1368152"/>
              <a:chOff x="251519" y="3651870"/>
              <a:chExt cx="6696151" cy="1368152"/>
            </a:xfrm>
          </p:grpSpPr>
          <p:sp>
            <p:nvSpPr>
              <p:cNvPr id="14" name="Zaoblený obdélník 13"/>
              <p:cNvSpPr/>
              <p:nvPr/>
            </p:nvSpPr>
            <p:spPr>
              <a:xfrm>
                <a:off x="251519" y="3651870"/>
                <a:ext cx="6585723" cy="1368152"/>
              </a:xfrm>
              <a:prstGeom prst="round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1400" b="1" dirty="0" smtClean="0">
                    <a:solidFill>
                      <a:srgbClr val="002060"/>
                    </a:solidFill>
                  </a:rPr>
                  <a:t>Dürnkrut</a:t>
                </a:r>
              </a:p>
              <a:p>
                <a:pPr algn="ctr"/>
                <a:endParaRPr lang="cs-CZ" sz="1400" b="1" dirty="0">
                  <a:solidFill>
                    <a:srgbClr val="002060"/>
                  </a:solidFill>
                </a:endParaRPr>
              </a:p>
              <a:p>
                <a:pPr algn="ctr"/>
                <a:endParaRPr lang="cs-CZ" sz="1400" b="1" dirty="0" smtClean="0">
                  <a:solidFill>
                    <a:srgbClr val="002060"/>
                  </a:solidFill>
                </a:endParaRPr>
              </a:p>
              <a:p>
                <a:pPr algn="ctr"/>
                <a:endParaRPr lang="cs-CZ" sz="1400" b="1" dirty="0">
                  <a:solidFill>
                    <a:srgbClr val="002060"/>
                  </a:solidFill>
                </a:endParaRPr>
              </a:p>
              <a:p>
                <a:pPr algn="ctr"/>
                <a:endParaRPr lang="cs-CZ" sz="1400" b="1" dirty="0" smtClean="0">
                  <a:solidFill>
                    <a:srgbClr val="002060"/>
                  </a:solidFill>
                </a:endParaRPr>
              </a:p>
              <a:p>
                <a:pPr algn="ctr"/>
                <a:endParaRPr lang="cs-CZ" sz="1400" b="1" dirty="0" smtClean="0">
                  <a:solidFill>
                    <a:srgbClr val="002060"/>
                  </a:solidFill>
                </a:endParaRPr>
              </a:p>
            </p:txBody>
          </p:sp>
          <p:sp>
            <p:nvSpPr>
              <p:cNvPr id="16" name="Podnadpis 2"/>
              <p:cNvSpPr txBox="1">
                <a:spLocks/>
              </p:cNvSpPr>
              <p:nvPr/>
            </p:nvSpPr>
            <p:spPr>
              <a:xfrm>
                <a:off x="2281471" y="3975576"/>
                <a:ext cx="4666199" cy="720739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32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8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4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285750" indent="-285750" algn="l">
                  <a:buFont typeface="Arial" panose="020B0604020202020204" pitchFamily="34" charset="0"/>
                  <a:buChar char="•"/>
                </a:pPr>
                <a:r>
                  <a:rPr lang="cs-CZ" sz="1200" dirty="0" smtClean="0">
                    <a:solidFill>
                      <a:srgbClr val="002060"/>
                    </a:solidFill>
                  </a:rPr>
                  <a:t>obec, která má  dnes přibližně 2 200 </a:t>
                </a:r>
                <a:r>
                  <a:rPr lang="cs-CZ" sz="1200" dirty="0" smtClean="0">
                    <a:solidFill>
                      <a:srgbClr val="002060"/>
                    </a:solidFill>
                  </a:rPr>
                  <a:t>obyvatel, </a:t>
                </a:r>
                <a:r>
                  <a:rPr lang="cs-CZ" sz="1200" dirty="0" smtClean="0">
                    <a:solidFill>
                      <a:srgbClr val="002060"/>
                    </a:solidFill>
                  </a:rPr>
                  <a:t>leží při cestě z našeho regionu do Vídně,  řidiči tedy kolem ní projíždějí   </a:t>
                </a:r>
                <a:endParaRPr lang="cs-CZ" sz="1200" dirty="0">
                  <a:solidFill>
                    <a:srgbClr val="002060"/>
                  </a:solidFill>
                </a:endParaRPr>
              </a:p>
              <a:p>
                <a:pPr marL="285750" indent="-285750" algn="l">
                  <a:buFont typeface="Arial" panose="020B0604020202020204" pitchFamily="34" charset="0"/>
                  <a:buChar char="•"/>
                </a:pPr>
                <a:endParaRPr lang="cs-CZ" sz="1200" dirty="0">
                  <a:solidFill>
                    <a:srgbClr val="002060"/>
                  </a:solidFill>
                  <a:sym typeface="Wingdings" panose="05000000000000000000" pitchFamily="2" charset="2"/>
                </a:endParaRPr>
              </a:p>
              <a:p>
                <a:pPr algn="l"/>
                <a:endParaRPr lang="cs-CZ" sz="18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p:grpSp>
        <p:pic>
          <p:nvPicPr>
            <p:cNvPr id="2052" name="Picture 4" descr="Zámek">
              <a:hlinkClick r:id="rId6" tooltip="Zámek"/>
            </p:cNvPr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84104" y="3281707"/>
              <a:ext cx="1419944" cy="9428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3128501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Premysl2 nahrobe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12188" y="-19568"/>
            <a:ext cx="9159952" cy="5174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05964" y="-19568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PŘEMYSL OTAKAR II.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002060"/>
                </a:solidFill>
              </a:rPr>
              <a:t>ZÁVĚREČNÉ HODNOCENÍ 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12187" y="1131590"/>
            <a:ext cx="8944050" cy="201622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král Přemysl Otakar II. patří mezi nejvýznamnější české vladaře</a:t>
            </a:r>
          </a:p>
          <a:p>
            <a:pPr marL="285750" indent="-285750" algn="l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řebaže čelil silné domácí opozici, dokázal vybudovat silný a územně rozsáhlý stát a stal se zřejmě nejvýznamnějším panovníkem celé Evropy</a:t>
            </a:r>
          </a:p>
          <a:p>
            <a:pPr marL="285750" indent="-285750" algn="l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eho ambice se staly nepřijatelné pro ostatní významné panovnické rody v říši, a proto byl konec jeho vlády poznamenán vojenskými i politickými porážkami</a:t>
            </a:r>
          </a:p>
          <a:p>
            <a:pPr marL="285750" indent="-285750" algn="l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přesto je Přemysl Otakar II. jednou z nejznámějších postav české historie proslavená i za hranicemi naší vlasti 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530596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Premysl2 nahrobe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12188" y="-19568"/>
            <a:ext cx="9159952" cy="5174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05964" y="195486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PŘEMYSL OTAKAR II.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2051720" y="2537340"/>
            <a:ext cx="5567925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>
                <a:schemeClr val="bg1"/>
              </a:buClr>
            </a:pPr>
            <a:r>
              <a:rPr lang="cs-CZ" sz="4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DĚKUJI ZA POZORNOST. </a:t>
            </a:r>
            <a:endParaRPr lang="cs-CZ" sz="4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6933226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Premysl2 nahrobe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-15953" y="1"/>
            <a:ext cx="9159952" cy="5174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77823" y="123478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PŘEMYSL OTAKAR II.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ZDROJE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-7977" y="1131589"/>
            <a:ext cx="9144000" cy="404330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000" dirty="0">
                <a:solidFill>
                  <a:schemeClr val="bg1"/>
                </a:solidFill>
              </a:rPr>
              <a:t>ČORNEJ P.;ČORNEJOVÁ I.; PARKAN F.; KUDRYS M.. </a:t>
            </a:r>
            <a:r>
              <a:rPr lang="cs-CZ" sz="1000" i="1" dirty="0">
                <a:solidFill>
                  <a:schemeClr val="bg1"/>
                </a:solidFill>
              </a:rPr>
              <a:t>Dějepis pro střední odborné školy</a:t>
            </a:r>
            <a:r>
              <a:rPr lang="cs-CZ" sz="1000" dirty="0">
                <a:solidFill>
                  <a:schemeClr val="bg1"/>
                </a:solidFill>
              </a:rPr>
              <a:t>. Praha: SPN, 2010, ISBN </a:t>
            </a:r>
            <a:r>
              <a:rPr lang="cs-CZ" sz="1000" dirty="0" smtClean="0">
                <a:solidFill>
                  <a:schemeClr val="bg1"/>
                </a:solidFill>
              </a:rPr>
              <a:t>978-80-7275-382-8</a:t>
            </a:r>
          </a:p>
          <a:p>
            <a:pPr algn="l"/>
            <a:r>
              <a:rPr lang="cs-CZ" sz="1000" dirty="0">
                <a:solidFill>
                  <a:schemeClr val="bg1"/>
                </a:solidFill>
              </a:rPr>
              <a:t>KOLEKTIV AUTORŮ. </a:t>
            </a:r>
            <a:r>
              <a:rPr lang="cs-CZ" sz="1000" i="1" dirty="0">
                <a:solidFill>
                  <a:schemeClr val="bg1"/>
                </a:solidFill>
              </a:rPr>
              <a:t>Dějiny zemí Koruny české</a:t>
            </a:r>
            <a:r>
              <a:rPr lang="cs-CZ" sz="1000" dirty="0">
                <a:solidFill>
                  <a:schemeClr val="bg1"/>
                </a:solidFill>
              </a:rPr>
              <a:t>. Praha: Paseka, 1992, ISBN 80-85192-29-2</a:t>
            </a:r>
            <a:r>
              <a:rPr lang="cs-CZ" sz="1000" dirty="0" smtClean="0">
                <a:solidFill>
                  <a:schemeClr val="bg1"/>
                </a:solidFill>
              </a:rPr>
              <a:t>.</a:t>
            </a:r>
          </a:p>
          <a:p>
            <a:pPr algn="l"/>
            <a:r>
              <a:rPr lang="cs-CZ" sz="1000" dirty="0">
                <a:solidFill>
                  <a:schemeClr val="bg1"/>
                </a:solidFill>
              </a:rPr>
              <a:t>KOLEKTIV AUTORŮ. </a:t>
            </a:r>
            <a:r>
              <a:rPr lang="cs-CZ" sz="1000" i="1" dirty="0">
                <a:solidFill>
                  <a:schemeClr val="bg1"/>
                </a:solidFill>
              </a:rPr>
              <a:t>Atlas světových dějin - 1. díl</a:t>
            </a:r>
            <a:r>
              <a:rPr lang="cs-CZ" sz="1000" dirty="0">
                <a:solidFill>
                  <a:schemeClr val="bg1"/>
                </a:solidFill>
              </a:rPr>
              <a:t>. Praha: Kartografie Praha, 2003, ISBN 80-7011-343-X.</a:t>
            </a:r>
          </a:p>
          <a:p>
            <a:pPr algn="l"/>
            <a:r>
              <a:rPr lang="cs-CZ" sz="1000" dirty="0" smtClean="0">
                <a:solidFill>
                  <a:schemeClr val="bg1"/>
                </a:solidFill>
              </a:rPr>
              <a:t>ACOMA</a:t>
            </a:r>
            <a:r>
              <a:rPr lang="cs-CZ" sz="1000" dirty="0">
                <a:solidFill>
                  <a:schemeClr val="bg1"/>
                </a:solidFill>
              </a:rPr>
              <a:t>. </a:t>
            </a:r>
            <a:r>
              <a:rPr lang="cs-CZ" sz="1000" i="1" dirty="0" err="1">
                <a:solidFill>
                  <a:schemeClr val="bg1"/>
                </a:solidFill>
              </a:rPr>
              <a:t>Wikimedia</a:t>
            </a:r>
            <a:r>
              <a:rPr lang="cs-CZ" sz="1000" i="1" dirty="0">
                <a:solidFill>
                  <a:schemeClr val="bg1"/>
                </a:solidFill>
              </a:rPr>
              <a:t> </a:t>
            </a:r>
            <a:r>
              <a:rPr lang="cs-CZ" sz="1000" i="1" dirty="0" err="1">
                <a:solidFill>
                  <a:schemeClr val="bg1"/>
                </a:solidFill>
              </a:rPr>
              <a:t>Commons</a:t>
            </a:r>
            <a:r>
              <a:rPr lang="cs-CZ" sz="1000" dirty="0">
                <a:solidFill>
                  <a:schemeClr val="bg1"/>
                </a:solidFill>
              </a:rPr>
              <a:t> [online]. [cit. </a:t>
            </a:r>
            <a:r>
              <a:rPr lang="cs-CZ" sz="1000" dirty="0" smtClean="0">
                <a:solidFill>
                  <a:schemeClr val="bg1"/>
                </a:solidFill>
              </a:rPr>
              <a:t>4.10.2013]. </a:t>
            </a:r>
            <a:r>
              <a:rPr lang="cs-CZ" sz="1000" dirty="0">
                <a:solidFill>
                  <a:schemeClr val="bg1"/>
                </a:solidFill>
              </a:rPr>
              <a:t>Dostupný na WWW: http://</a:t>
            </a:r>
            <a:r>
              <a:rPr lang="cs-CZ" sz="1000" dirty="0" smtClean="0">
                <a:solidFill>
                  <a:schemeClr val="bg1"/>
                </a:solidFill>
              </a:rPr>
              <a:t>commons.wikimedia.org/wiki/File:Premysl2_nahrobek.jpg</a:t>
            </a:r>
          </a:p>
          <a:p>
            <a:pPr algn="l"/>
            <a:r>
              <a:rPr lang="cs-CZ" sz="1000" dirty="0">
                <a:solidFill>
                  <a:schemeClr val="bg1"/>
                </a:solidFill>
              </a:rPr>
              <a:t>ANONYMOUS. </a:t>
            </a:r>
            <a:r>
              <a:rPr lang="cs-CZ" sz="1000" i="1" dirty="0" err="1">
                <a:solidFill>
                  <a:schemeClr val="bg1"/>
                </a:solidFill>
              </a:rPr>
              <a:t>Wikimedia</a:t>
            </a:r>
            <a:r>
              <a:rPr lang="cs-CZ" sz="1000" i="1" dirty="0">
                <a:solidFill>
                  <a:schemeClr val="bg1"/>
                </a:solidFill>
              </a:rPr>
              <a:t> </a:t>
            </a:r>
            <a:r>
              <a:rPr lang="cs-CZ" sz="1000" i="1" dirty="0" err="1">
                <a:solidFill>
                  <a:schemeClr val="bg1"/>
                </a:solidFill>
              </a:rPr>
              <a:t>Commons</a:t>
            </a:r>
            <a:r>
              <a:rPr lang="cs-CZ" sz="1000" dirty="0">
                <a:solidFill>
                  <a:schemeClr val="bg1"/>
                </a:solidFill>
              </a:rPr>
              <a:t> [online]. [cit. </a:t>
            </a:r>
            <a:r>
              <a:rPr lang="cs-CZ" sz="1000" dirty="0" smtClean="0">
                <a:solidFill>
                  <a:schemeClr val="bg1"/>
                </a:solidFill>
              </a:rPr>
              <a:t>4.10.2013]. </a:t>
            </a:r>
            <a:r>
              <a:rPr lang="cs-CZ" sz="1000" dirty="0">
                <a:solidFill>
                  <a:schemeClr val="bg1"/>
                </a:solidFill>
              </a:rPr>
              <a:t>Dostupný na WWW: http://commons.wikimedia.org/wiki/File:Otakarek2.jpg </a:t>
            </a:r>
            <a:endParaRPr lang="cs-CZ" sz="1000" dirty="0" smtClean="0">
              <a:solidFill>
                <a:schemeClr val="bg1"/>
              </a:solidFill>
            </a:endParaRPr>
          </a:p>
          <a:p>
            <a:pPr algn="l"/>
            <a:r>
              <a:rPr lang="pt-BR" sz="1000" dirty="0">
                <a:solidFill>
                  <a:schemeClr val="bg1"/>
                </a:solidFill>
              </a:rPr>
              <a:t>MISTR </a:t>
            </a:r>
            <a:r>
              <a:rPr lang="pt-BR" sz="1000" dirty="0" smtClean="0">
                <a:solidFill>
                  <a:schemeClr val="bg1"/>
                </a:solidFill>
              </a:rPr>
              <a:t>T</a:t>
            </a:r>
            <a:r>
              <a:rPr lang="cs-CZ" sz="1000" dirty="0">
                <a:solidFill>
                  <a:schemeClr val="bg1"/>
                </a:solidFill>
              </a:rPr>
              <a:t>H</a:t>
            </a:r>
            <a:r>
              <a:rPr lang="pt-BR" sz="1000" dirty="0" smtClean="0">
                <a:solidFill>
                  <a:schemeClr val="bg1"/>
                </a:solidFill>
              </a:rPr>
              <a:t>EODORIK</a:t>
            </a:r>
            <a:r>
              <a:rPr lang="pt-BR" sz="1000" dirty="0">
                <a:solidFill>
                  <a:schemeClr val="bg1"/>
                </a:solidFill>
              </a:rPr>
              <a:t>. </a:t>
            </a:r>
            <a:r>
              <a:rPr lang="pt-BR" sz="1000" i="1" dirty="0">
                <a:solidFill>
                  <a:schemeClr val="bg1"/>
                </a:solidFill>
              </a:rPr>
              <a:t>Wikimedia Commons</a:t>
            </a:r>
            <a:r>
              <a:rPr lang="pt-BR" sz="1000" dirty="0">
                <a:solidFill>
                  <a:schemeClr val="bg1"/>
                </a:solidFill>
              </a:rPr>
              <a:t> [online]. [cit. </a:t>
            </a:r>
            <a:r>
              <a:rPr lang="cs-CZ" sz="1000" dirty="0" smtClean="0">
                <a:solidFill>
                  <a:schemeClr val="bg1"/>
                </a:solidFill>
              </a:rPr>
              <a:t>4</a:t>
            </a:r>
            <a:r>
              <a:rPr lang="pt-BR" sz="1000" dirty="0" smtClean="0">
                <a:solidFill>
                  <a:schemeClr val="bg1"/>
                </a:solidFill>
              </a:rPr>
              <a:t>.</a:t>
            </a:r>
            <a:r>
              <a:rPr lang="cs-CZ" sz="1000" dirty="0" smtClean="0">
                <a:solidFill>
                  <a:schemeClr val="bg1"/>
                </a:solidFill>
              </a:rPr>
              <a:t>10</a:t>
            </a:r>
            <a:r>
              <a:rPr lang="pt-BR" sz="1000" dirty="0" smtClean="0">
                <a:solidFill>
                  <a:schemeClr val="bg1"/>
                </a:solidFill>
              </a:rPr>
              <a:t>.201</a:t>
            </a:r>
            <a:r>
              <a:rPr lang="cs-CZ" sz="1000" dirty="0" smtClean="0">
                <a:solidFill>
                  <a:schemeClr val="bg1"/>
                </a:solidFill>
              </a:rPr>
              <a:t>3</a:t>
            </a:r>
            <a:r>
              <a:rPr lang="pt-BR" sz="1000" dirty="0" smtClean="0">
                <a:solidFill>
                  <a:schemeClr val="bg1"/>
                </a:solidFill>
              </a:rPr>
              <a:t>]. </a:t>
            </a:r>
            <a:r>
              <a:rPr lang="pt-BR" sz="1000" dirty="0">
                <a:solidFill>
                  <a:schemeClr val="bg1"/>
                </a:solidFill>
              </a:rPr>
              <a:t>Dostupný na WWW: http://</a:t>
            </a:r>
            <a:r>
              <a:rPr lang="pt-BR" sz="1000" dirty="0" smtClean="0">
                <a:solidFill>
                  <a:schemeClr val="bg1"/>
                </a:solidFill>
              </a:rPr>
              <a:t>commons.wikimedia.org/wiki/File:Charles_IV-John_Ocko_votive_picture-fragment.jpg</a:t>
            </a:r>
            <a:endParaRPr lang="cs-CZ" sz="1000" dirty="0" smtClean="0">
              <a:solidFill>
                <a:schemeClr val="bg1"/>
              </a:solidFill>
            </a:endParaRPr>
          </a:p>
          <a:p>
            <a:pPr algn="l"/>
            <a:r>
              <a:rPr lang="en-US" sz="1000" dirty="0">
                <a:solidFill>
                  <a:schemeClr val="bg1"/>
                </a:solidFill>
              </a:rPr>
              <a:t>SAJAK, Sven-Sebastian. </a:t>
            </a:r>
            <a:r>
              <a:rPr lang="en-US" sz="1000" i="1" dirty="0">
                <a:solidFill>
                  <a:schemeClr val="bg1"/>
                </a:solidFill>
              </a:rPr>
              <a:t>Wikimedia Commons</a:t>
            </a:r>
            <a:r>
              <a:rPr lang="en-US" sz="1000" dirty="0">
                <a:solidFill>
                  <a:schemeClr val="bg1"/>
                </a:solidFill>
              </a:rPr>
              <a:t> [online]. [cit. </a:t>
            </a:r>
            <a:r>
              <a:rPr lang="cs-CZ" sz="1000" dirty="0" smtClean="0">
                <a:solidFill>
                  <a:schemeClr val="bg1"/>
                </a:solidFill>
              </a:rPr>
              <a:t>4</a:t>
            </a:r>
            <a:r>
              <a:rPr lang="en-US" sz="1000" dirty="0" smtClean="0">
                <a:solidFill>
                  <a:schemeClr val="bg1"/>
                </a:solidFill>
              </a:rPr>
              <a:t>.</a:t>
            </a:r>
            <a:r>
              <a:rPr lang="cs-CZ" sz="1000" dirty="0" smtClean="0">
                <a:solidFill>
                  <a:schemeClr val="bg1"/>
                </a:solidFill>
              </a:rPr>
              <a:t>10</a:t>
            </a:r>
            <a:r>
              <a:rPr lang="en-US" sz="1000" dirty="0" smtClean="0">
                <a:solidFill>
                  <a:schemeClr val="bg1"/>
                </a:solidFill>
              </a:rPr>
              <a:t>.201</a:t>
            </a:r>
            <a:r>
              <a:rPr lang="cs-CZ" sz="1000" dirty="0" smtClean="0">
                <a:solidFill>
                  <a:schemeClr val="bg1"/>
                </a:solidFill>
              </a:rPr>
              <a:t>3</a:t>
            </a:r>
            <a:r>
              <a:rPr lang="en-US" sz="1000" dirty="0" smtClean="0">
                <a:solidFill>
                  <a:schemeClr val="bg1"/>
                </a:solidFill>
              </a:rPr>
              <a:t>]. </a:t>
            </a:r>
            <a:r>
              <a:rPr lang="en-US" sz="1000" dirty="0" err="1">
                <a:solidFill>
                  <a:schemeClr val="bg1"/>
                </a:solidFill>
              </a:rPr>
              <a:t>Dostupný</a:t>
            </a:r>
            <a:r>
              <a:rPr lang="en-US" sz="1000" dirty="0">
                <a:solidFill>
                  <a:schemeClr val="bg1"/>
                </a:solidFill>
              </a:rPr>
              <a:t> </a:t>
            </a:r>
            <a:r>
              <a:rPr lang="en-US" sz="1000" dirty="0" err="1">
                <a:solidFill>
                  <a:schemeClr val="bg1"/>
                </a:solidFill>
              </a:rPr>
              <a:t>na</a:t>
            </a:r>
            <a:r>
              <a:rPr lang="en-US" sz="1000" dirty="0">
                <a:solidFill>
                  <a:schemeClr val="bg1"/>
                </a:solidFill>
              </a:rPr>
              <a:t> WWW: http://commons.wikimedia.org/wiki/File:Charles_IV-John_Ocko_votive_picture-fragment.jpg </a:t>
            </a:r>
            <a:endParaRPr lang="cs-CZ" sz="1000" dirty="0" smtClean="0">
              <a:solidFill>
                <a:schemeClr val="bg1"/>
              </a:solidFill>
            </a:endParaRPr>
          </a:p>
          <a:p>
            <a:pPr algn="l"/>
            <a:r>
              <a:rPr lang="cs-CZ" sz="1000" dirty="0">
                <a:solidFill>
                  <a:schemeClr val="bg1"/>
                </a:solidFill>
              </a:rPr>
              <a:t>AUTOR NEUVEDEN. </a:t>
            </a:r>
            <a:r>
              <a:rPr lang="cs-CZ" sz="1000" i="1" dirty="0" err="1">
                <a:solidFill>
                  <a:schemeClr val="bg1"/>
                </a:solidFill>
              </a:rPr>
              <a:t>Wikimedia</a:t>
            </a:r>
            <a:r>
              <a:rPr lang="cs-CZ" sz="1000" i="1" dirty="0">
                <a:solidFill>
                  <a:schemeClr val="bg1"/>
                </a:solidFill>
              </a:rPr>
              <a:t> </a:t>
            </a:r>
            <a:r>
              <a:rPr lang="cs-CZ" sz="1000" i="1" dirty="0" err="1">
                <a:solidFill>
                  <a:schemeClr val="bg1"/>
                </a:solidFill>
              </a:rPr>
              <a:t>Commons</a:t>
            </a:r>
            <a:r>
              <a:rPr lang="cs-CZ" sz="1000" dirty="0">
                <a:solidFill>
                  <a:schemeClr val="bg1"/>
                </a:solidFill>
              </a:rPr>
              <a:t> [online]. [cit. </a:t>
            </a:r>
            <a:r>
              <a:rPr lang="cs-CZ" sz="1000" dirty="0" smtClean="0">
                <a:solidFill>
                  <a:schemeClr val="bg1"/>
                </a:solidFill>
              </a:rPr>
              <a:t>4.10.2013]. </a:t>
            </a:r>
            <a:r>
              <a:rPr lang="cs-CZ" sz="1000" dirty="0">
                <a:solidFill>
                  <a:schemeClr val="bg1"/>
                </a:solidFill>
              </a:rPr>
              <a:t>Dostupný na WWW: http://en.wikipedia.org/wiki/File:Karel_Zeman.jpg </a:t>
            </a:r>
            <a:endParaRPr lang="cs-CZ" sz="1000" dirty="0" smtClean="0">
              <a:solidFill>
                <a:schemeClr val="bg1"/>
              </a:solidFill>
            </a:endParaRPr>
          </a:p>
          <a:p>
            <a:pPr algn="l"/>
            <a:r>
              <a:rPr lang="en-US" sz="1000" dirty="0">
                <a:solidFill>
                  <a:schemeClr val="bg1"/>
                </a:solidFill>
              </a:rPr>
              <a:t>SEDLECKÝ, David. </a:t>
            </a:r>
            <a:r>
              <a:rPr lang="en-US" sz="1000" i="1" dirty="0">
                <a:solidFill>
                  <a:schemeClr val="bg1"/>
                </a:solidFill>
              </a:rPr>
              <a:t>Wikimedia Commons</a:t>
            </a:r>
            <a:r>
              <a:rPr lang="en-US" sz="1000" dirty="0">
                <a:solidFill>
                  <a:schemeClr val="bg1"/>
                </a:solidFill>
              </a:rPr>
              <a:t> [online]. [cit. </a:t>
            </a:r>
            <a:r>
              <a:rPr lang="cs-CZ" sz="1000" dirty="0" smtClean="0">
                <a:solidFill>
                  <a:schemeClr val="bg1"/>
                </a:solidFill>
              </a:rPr>
              <a:t>4</a:t>
            </a:r>
            <a:r>
              <a:rPr lang="en-US" sz="1000" dirty="0" smtClean="0">
                <a:solidFill>
                  <a:schemeClr val="bg1"/>
                </a:solidFill>
              </a:rPr>
              <a:t>.</a:t>
            </a:r>
            <a:r>
              <a:rPr lang="cs-CZ" sz="1000" dirty="0" smtClean="0">
                <a:solidFill>
                  <a:schemeClr val="bg1"/>
                </a:solidFill>
              </a:rPr>
              <a:t>10</a:t>
            </a:r>
            <a:r>
              <a:rPr lang="en-US" sz="1000" dirty="0" smtClean="0">
                <a:solidFill>
                  <a:schemeClr val="bg1"/>
                </a:solidFill>
              </a:rPr>
              <a:t>.201</a:t>
            </a:r>
            <a:r>
              <a:rPr lang="cs-CZ" sz="1000" dirty="0" smtClean="0">
                <a:solidFill>
                  <a:schemeClr val="bg1"/>
                </a:solidFill>
              </a:rPr>
              <a:t>3</a:t>
            </a:r>
            <a:r>
              <a:rPr lang="en-US" sz="1000" dirty="0" smtClean="0">
                <a:solidFill>
                  <a:schemeClr val="bg1"/>
                </a:solidFill>
              </a:rPr>
              <a:t>]. </a:t>
            </a:r>
            <a:r>
              <a:rPr lang="en-US" sz="1000" dirty="0" err="1">
                <a:solidFill>
                  <a:schemeClr val="bg1"/>
                </a:solidFill>
              </a:rPr>
              <a:t>Dostupný</a:t>
            </a:r>
            <a:r>
              <a:rPr lang="en-US" sz="1000" dirty="0">
                <a:solidFill>
                  <a:schemeClr val="bg1"/>
                </a:solidFill>
              </a:rPr>
              <a:t> </a:t>
            </a:r>
            <a:r>
              <a:rPr lang="en-US" sz="1000" dirty="0" err="1">
                <a:solidFill>
                  <a:schemeClr val="bg1"/>
                </a:solidFill>
              </a:rPr>
              <a:t>na</a:t>
            </a:r>
            <a:r>
              <a:rPr lang="en-US" sz="1000" dirty="0">
                <a:solidFill>
                  <a:schemeClr val="bg1"/>
                </a:solidFill>
              </a:rPr>
              <a:t> WWW: http://</a:t>
            </a:r>
            <a:r>
              <a:rPr lang="en-US" sz="1000" dirty="0" smtClean="0">
                <a:solidFill>
                  <a:schemeClr val="bg1"/>
                </a:solidFill>
              </a:rPr>
              <a:t>en.wikipedia.org/wiki/File:Milo%C5%A1_Zeman_Praha.JPG</a:t>
            </a:r>
            <a:endParaRPr lang="cs-CZ" sz="1000" dirty="0" smtClean="0">
              <a:solidFill>
                <a:schemeClr val="bg1"/>
              </a:solidFill>
            </a:endParaRPr>
          </a:p>
          <a:p>
            <a:pPr algn="l"/>
            <a:r>
              <a:rPr lang="en-US" sz="1000" dirty="0">
                <a:solidFill>
                  <a:schemeClr val="bg1"/>
                </a:solidFill>
              </a:rPr>
              <a:t>UNKNOWN. </a:t>
            </a:r>
            <a:r>
              <a:rPr lang="en-US" sz="1000" i="1" dirty="0">
                <a:solidFill>
                  <a:schemeClr val="bg1"/>
                </a:solidFill>
              </a:rPr>
              <a:t>Wikimedia Commons</a:t>
            </a:r>
            <a:r>
              <a:rPr lang="en-US" sz="1000" dirty="0">
                <a:solidFill>
                  <a:schemeClr val="bg1"/>
                </a:solidFill>
              </a:rPr>
              <a:t> [online]. [cit. </a:t>
            </a:r>
            <a:r>
              <a:rPr lang="cs-CZ" sz="1000" dirty="0" smtClean="0">
                <a:solidFill>
                  <a:schemeClr val="bg1"/>
                </a:solidFill>
              </a:rPr>
              <a:t>4</a:t>
            </a:r>
            <a:r>
              <a:rPr lang="en-US" sz="1000" dirty="0" smtClean="0">
                <a:solidFill>
                  <a:schemeClr val="bg1"/>
                </a:solidFill>
              </a:rPr>
              <a:t>.</a:t>
            </a:r>
            <a:r>
              <a:rPr lang="cs-CZ" sz="1000" dirty="0" smtClean="0">
                <a:solidFill>
                  <a:schemeClr val="bg1"/>
                </a:solidFill>
              </a:rPr>
              <a:t>10</a:t>
            </a:r>
            <a:r>
              <a:rPr lang="en-US" sz="1000" dirty="0" smtClean="0">
                <a:solidFill>
                  <a:schemeClr val="bg1"/>
                </a:solidFill>
              </a:rPr>
              <a:t>.201</a:t>
            </a:r>
            <a:r>
              <a:rPr lang="cs-CZ" sz="1000" dirty="0" smtClean="0">
                <a:solidFill>
                  <a:schemeClr val="bg1"/>
                </a:solidFill>
              </a:rPr>
              <a:t>3</a:t>
            </a:r>
            <a:r>
              <a:rPr lang="en-US" sz="1000" dirty="0" smtClean="0">
                <a:solidFill>
                  <a:schemeClr val="bg1"/>
                </a:solidFill>
              </a:rPr>
              <a:t>]. </a:t>
            </a:r>
            <a:r>
              <a:rPr lang="en-US" sz="1000" dirty="0" err="1">
                <a:solidFill>
                  <a:schemeClr val="bg1"/>
                </a:solidFill>
              </a:rPr>
              <a:t>Dostupný</a:t>
            </a:r>
            <a:r>
              <a:rPr lang="en-US" sz="1000" dirty="0">
                <a:solidFill>
                  <a:schemeClr val="bg1"/>
                </a:solidFill>
              </a:rPr>
              <a:t> </a:t>
            </a:r>
            <a:r>
              <a:rPr lang="en-US" sz="1000" dirty="0" err="1">
                <a:solidFill>
                  <a:schemeClr val="bg1"/>
                </a:solidFill>
              </a:rPr>
              <a:t>na</a:t>
            </a:r>
            <a:r>
              <a:rPr lang="en-US" sz="1000" dirty="0">
                <a:solidFill>
                  <a:schemeClr val="bg1"/>
                </a:solidFill>
              </a:rPr>
              <a:t> WWW: http://commons.wikimedia.org/wiki/File:Waclav_2.jpg </a:t>
            </a:r>
            <a:endParaRPr lang="cs-CZ" sz="1000" dirty="0" smtClean="0">
              <a:solidFill>
                <a:schemeClr val="bg1"/>
              </a:solidFill>
            </a:endParaRPr>
          </a:p>
          <a:p>
            <a:pPr algn="l"/>
            <a:r>
              <a:rPr lang="en-US" sz="1000" dirty="0">
                <a:solidFill>
                  <a:schemeClr val="bg1"/>
                </a:solidFill>
              </a:rPr>
              <a:t>UNKNOWN. </a:t>
            </a:r>
            <a:r>
              <a:rPr lang="en-US" sz="1000" i="1" dirty="0">
                <a:solidFill>
                  <a:schemeClr val="bg1"/>
                </a:solidFill>
              </a:rPr>
              <a:t>Wikimedia Commons</a:t>
            </a:r>
            <a:r>
              <a:rPr lang="en-US" sz="1000" dirty="0">
                <a:solidFill>
                  <a:schemeClr val="bg1"/>
                </a:solidFill>
              </a:rPr>
              <a:t> [online]. [cit. </a:t>
            </a:r>
            <a:r>
              <a:rPr lang="cs-CZ" sz="1000" dirty="0" smtClean="0">
                <a:solidFill>
                  <a:schemeClr val="bg1"/>
                </a:solidFill>
              </a:rPr>
              <a:t>4</a:t>
            </a:r>
            <a:r>
              <a:rPr lang="en-US" sz="1000" dirty="0" smtClean="0">
                <a:solidFill>
                  <a:schemeClr val="bg1"/>
                </a:solidFill>
              </a:rPr>
              <a:t>.</a:t>
            </a:r>
            <a:r>
              <a:rPr lang="cs-CZ" sz="1000" dirty="0" smtClean="0">
                <a:solidFill>
                  <a:schemeClr val="bg1"/>
                </a:solidFill>
              </a:rPr>
              <a:t>10</a:t>
            </a:r>
            <a:r>
              <a:rPr lang="en-US" sz="1000" dirty="0" smtClean="0">
                <a:solidFill>
                  <a:schemeClr val="bg1"/>
                </a:solidFill>
              </a:rPr>
              <a:t>.201</a:t>
            </a:r>
            <a:r>
              <a:rPr lang="cs-CZ" sz="1000" dirty="0" smtClean="0">
                <a:solidFill>
                  <a:schemeClr val="bg1"/>
                </a:solidFill>
              </a:rPr>
              <a:t>3</a:t>
            </a:r>
            <a:r>
              <a:rPr lang="en-US" sz="1000" dirty="0" smtClean="0">
                <a:solidFill>
                  <a:schemeClr val="bg1"/>
                </a:solidFill>
              </a:rPr>
              <a:t>]. </a:t>
            </a:r>
            <a:r>
              <a:rPr lang="en-US" sz="1000" dirty="0" err="1">
                <a:solidFill>
                  <a:schemeClr val="bg1"/>
                </a:solidFill>
              </a:rPr>
              <a:t>Dostupný</a:t>
            </a:r>
            <a:r>
              <a:rPr lang="en-US" sz="1000" dirty="0">
                <a:solidFill>
                  <a:schemeClr val="bg1"/>
                </a:solidFill>
              </a:rPr>
              <a:t> </a:t>
            </a:r>
            <a:r>
              <a:rPr lang="en-US" sz="1000" dirty="0" err="1">
                <a:solidFill>
                  <a:schemeClr val="bg1"/>
                </a:solidFill>
              </a:rPr>
              <a:t>na</a:t>
            </a:r>
            <a:r>
              <a:rPr lang="en-US" sz="1000" dirty="0">
                <a:solidFill>
                  <a:schemeClr val="bg1"/>
                </a:solidFill>
              </a:rPr>
              <a:t> WWW: http://commons.wikimedia.org/wiki/File:V%C3%A1clav_I..</a:t>
            </a:r>
            <a:r>
              <a:rPr lang="en-US" sz="1000" dirty="0" smtClean="0">
                <a:solidFill>
                  <a:schemeClr val="bg1"/>
                </a:solidFill>
              </a:rPr>
              <a:t>jpg</a:t>
            </a:r>
            <a:endParaRPr lang="cs-CZ" sz="1000" dirty="0" smtClean="0">
              <a:solidFill>
                <a:schemeClr val="bg1"/>
              </a:solidFill>
            </a:endParaRPr>
          </a:p>
          <a:p>
            <a:pPr algn="l"/>
            <a:r>
              <a:rPr lang="en-US" sz="1000" dirty="0">
                <a:solidFill>
                  <a:schemeClr val="bg1"/>
                </a:solidFill>
              </a:rPr>
              <a:t>UNKNOWN. </a:t>
            </a:r>
            <a:r>
              <a:rPr lang="en-US" sz="1000" i="1" dirty="0">
                <a:solidFill>
                  <a:schemeClr val="bg1"/>
                </a:solidFill>
              </a:rPr>
              <a:t>Wikimedia Commons</a:t>
            </a:r>
            <a:r>
              <a:rPr lang="en-US" sz="1000" dirty="0">
                <a:solidFill>
                  <a:schemeClr val="bg1"/>
                </a:solidFill>
              </a:rPr>
              <a:t> [online]. [cit. </a:t>
            </a:r>
            <a:r>
              <a:rPr lang="cs-CZ" sz="1000" dirty="0" smtClean="0">
                <a:solidFill>
                  <a:schemeClr val="bg1"/>
                </a:solidFill>
              </a:rPr>
              <a:t>4</a:t>
            </a:r>
            <a:r>
              <a:rPr lang="en-US" sz="1000" dirty="0" smtClean="0">
                <a:solidFill>
                  <a:schemeClr val="bg1"/>
                </a:solidFill>
              </a:rPr>
              <a:t>.</a:t>
            </a:r>
            <a:r>
              <a:rPr lang="cs-CZ" sz="1000" dirty="0" smtClean="0">
                <a:solidFill>
                  <a:schemeClr val="bg1"/>
                </a:solidFill>
              </a:rPr>
              <a:t>10</a:t>
            </a:r>
            <a:r>
              <a:rPr lang="en-US" sz="1000" dirty="0" smtClean="0">
                <a:solidFill>
                  <a:schemeClr val="bg1"/>
                </a:solidFill>
              </a:rPr>
              <a:t>.201</a:t>
            </a:r>
            <a:r>
              <a:rPr lang="cs-CZ" sz="1000" dirty="0" smtClean="0">
                <a:solidFill>
                  <a:schemeClr val="bg1"/>
                </a:solidFill>
              </a:rPr>
              <a:t>3</a:t>
            </a:r>
            <a:r>
              <a:rPr lang="en-US" sz="1000" dirty="0" smtClean="0">
                <a:solidFill>
                  <a:schemeClr val="bg1"/>
                </a:solidFill>
              </a:rPr>
              <a:t>]. </a:t>
            </a:r>
            <a:r>
              <a:rPr lang="en-US" sz="1000" dirty="0" err="1">
                <a:solidFill>
                  <a:schemeClr val="bg1"/>
                </a:solidFill>
              </a:rPr>
              <a:t>Dostupný</a:t>
            </a:r>
            <a:r>
              <a:rPr lang="en-US" sz="1000" dirty="0">
                <a:solidFill>
                  <a:schemeClr val="bg1"/>
                </a:solidFill>
              </a:rPr>
              <a:t> </a:t>
            </a:r>
            <a:r>
              <a:rPr lang="en-US" sz="1000" dirty="0" err="1">
                <a:solidFill>
                  <a:schemeClr val="bg1"/>
                </a:solidFill>
              </a:rPr>
              <a:t>na</a:t>
            </a:r>
            <a:r>
              <a:rPr lang="en-US" sz="1000" dirty="0">
                <a:solidFill>
                  <a:schemeClr val="bg1"/>
                </a:solidFill>
              </a:rPr>
              <a:t> WWW: http://commons.wikimedia.org/wiki/File:Otakar_I.jpg </a:t>
            </a:r>
            <a:endParaRPr lang="cs-CZ" sz="1000" dirty="0" smtClean="0">
              <a:solidFill>
                <a:schemeClr val="bg1"/>
              </a:solidFill>
            </a:endParaRPr>
          </a:p>
          <a:p>
            <a:pPr algn="l"/>
            <a:r>
              <a:rPr lang="cs-CZ" sz="1000" dirty="0">
                <a:solidFill>
                  <a:schemeClr val="bg1"/>
                </a:solidFill>
              </a:rPr>
              <a:t>ANONYMOUS. </a:t>
            </a:r>
            <a:r>
              <a:rPr lang="cs-CZ" sz="1000" i="1" dirty="0" err="1">
                <a:solidFill>
                  <a:schemeClr val="bg1"/>
                </a:solidFill>
              </a:rPr>
              <a:t>Wikimedia</a:t>
            </a:r>
            <a:r>
              <a:rPr lang="cs-CZ" sz="1000" i="1" dirty="0">
                <a:solidFill>
                  <a:schemeClr val="bg1"/>
                </a:solidFill>
              </a:rPr>
              <a:t> </a:t>
            </a:r>
            <a:r>
              <a:rPr lang="cs-CZ" sz="1000" i="1" dirty="0" err="1">
                <a:solidFill>
                  <a:schemeClr val="bg1"/>
                </a:solidFill>
              </a:rPr>
              <a:t>Commons</a:t>
            </a:r>
            <a:r>
              <a:rPr lang="cs-CZ" sz="1000" dirty="0">
                <a:solidFill>
                  <a:schemeClr val="bg1"/>
                </a:solidFill>
              </a:rPr>
              <a:t> [online]. [cit. </a:t>
            </a:r>
            <a:r>
              <a:rPr lang="cs-CZ" sz="1000" dirty="0" smtClean="0">
                <a:solidFill>
                  <a:schemeClr val="bg1"/>
                </a:solidFill>
              </a:rPr>
              <a:t>4.10.2013]. </a:t>
            </a:r>
            <a:r>
              <a:rPr lang="cs-CZ" sz="1000" dirty="0">
                <a:solidFill>
                  <a:schemeClr val="bg1"/>
                </a:solidFill>
              </a:rPr>
              <a:t>Dostupný na WWW: http://commons.wikimedia.org/wiki/File:Vasik3.jpg </a:t>
            </a:r>
            <a:endParaRPr lang="cs-CZ" sz="1000" dirty="0" smtClean="0">
              <a:solidFill>
                <a:schemeClr val="bg1"/>
              </a:solidFill>
            </a:endParaRPr>
          </a:p>
          <a:p>
            <a:pPr algn="l"/>
            <a:r>
              <a:rPr lang="cs-CZ" sz="1000" dirty="0">
                <a:solidFill>
                  <a:schemeClr val="bg1"/>
                </a:solidFill>
              </a:rPr>
              <a:t>AUTOR NEUVEDEN. </a:t>
            </a:r>
            <a:r>
              <a:rPr lang="cs-CZ" sz="1000" i="1" dirty="0">
                <a:solidFill>
                  <a:schemeClr val="bg1"/>
                </a:solidFill>
              </a:rPr>
              <a:t>Přemysl Otakar II.</a:t>
            </a:r>
            <a:r>
              <a:rPr lang="cs-CZ" sz="1000" dirty="0">
                <a:solidFill>
                  <a:schemeClr val="bg1"/>
                </a:solidFill>
              </a:rPr>
              <a:t> [online]. [cit. </a:t>
            </a:r>
            <a:r>
              <a:rPr lang="cs-CZ" sz="1000" dirty="0" smtClean="0">
                <a:solidFill>
                  <a:schemeClr val="bg1"/>
                </a:solidFill>
              </a:rPr>
              <a:t>4.10.2013]. </a:t>
            </a:r>
            <a:r>
              <a:rPr lang="cs-CZ" sz="1000" dirty="0">
                <a:solidFill>
                  <a:schemeClr val="bg1"/>
                </a:solidFill>
              </a:rPr>
              <a:t>Dostupný na WWW: http://cs.wikipedia.org/wiki/P%C5%99emysl_Otakar_II. </a:t>
            </a:r>
            <a:endParaRPr lang="cs-CZ" sz="1000" dirty="0" smtClean="0">
              <a:solidFill>
                <a:schemeClr val="bg1"/>
              </a:solidFill>
            </a:endParaRPr>
          </a:p>
          <a:p>
            <a:pPr algn="l"/>
            <a:r>
              <a:rPr lang="cs-CZ" sz="1000" dirty="0">
                <a:solidFill>
                  <a:schemeClr val="bg1"/>
                </a:solidFill>
              </a:rPr>
              <a:t>PART, Hans. </a:t>
            </a:r>
            <a:r>
              <a:rPr lang="cs-CZ" sz="1000" i="1" dirty="0" err="1">
                <a:solidFill>
                  <a:schemeClr val="bg1"/>
                </a:solidFill>
              </a:rPr>
              <a:t>Wikimedia</a:t>
            </a:r>
            <a:r>
              <a:rPr lang="cs-CZ" sz="1000" i="1" dirty="0">
                <a:solidFill>
                  <a:schemeClr val="bg1"/>
                </a:solidFill>
              </a:rPr>
              <a:t> </a:t>
            </a:r>
            <a:r>
              <a:rPr lang="cs-CZ" sz="1000" i="1" dirty="0" err="1">
                <a:solidFill>
                  <a:schemeClr val="bg1"/>
                </a:solidFill>
              </a:rPr>
              <a:t>Commons</a:t>
            </a:r>
            <a:r>
              <a:rPr lang="cs-CZ" sz="1000" dirty="0">
                <a:solidFill>
                  <a:schemeClr val="bg1"/>
                </a:solidFill>
              </a:rPr>
              <a:t> [online]. [cit. </a:t>
            </a:r>
            <a:r>
              <a:rPr lang="cs-CZ" sz="1000" dirty="0" smtClean="0">
                <a:solidFill>
                  <a:schemeClr val="bg1"/>
                </a:solidFill>
              </a:rPr>
              <a:t>4.10.2013]. </a:t>
            </a:r>
            <a:r>
              <a:rPr lang="cs-CZ" sz="1000" dirty="0">
                <a:solidFill>
                  <a:schemeClr val="bg1"/>
                </a:solidFill>
              </a:rPr>
              <a:t>Dostupný na WWW: http://commons.wikimedia.org/wiki/File:Margarete_von_Babenberg.JPG </a:t>
            </a:r>
            <a:endParaRPr lang="cs-CZ" sz="1000" dirty="0" smtClean="0">
              <a:solidFill>
                <a:schemeClr val="bg1"/>
              </a:solidFill>
            </a:endParaRPr>
          </a:p>
          <a:p>
            <a:pPr algn="l"/>
            <a:r>
              <a:rPr lang="en-US" sz="1000" dirty="0">
                <a:solidFill>
                  <a:schemeClr val="bg1"/>
                </a:solidFill>
              </a:rPr>
              <a:t>UNKNOWN. </a:t>
            </a:r>
            <a:r>
              <a:rPr lang="en-US" sz="1000" i="1" dirty="0">
                <a:solidFill>
                  <a:schemeClr val="bg1"/>
                </a:solidFill>
              </a:rPr>
              <a:t>Wikimedia Commons</a:t>
            </a:r>
            <a:r>
              <a:rPr lang="en-US" sz="1000" dirty="0">
                <a:solidFill>
                  <a:schemeClr val="bg1"/>
                </a:solidFill>
              </a:rPr>
              <a:t> [online]. [cit. </a:t>
            </a:r>
            <a:r>
              <a:rPr lang="en-US" sz="1000" dirty="0" smtClean="0">
                <a:solidFill>
                  <a:schemeClr val="bg1"/>
                </a:solidFill>
              </a:rPr>
              <a:t>4.</a:t>
            </a:r>
            <a:r>
              <a:rPr lang="cs-CZ" sz="1000" dirty="0" smtClean="0">
                <a:solidFill>
                  <a:schemeClr val="bg1"/>
                </a:solidFill>
              </a:rPr>
              <a:t>10</a:t>
            </a:r>
            <a:r>
              <a:rPr lang="en-US" sz="1000" dirty="0" smtClean="0">
                <a:solidFill>
                  <a:schemeClr val="bg1"/>
                </a:solidFill>
              </a:rPr>
              <a:t>.201</a:t>
            </a:r>
            <a:r>
              <a:rPr lang="cs-CZ" sz="1000" dirty="0" smtClean="0">
                <a:solidFill>
                  <a:schemeClr val="bg1"/>
                </a:solidFill>
              </a:rPr>
              <a:t>3</a:t>
            </a:r>
            <a:r>
              <a:rPr lang="en-US" sz="1000" dirty="0" smtClean="0">
                <a:solidFill>
                  <a:schemeClr val="bg1"/>
                </a:solidFill>
              </a:rPr>
              <a:t>]. </a:t>
            </a:r>
            <a:r>
              <a:rPr lang="en-US" sz="1000" dirty="0" err="1">
                <a:solidFill>
                  <a:schemeClr val="bg1"/>
                </a:solidFill>
              </a:rPr>
              <a:t>Dostupný</a:t>
            </a:r>
            <a:r>
              <a:rPr lang="en-US" sz="1000" dirty="0">
                <a:solidFill>
                  <a:schemeClr val="bg1"/>
                </a:solidFill>
              </a:rPr>
              <a:t> </a:t>
            </a:r>
            <a:r>
              <a:rPr lang="en-US" sz="1000" dirty="0" err="1">
                <a:solidFill>
                  <a:schemeClr val="bg1"/>
                </a:solidFill>
              </a:rPr>
              <a:t>na</a:t>
            </a:r>
            <a:r>
              <a:rPr lang="en-US" sz="1000" dirty="0">
                <a:solidFill>
                  <a:schemeClr val="bg1"/>
                </a:solidFill>
              </a:rPr>
              <a:t> WWW: http://</a:t>
            </a:r>
            <a:r>
              <a:rPr lang="en-US" sz="1000" dirty="0" smtClean="0">
                <a:solidFill>
                  <a:schemeClr val="bg1"/>
                </a:solidFill>
              </a:rPr>
              <a:t>commons.wikimedia.org/wiki/File:AnezkaPremyslovna.jpg</a:t>
            </a:r>
            <a:endParaRPr lang="cs-CZ" sz="1000" dirty="0" smtClean="0">
              <a:solidFill>
                <a:schemeClr val="bg1"/>
              </a:solidFill>
            </a:endParaRPr>
          </a:p>
          <a:p>
            <a:pPr algn="l"/>
            <a:r>
              <a:rPr lang="cs-CZ" sz="1000" dirty="0">
                <a:solidFill>
                  <a:schemeClr val="bg1"/>
                </a:solidFill>
              </a:rPr>
              <a:t>ANONYMOUS. </a:t>
            </a:r>
            <a:r>
              <a:rPr lang="cs-CZ" sz="1000" i="1" dirty="0" err="1">
                <a:solidFill>
                  <a:schemeClr val="bg1"/>
                </a:solidFill>
              </a:rPr>
              <a:t>Wikimedia</a:t>
            </a:r>
            <a:r>
              <a:rPr lang="cs-CZ" sz="1000" i="1" dirty="0">
                <a:solidFill>
                  <a:schemeClr val="bg1"/>
                </a:solidFill>
              </a:rPr>
              <a:t> </a:t>
            </a:r>
            <a:r>
              <a:rPr lang="cs-CZ" sz="1000" i="1" dirty="0" err="1">
                <a:solidFill>
                  <a:schemeClr val="bg1"/>
                </a:solidFill>
              </a:rPr>
              <a:t>Commons</a:t>
            </a:r>
            <a:r>
              <a:rPr lang="cs-CZ" sz="1000" dirty="0">
                <a:solidFill>
                  <a:schemeClr val="bg1"/>
                </a:solidFill>
              </a:rPr>
              <a:t> [online]. [cit. </a:t>
            </a:r>
            <a:r>
              <a:rPr lang="cs-CZ" sz="1000" dirty="0" smtClean="0">
                <a:solidFill>
                  <a:schemeClr val="bg1"/>
                </a:solidFill>
              </a:rPr>
              <a:t>4.10.2013]. </a:t>
            </a:r>
            <a:r>
              <a:rPr lang="cs-CZ" sz="1000" dirty="0">
                <a:solidFill>
                  <a:schemeClr val="bg1"/>
                </a:solidFill>
              </a:rPr>
              <a:t>Dostupný na WWW: http://en.wikipedia.org/wiki/File:Kunhuta_zbrasl.jpg </a:t>
            </a:r>
            <a:endParaRPr lang="cs-CZ" sz="1000" dirty="0" smtClean="0">
              <a:solidFill>
                <a:schemeClr val="bg1"/>
              </a:solidFill>
            </a:endParaRPr>
          </a:p>
          <a:p>
            <a:pPr algn="l"/>
            <a:r>
              <a:rPr lang="cs-CZ" sz="1000" dirty="0">
                <a:solidFill>
                  <a:schemeClr val="bg1"/>
                </a:solidFill>
              </a:rPr>
              <a:t>THUROCZ, Johannes. </a:t>
            </a:r>
            <a:r>
              <a:rPr lang="cs-CZ" sz="1000" i="1" dirty="0" err="1">
                <a:solidFill>
                  <a:schemeClr val="bg1"/>
                </a:solidFill>
              </a:rPr>
              <a:t>Wikimedia</a:t>
            </a:r>
            <a:r>
              <a:rPr lang="cs-CZ" sz="1000" i="1" dirty="0">
                <a:solidFill>
                  <a:schemeClr val="bg1"/>
                </a:solidFill>
              </a:rPr>
              <a:t> </a:t>
            </a:r>
            <a:r>
              <a:rPr lang="cs-CZ" sz="1000" i="1" dirty="0" err="1">
                <a:solidFill>
                  <a:schemeClr val="bg1"/>
                </a:solidFill>
              </a:rPr>
              <a:t>Commons</a:t>
            </a:r>
            <a:r>
              <a:rPr lang="cs-CZ" sz="1000" dirty="0">
                <a:solidFill>
                  <a:schemeClr val="bg1"/>
                </a:solidFill>
              </a:rPr>
              <a:t> [online]. [cit. </a:t>
            </a:r>
            <a:r>
              <a:rPr lang="cs-CZ" sz="1000" dirty="0" smtClean="0">
                <a:solidFill>
                  <a:schemeClr val="bg1"/>
                </a:solidFill>
              </a:rPr>
              <a:t>4.10.2013]. </a:t>
            </a:r>
            <a:r>
              <a:rPr lang="cs-CZ" sz="1000" dirty="0">
                <a:solidFill>
                  <a:schemeClr val="bg1"/>
                </a:solidFill>
              </a:rPr>
              <a:t>Dostupný na WWW: http://commons.wikimedia.org/wiki/File:Kressenbrunn.jpg </a:t>
            </a:r>
            <a:endParaRPr lang="cs-CZ" sz="1000" dirty="0" smtClean="0">
              <a:solidFill>
                <a:schemeClr val="bg1"/>
              </a:solidFill>
            </a:endParaRPr>
          </a:p>
          <a:p>
            <a:pPr algn="l"/>
            <a:r>
              <a:rPr lang="cs-CZ" sz="1000" dirty="0">
                <a:solidFill>
                  <a:schemeClr val="bg1"/>
                </a:solidFill>
              </a:rPr>
              <a:t>AUTOR NEUVEDEN. </a:t>
            </a:r>
            <a:r>
              <a:rPr lang="cs-CZ" sz="1000" i="1" dirty="0">
                <a:solidFill>
                  <a:schemeClr val="bg1"/>
                </a:solidFill>
              </a:rPr>
              <a:t>Kunhuta Uherská</a:t>
            </a:r>
            <a:r>
              <a:rPr lang="cs-CZ" sz="1000" dirty="0">
                <a:solidFill>
                  <a:schemeClr val="bg1"/>
                </a:solidFill>
              </a:rPr>
              <a:t> [online]. [cit. </a:t>
            </a:r>
            <a:r>
              <a:rPr lang="cs-CZ" sz="1000" dirty="0" smtClean="0">
                <a:solidFill>
                  <a:schemeClr val="bg1"/>
                </a:solidFill>
              </a:rPr>
              <a:t>4.10.2013]. </a:t>
            </a:r>
            <a:r>
              <a:rPr lang="cs-CZ" sz="1000" dirty="0">
                <a:solidFill>
                  <a:schemeClr val="bg1"/>
                </a:solidFill>
              </a:rPr>
              <a:t>Dostupný na WWW: http://cs.wikipedia.org/wiki/Kunhuta_Uhersk%C3%A1 </a:t>
            </a:r>
            <a:endParaRPr lang="cs-CZ" sz="1000" dirty="0" smtClean="0">
              <a:solidFill>
                <a:schemeClr val="bg1"/>
              </a:solidFill>
            </a:endParaRPr>
          </a:p>
          <a:p>
            <a:pPr algn="l"/>
            <a:r>
              <a:rPr lang="cs-CZ" sz="1000" dirty="0">
                <a:solidFill>
                  <a:schemeClr val="bg1"/>
                </a:solidFill>
              </a:rPr>
              <a:t>KOLEKTIV AUTORŮ. </a:t>
            </a:r>
            <a:r>
              <a:rPr lang="cs-CZ" sz="1000" i="1" dirty="0">
                <a:solidFill>
                  <a:schemeClr val="bg1"/>
                </a:solidFill>
              </a:rPr>
              <a:t>Školní atlas světa</a:t>
            </a:r>
            <a:r>
              <a:rPr lang="cs-CZ" sz="1000" dirty="0">
                <a:solidFill>
                  <a:schemeClr val="bg1"/>
                </a:solidFill>
              </a:rPr>
              <a:t>. Praha: Kartografie Praha, 2004, ISBN 80-7011-730-3.</a:t>
            </a:r>
          </a:p>
          <a:p>
            <a:pPr algn="l"/>
            <a:r>
              <a:rPr lang="en-US" sz="1000" dirty="0" smtClean="0">
                <a:solidFill>
                  <a:schemeClr val="bg1"/>
                </a:solidFill>
              </a:rPr>
              <a:t>   </a:t>
            </a:r>
            <a:endParaRPr lang="cs-CZ" sz="1000" dirty="0" smtClean="0">
              <a:solidFill>
                <a:schemeClr val="bg1"/>
              </a:solidFill>
            </a:endParaRPr>
          </a:p>
          <a:p>
            <a:pPr algn="l"/>
            <a:r>
              <a:rPr lang="pt-BR" sz="1000" dirty="0" smtClean="0">
                <a:solidFill>
                  <a:schemeClr val="bg1"/>
                </a:solidFill>
              </a:rPr>
              <a:t> </a:t>
            </a:r>
            <a:r>
              <a:rPr lang="cs-CZ" sz="1000" dirty="0" smtClean="0">
                <a:solidFill>
                  <a:schemeClr val="bg1"/>
                </a:solidFill>
              </a:rPr>
              <a:t> </a:t>
            </a:r>
            <a:endParaRPr lang="cs-CZ" sz="1000" dirty="0">
              <a:solidFill>
                <a:schemeClr val="bg1"/>
              </a:solidFill>
            </a:endParaRPr>
          </a:p>
          <a:p>
            <a:pPr algn="l"/>
            <a:endParaRPr lang="cs-CZ" sz="1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095548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Premysl2 nahrobe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-15953" y="1"/>
            <a:ext cx="9159952" cy="5174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77823" y="123478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PŘEMYSL OTAKAR II.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ZDROJE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-7977" y="1131589"/>
            <a:ext cx="9144000" cy="404330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000" dirty="0">
                <a:solidFill>
                  <a:schemeClr val="bg1"/>
                </a:solidFill>
              </a:rPr>
              <a:t>PEŠULA, Jan. </a:t>
            </a:r>
            <a:r>
              <a:rPr lang="cs-CZ" sz="1000" i="1" dirty="0" err="1">
                <a:solidFill>
                  <a:schemeClr val="bg1"/>
                </a:solidFill>
              </a:rPr>
              <a:t>Wikimedia</a:t>
            </a:r>
            <a:r>
              <a:rPr lang="cs-CZ" sz="1000" i="1" dirty="0">
                <a:solidFill>
                  <a:schemeClr val="bg1"/>
                </a:solidFill>
              </a:rPr>
              <a:t> </a:t>
            </a:r>
            <a:r>
              <a:rPr lang="cs-CZ" sz="1000" i="1" dirty="0" err="1">
                <a:solidFill>
                  <a:schemeClr val="bg1"/>
                </a:solidFill>
              </a:rPr>
              <a:t>Commons</a:t>
            </a:r>
            <a:r>
              <a:rPr lang="cs-CZ" sz="1000" dirty="0">
                <a:solidFill>
                  <a:schemeClr val="bg1"/>
                </a:solidFill>
              </a:rPr>
              <a:t> [online]. [cit. </a:t>
            </a:r>
            <a:r>
              <a:rPr lang="cs-CZ" sz="1000" dirty="0" smtClean="0">
                <a:solidFill>
                  <a:schemeClr val="bg1"/>
                </a:solidFill>
              </a:rPr>
              <a:t>4.10.2013]. </a:t>
            </a:r>
            <a:r>
              <a:rPr lang="cs-CZ" sz="1000" dirty="0">
                <a:solidFill>
                  <a:schemeClr val="bg1"/>
                </a:solidFill>
              </a:rPr>
              <a:t>Dostupný na WWW: http://commons.wikimedia.org/wiki/File:Kaliningrad_Brandenburg_Gate.JPG </a:t>
            </a:r>
            <a:endParaRPr lang="cs-CZ" sz="1000" dirty="0" smtClean="0">
              <a:solidFill>
                <a:schemeClr val="bg1"/>
              </a:solidFill>
            </a:endParaRPr>
          </a:p>
          <a:p>
            <a:pPr algn="l"/>
            <a:r>
              <a:rPr lang="cs-CZ" sz="1000" dirty="0">
                <a:solidFill>
                  <a:schemeClr val="bg1"/>
                </a:solidFill>
              </a:rPr>
              <a:t>AUTOR NEUVEDEN. </a:t>
            </a:r>
            <a:r>
              <a:rPr lang="cs-CZ" sz="1000" i="1" dirty="0">
                <a:solidFill>
                  <a:schemeClr val="bg1"/>
                </a:solidFill>
              </a:rPr>
              <a:t>Karel IV. a Přemysl Otakar II.</a:t>
            </a:r>
            <a:r>
              <a:rPr lang="cs-CZ" sz="1000" dirty="0">
                <a:solidFill>
                  <a:schemeClr val="bg1"/>
                </a:solidFill>
              </a:rPr>
              <a:t> [online]. [cit. </a:t>
            </a:r>
            <a:r>
              <a:rPr lang="cs-CZ" sz="1000" dirty="0" smtClean="0">
                <a:solidFill>
                  <a:schemeClr val="bg1"/>
                </a:solidFill>
              </a:rPr>
              <a:t>4.10.2013]. </a:t>
            </a:r>
            <a:r>
              <a:rPr lang="cs-CZ" sz="1000" dirty="0">
                <a:solidFill>
                  <a:schemeClr val="bg1"/>
                </a:solidFill>
              </a:rPr>
              <a:t>Dostupný na WWW: http://www.ptejteseknihovny.cz/uloziste/aba001/2007-2009/karel-iv-a-premysl-otakar-ii </a:t>
            </a:r>
            <a:endParaRPr lang="cs-CZ" sz="1000" dirty="0" smtClean="0">
              <a:solidFill>
                <a:schemeClr val="bg1"/>
              </a:solidFill>
            </a:endParaRPr>
          </a:p>
          <a:p>
            <a:pPr algn="l"/>
            <a:r>
              <a:rPr lang="cs-CZ" sz="1000" dirty="0">
                <a:solidFill>
                  <a:schemeClr val="bg1"/>
                </a:solidFill>
              </a:rPr>
              <a:t>AUTOR NEUVEDEN. </a:t>
            </a:r>
            <a:r>
              <a:rPr lang="cs-CZ" sz="1000" i="1" dirty="0">
                <a:solidFill>
                  <a:schemeClr val="bg1"/>
                </a:solidFill>
              </a:rPr>
              <a:t>Leccos</a:t>
            </a:r>
            <a:r>
              <a:rPr lang="cs-CZ" sz="1000" dirty="0">
                <a:solidFill>
                  <a:schemeClr val="bg1"/>
                </a:solidFill>
              </a:rPr>
              <a:t> [online]. [cit. </a:t>
            </a:r>
            <a:r>
              <a:rPr lang="cs-CZ" sz="1000" dirty="0" smtClean="0">
                <a:solidFill>
                  <a:schemeClr val="bg1"/>
                </a:solidFill>
              </a:rPr>
              <a:t>4.10.2013]. </a:t>
            </a:r>
            <a:r>
              <a:rPr lang="cs-CZ" sz="1000" dirty="0">
                <a:solidFill>
                  <a:schemeClr val="bg1"/>
                </a:solidFill>
              </a:rPr>
              <a:t>Dostupný na WWW: http://leccos.com/index.php/clanky/premysl-2-otakar </a:t>
            </a:r>
            <a:endParaRPr lang="cs-CZ" sz="1000" dirty="0" smtClean="0">
              <a:solidFill>
                <a:schemeClr val="bg1"/>
              </a:solidFill>
            </a:endParaRPr>
          </a:p>
          <a:p>
            <a:pPr algn="l"/>
            <a:r>
              <a:rPr lang="cs-CZ" sz="1000" dirty="0">
                <a:solidFill>
                  <a:schemeClr val="bg1"/>
                </a:solidFill>
              </a:rPr>
              <a:t>AUTOR NEUVEDEN. </a:t>
            </a:r>
            <a:r>
              <a:rPr lang="cs-CZ" sz="1000" i="1" dirty="0" err="1">
                <a:solidFill>
                  <a:schemeClr val="bg1"/>
                </a:solidFill>
              </a:rPr>
              <a:t>Wikimedia</a:t>
            </a:r>
            <a:r>
              <a:rPr lang="cs-CZ" sz="1000" i="1" dirty="0">
                <a:solidFill>
                  <a:schemeClr val="bg1"/>
                </a:solidFill>
              </a:rPr>
              <a:t> </a:t>
            </a:r>
            <a:r>
              <a:rPr lang="cs-CZ" sz="1000" i="1" dirty="0" err="1">
                <a:solidFill>
                  <a:schemeClr val="bg1"/>
                </a:solidFill>
              </a:rPr>
              <a:t>Commons</a:t>
            </a:r>
            <a:r>
              <a:rPr lang="cs-CZ" sz="1000" dirty="0">
                <a:solidFill>
                  <a:schemeClr val="bg1"/>
                </a:solidFill>
              </a:rPr>
              <a:t> [online]. [cit. </a:t>
            </a:r>
            <a:r>
              <a:rPr lang="cs-CZ" sz="1000" dirty="0" smtClean="0">
                <a:solidFill>
                  <a:schemeClr val="bg1"/>
                </a:solidFill>
              </a:rPr>
              <a:t>4.10.2013]. </a:t>
            </a:r>
            <a:r>
              <a:rPr lang="cs-CZ" sz="1000" dirty="0">
                <a:solidFill>
                  <a:schemeClr val="bg1"/>
                </a:solidFill>
              </a:rPr>
              <a:t>Dostupný na WWW: http://</a:t>
            </a:r>
            <a:r>
              <a:rPr lang="cs-CZ" sz="1000" dirty="0" smtClean="0">
                <a:solidFill>
                  <a:schemeClr val="bg1"/>
                </a:solidFill>
              </a:rPr>
              <a:t>commons.wikimedia.org/wiki/File:Die_deutschen_Kaiser_Rudolf_von_Habsburg.jpg</a:t>
            </a:r>
          </a:p>
          <a:p>
            <a:pPr algn="l"/>
            <a:r>
              <a:rPr lang="en-US" sz="1000" dirty="0">
                <a:solidFill>
                  <a:schemeClr val="bg1"/>
                </a:solidFill>
              </a:rPr>
              <a:t>KABEL, Matthias. </a:t>
            </a:r>
            <a:r>
              <a:rPr lang="en-US" sz="1000" i="1" dirty="0">
                <a:solidFill>
                  <a:schemeClr val="bg1"/>
                </a:solidFill>
              </a:rPr>
              <a:t>Wikimedia Commons</a:t>
            </a:r>
            <a:r>
              <a:rPr lang="en-US" sz="1000" dirty="0">
                <a:solidFill>
                  <a:schemeClr val="bg1"/>
                </a:solidFill>
              </a:rPr>
              <a:t> [online]. [cit. </a:t>
            </a:r>
            <a:r>
              <a:rPr lang="cs-CZ" sz="1000" dirty="0" smtClean="0">
                <a:solidFill>
                  <a:schemeClr val="bg1"/>
                </a:solidFill>
              </a:rPr>
              <a:t>4</a:t>
            </a:r>
            <a:r>
              <a:rPr lang="en-US" sz="1000" dirty="0" smtClean="0">
                <a:solidFill>
                  <a:schemeClr val="bg1"/>
                </a:solidFill>
              </a:rPr>
              <a:t>.</a:t>
            </a:r>
            <a:r>
              <a:rPr lang="cs-CZ" sz="1000" dirty="0" smtClean="0">
                <a:solidFill>
                  <a:schemeClr val="bg1"/>
                </a:solidFill>
              </a:rPr>
              <a:t>10</a:t>
            </a:r>
            <a:r>
              <a:rPr lang="en-US" sz="1000" dirty="0" smtClean="0">
                <a:solidFill>
                  <a:schemeClr val="bg1"/>
                </a:solidFill>
              </a:rPr>
              <a:t>.201</a:t>
            </a:r>
            <a:r>
              <a:rPr lang="cs-CZ" sz="1000" dirty="0" smtClean="0">
                <a:solidFill>
                  <a:schemeClr val="bg1"/>
                </a:solidFill>
              </a:rPr>
              <a:t>3</a:t>
            </a:r>
            <a:r>
              <a:rPr lang="en-US" sz="1000" dirty="0" smtClean="0">
                <a:solidFill>
                  <a:schemeClr val="bg1"/>
                </a:solidFill>
              </a:rPr>
              <a:t>]. </a:t>
            </a:r>
            <a:r>
              <a:rPr lang="en-US" sz="1000" dirty="0" err="1">
                <a:solidFill>
                  <a:schemeClr val="bg1"/>
                </a:solidFill>
              </a:rPr>
              <a:t>Dostupný</a:t>
            </a:r>
            <a:r>
              <a:rPr lang="en-US" sz="1000" dirty="0">
                <a:solidFill>
                  <a:schemeClr val="bg1"/>
                </a:solidFill>
              </a:rPr>
              <a:t> </a:t>
            </a:r>
            <a:r>
              <a:rPr lang="en-US" sz="1000" dirty="0" err="1">
                <a:solidFill>
                  <a:schemeClr val="bg1"/>
                </a:solidFill>
              </a:rPr>
              <a:t>na</a:t>
            </a:r>
            <a:r>
              <a:rPr lang="en-US" sz="1000" dirty="0">
                <a:solidFill>
                  <a:schemeClr val="bg1"/>
                </a:solidFill>
              </a:rPr>
              <a:t> WWW: http://commons.wikimedia.org/wiki/File:Imperial_Crown_of_the_Holy_Roman_Empire_left.jpg </a:t>
            </a:r>
            <a:endParaRPr lang="cs-CZ" sz="1000" dirty="0" smtClean="0">
              <a:solidFill>
                <a:schemeClr val="bg1"/>
              </a:solidFill>
            </a:endParaRPr>
          </a:p>
          <a:p>
            <a:pPr algn="l"/>
            <a:r>
              <a:rPr lang="en-US" sz="1000" dirty="0">
                <a:solidFill>
                  <a:schemeClr val="bg1"/>
                </a:solidFill>
              </a:rPr>
              <a:t>OPERATING. </a:t>
            </a:r>
            <a:r>
              <a:rPr lang="en-US" sz="1000" i="1" dirty="0">
                <a:solidFill>
                  <a:schemeClr val="bg1"/>
                </a:solidFill>
              </a:rPr>
              <a:t>Wikimedia Commons</a:t>
            </a:r>
            <a:r>
              <a:rPr lang="en-US" sz="1000" dirty="0">
                <a:solidFill>
                  <a:schemeClr val="bg1"/>
                </a:solidFill>
              </a:rPr>
              <a:t> [online]. [cit. </a:t>
            </a:r>
            <a:r>
              <a:rPr lang="cs-CZ" sz="1000" dirty="0" smtClean="0">
                <a:solidFill>
                  <a:schemeClr val="bg1"/>
                </a:solidFill>
              </a:rPr>
              <a:t>4</a:t>
            </a:r>
            <a:r>
              <a:rPr lang="en-US" sz="1000" dirty="0" smtClean="0">
                <a:solidFill>
                  <a:schemeClr val="bg1"/>
                </a:solidFill>
              </a:rPr>
              <a:t>.</a:t>
            </a:r>
            <a:r>
              <a:rPr lang="cs-CZ" sz="1000" dirty="0" smtClean="0">
                <a:solidFill>
                  <a:schemeClr val="bg1"/>
                </a:solidFill>
              </a:rPr>
              <a:t>10</a:t>
            </a:r>
            <a:r>
              <a:rPr lang="en-US" sz="1000" dirty="0" smtClean="0">
                <a:solidFill>
                  <a:schemeClr val="bg1"/>
                </a:solidFill>
              </a:rPr>
              <a:t>.201</a:t>
            </a:r>
            <a:r>
              <a:rPr lang="cs-CZ" sz="1000" dirty="0" smtClean="0">
                <a:solidFill>
                  <a:schemeClr val="bg1"/>
                </a:solidFill>
              </a:rPr>
              <a:t>3</a:t>
            </a:r>
            <a:r>
              <a:rPr lang="en-US" sz="1000" dirty="0" smtClean="0">
                <a:solidFill>
                  <a:schemeClr val="bg1"/>
                </a:solidFill>
              </a:rPr>
              <a:t>]. </a:t>
            </a:r>
            <a:r>
              <a:rPr lang="en-US" sz="1000" dirty="0" err="1">
                <a:solidFill>
                  <a:schemeClr val="bg1"/>
                </a:solidFill>
              </a:rPr>
              <a:t>Dostupný</a:t>
            </a:r>
            <a:r>
              <a:rPr lang="en-US" sz="1000" dirty="0">
                <a:solidFill>
                  <a:schemeClr val="bg1"/>
                </a:solidFill>
              </a:rPr>
              <a:t> </a:t>
            </a:r>
            <a:r>
              <a:rPr lang="en-US" sz="1000" dirty="0" err="1">
                <a:solidFill>
                  <a:schemeClr val="bg1"/>
                </a:solidFill>
              </a:rPr>
              <a:t>na</a:t>
            </a:r>
            <a:r>
              <a:rPr lang="en-US" sz="1000" dirty="0">
                <a:solidFill>
                  <a:schemeClr val="bg1"/>
                </a:solidFill>
              </a:rPr>
              <a:t> WWW: http://commons.wikimedia.org/wiki/File:Crown_of_Ottokar_II.jpg </a:t>
            </a:r>
            <a:endParaRPr lang="cs-CZ" sz="1000" dirty="0" smtClean="0">
              <a:solidFill>
                <a:schemeClr val="bg1"/>
              </a:solidFill>
            </a:endParaRPr>
          </a:p>
          <a:p>
            <a:pPr algn="l"/>
            <a:r>
              <a:rPr lang="it-IT" sz="1000" dirty="0">
                <a:solidFill>
                  <a:schemeClr val="bg1"/>
                </a:solidFill>
              </a:rPr>
              <a:t>DORONENKO, Stanislav. </a:t>
            </a:r>
            <a:r>
              <a:rPr lang="it-IT" sz="1000" i="1" dirty="0">
                <a:solidFill>
                  <a:schemeClr val="bg1"/>
                </a:solidFill>
              </a:rPr>
              <a:t>Wikimedia Commons</a:t>
            </a:r>
            <a:r>
              <a:rPr lang="it-IT" sz="1000" dirty="0">
                <a:solidFill>
                  <a:schemeClr val="bg1"/>
                </a:solidFill>
              </a:rPr>
              <a:t> [online]. [cit. </a:t>
            </a:r>
            <a:r>
              <a:rPr lang="cs-CZ" sz="1000" dirty="0" smtClean="0">
                <a:solidFill>
                  <a:schemeClr val="bg1"/>
                </a:solidFill>
              </a:rPr>
              <a:t>4</a:t>
            </a:r>
            <a:r>
              <a:rPr lang="it-IT" sz="1000" dirty="0" smtClean="0">
                <a:solidFill>
                  <a:schemeClr val="bg1"/>
                </a:solidFill>
              </a:rPr>
              <a:t>.</a:t>
            </a:r>
            <a:r>
              <a:rPr lang="cs-CZ" sz="1000" dirty="0" smtClean="0">
                <a:solidFill>
                  <a:schemeClr val="bg1"/>
                </a:solidFill>
              </a:rPr>
              <a:t>10</a:t>
            </a:r>
            <a:r>
              <a:rPr lang="it-IT" sz="1000" dirty="0" smtClean="0">
                <a:solidFill>
                  <a:schemeClr val="bg1"/>
                </a:solidFill>
              </a:rPr>
              <a:t>.201</a:t>
            </a:r>
            <a:r>
              <a:rPr lang="cs-CZ" sz="1000" dirty="0" smtClean="0">
                <a:solidFill>
                  <a:schemeClr val="bg1"/>
                </a:solidFill>
              </a:rPr>
              <a:t>3</a:t>
            </a:r>
            <a:r>
              <a:rPr lang="it-IT" sz="1000" dirty="0" smtClean="0">
                <a:solidFill>
                  <a:schemeClr val="bg1"/>
                </a:solidFill>
              </a:rPr>
              <a:t>]. </a:t>
            </a:r>
            <a:r>
              <a:rPr lang="it-IT" sz="1000" dirty="0">
                <a:solidFill>
                  <a:schemeClr val="bg1"/>
                </a:solidFill>
              </a:rPr>
              <a:t>Dostupný na WWW: http://commons.wikimedia.org/wiki/File:D%C3%BCrnkrut_schloss.jpg </a:t>
            </a:r>
            <a:r>
              <a:rPr lang="cs-CZ" sz="1000" dirty="0" smtClean="0">
                <a:solidFill>
                  <a:schemeClr val="bg1"/>
                </a:solidFill>
              </a:rPr>
              <a:t> </a:t>
            </a:r>
          </a:p>
          <a:p>
            <a:pPr algn="l"/>
            <a:endParaRPr lang="cs-CZ" sz="1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073560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819</TotalTime>
  <Words>2237</Words>
  <Application>Microsoft Office PowerPoint</Application>
  <PresentationFormat>Předvádění na obrazovce (16:9)</PresentationFormat>
  <Paragraphs>199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Snímek 1</vt:lpstr>
      <vt:lpstr>PŘEMYSL OTAKAR II.</vt:lpstr>
      <vt:lpstr>PŘEMYSL OTAKAR II. ÚVOD</vt:lpstr>
      <vt:lpstr>PŘEMYSL OTAKAR II. VYBRANÉ POŘADÍ ANKETY NEJVĚTŠÍ ČECH</vt:lpstr>
      <vt:lpstr>PŘEMYSL OTAKAR II. PŘEDKOVÉ A NÁSLEDOVNÍCI NA TRŮNU</vt:lpstr>
      <vt:lpstr>PŘEMYSL OTAKAR II. PŘEDKOVÉ A NÁSLEDOVNÍCI NA TRŮNU</vt:lpstr>
      <vt:lpstr>PŘEMYSL OTAKAR II. PŘED NÁSTUPEM NA TRŮN</vt:lpstr>
      <vt:lpstr>PŘEMYSL OTAKAR II. PŘED NÁSTUPEM NA TRŮN</vt:lpstr>
      <vt:lpstr>PŘEMYSL OTAKAR II. LÉTA VLÁDY – NÁSTUP NA TRŮN</vt:lpstr>
      <vt:lpstr>PŘEMYSL OTAKAR II. LÉTA VLÁDY – KŘÍŽOVÁ VÝPRAVA DO POBALTÍ</vt:lpstr>
      <vt:lpstr>PŘEMYSL OTAKAR II. LÉTA VLÁDY – BOJ S UHRY</vt:lpstr>
      <vt:lpstr>PŘEMYSL OTAKAR II. LÉTA VLÁDY - DALŠÍ ÚZEMNÍ EXPANZE</vt:lpstr>
      <vt:lpstr>PŘEMYSL OTAKAR II. LÉTA VLÁDY -ÚSILÍ (?) O ŘÍŠSKOU KORUNU</vt:lpstr>
      <vt:lpstr>PŘEMYSL OTAKAR II. ZÁVĚR VLÁDY</vt:lpstr>
      <vt:lpstr>PŘEMYSL OTAKAR II. ZÁVĚREČNÉ HODNOCENÍ </vt:lpstr>
      <vt:lpstr>PŘEMYSL OTAKAR II. </vt:lpstr>
      <vt:lpstr>PŘEMYSL OTAKAR II. ZDROJE</vt:lpstr>
      <vt:lpstr>PŘEMYSL OTAKAR II.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Dušan</dc:creator>
  <cp:lastModifiedBy>Dum</cp:lastModifiedBy>
  <cp:revision>102</cp:revision>
  <dcterms:created xsi:type="dcterms:W3CDTF">2014-04-02T14:00:48Z</dcterms:created>
  <dcterms:modified xsi:type="dcterms:W3CDTF">2014-04-05T14:57:40Z</dcterms:modified>
</cp:coreProperties>
</file>