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Josef_suk.jpg" TargetMode="External"/><Relationship Id="rId3" Type="http://schemas.openxmlformats.org/officeDocument/2006/relationships/hyperlink" Target="http://upload.wikimedia.org/wikipedia/commons/b/b3/Bedrich_Smetana.jpg" TargetMode="External"/><Relationship Id="rId7" Type="http://schemas.openxmlformats.org/officeDocument/2006/relationships/hyperlink" Target="http://commons.wikimedia.org/wiki/File:Josef_Suk(1).jpg?uselang=cs" TargetMode="External"/><Relationship Id="rId2" Type="http://schemas.openxmlformats.org/officeDocument/2006/relationships/hyperlink" Target="http://upload.wikimedia.org/wikipedia/commons/1/15/Dvorak_19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6/Martinu_1943.jpg" TargetMode="External"/><Relationship Id="rId5" Type="http://schemas.openxmlformats.org/officeDocument/2006/relationships/hyperlink" Target="http://upload.wikimedia.org/wikipedia/commons/b/b9/Jan%C3%A1%C4%8Dek,_Kova%C5%99ovic,_kunc507.jpg" TargetMode="External"/><Relationship Id="rId4" Type="http://schemas.openxmlformats.org/officeDocument/2006/relationships/hyperlink" Target="http://cs.wikipedia.org/wiki/Leo%C5%A1_Jan%C3%A1%C4%8Dek" TargetMode="External"/><Relationship Id="rId9" Type="http://schemas.openxmlformats.org/officeDocument/2006/relationships/hyperlink" Target="http://commons.wikimedia.org/wiki/File:H%C3%A1ba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20. Století v české vážné hudbě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348880"/>
            <a:ext cx="8458200" cy="2451720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solidFill>
                  <a:schemeClr val="accent1"/>
                </a:solidFill>
                <a:latin typeface="Century Schoolbook" pitchFamily="18" charset="0"/>
              </a:rPr>
              <a:t>Anotace</a:t>
            </a:r>
            <a:r>
              <a:rPr lang="cs-CZ" sz="1600" dirty="0" smtClean="0">
                <a:solidFill>
                  <a:schemeClr val="accent1"/>
                </a:solidFill>
                <a:latin typeface="Century Schoolbook" pitchFamily="18" charset="0"/>
              </a:rPr>
              <a:t> </a:t>
            </a:r>
            <a:r>
              <a:rPr lang="cs-CZ" sz="1600" dirty="0" smtClean="0">
                <a:latin typeface="Century Schoolbook" pitchFamily="18" charset="0"/>
              </a:rPr>
              <a:t>   Prezentace seznámí žáky s vývojem české vážné hudby ve 20. století.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 Během prezentace naváží na znalosti z jiných předmětů a zopakují    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 znalosti z předchozích  ročníků.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 Nově získané informace si zopakují zábavnou formou. </a:t>
            </a:r>
            <a:br>
              <a:rPr lang="cs-CZ" sz="1600" dirty="0" smtClean="0">
                <a:latin typeface="Century Schoolbook" pitchFamily="18" charset="0"/>
              </a:rPr>
            </a:br>
            <a:r>
              <a:rPr lang="cs-CZ" sz="1600" b="1" dirty="0" smtClean="0">
                <a:solidFill>
                  <a:schemeClr val="accent1"/>
                </a:solidFill>
                <a:latin typeface="Century Schoolbook" pitchFamily="18" charset="0"/>
              </a:rPr>
              <a:t>Jazyk</a:t>
            </a:r>
            <a:r>
              <a:rPr lang="cs-CZ" sz="1600" dirty="0" smtClean="0">
                <a:latin typeface="Century Schoolbook" pitchFamily="18" charset="0"/>
              </a:rPr>
              <a:t> 	   Čeština</a:t>
            </a:r>
            <a:br>
              <a:rPr lang="cs-CZ" sz="1600" dirty="0" smtClean="0">
                <a:latin typeface="Century Schoolbook" pitchFamily="18" charset="0"/>
              </a:rPr>
            </a:br>
            <a:r>
              <a:rPr lang="cs-CZ" sz="1600" b="1" dirty="0" smtClean="0">
                <a:solidFill>
                  <a:schemeClr val="accent1"/>
                </a:solidFill>
                <a:latin typeface="Century Schoolbook" pitchFamily="18" charset="0"/>
              </a:rPr>
              <a:t>Očekávaný výstup</a:t>
            </a:r>
            <a:r>
              <a:rPr lang="cs-CZ" sz="16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16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1600" dirty="0" smtClean="0">
                <a:latin typeface="Century Schoolbook" pitchFamily="18" charset="0"/>
              </a:rPr>
              <a:t>	    Žák se orientuje ve vývoji české vážné hudby. Účelem prezentace je      	         	    probudit v dětech alespoň minimální zájem o vážnou hudbu </a:t>
            </a:r>
          </a:p>
          <a:p>
            <a:r>
              <a:rPr lang="cs-CZ" sz="1600" dirty="0" smtClean="0">
                <a:latin typeface="Century Schoolbook" pitchFamily="18" charset="0"/>
              </a:rPr>
              <a:t>                    20. století.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403648" y="1340768"/>
            <a:ext cx="7272808" cy="8679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Základní škola a Mateřská škola, Otnice, okres Vyškov</a:t>
            </a: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400" b="1" smtClean="0">
                <a:solidFill>
                  <a:schemeClr val="tx2"/>
                </a:solidFill>
              </a:rPr>
              <a:t>aktivity</a:t>
            </a:r>
            <a:r>
              <a:rPr lang="cs-CZ" sz="1400" b="1" smtClean="0">
                <a:solidFill>
                  <a:schemeClr val="tx2"/>
                </a:solidFill>
              </a:rPr>
              <a:t>: III/2 Inovace a zkvalitnění výuky prostřednictvím ICT</a:t>
            </a:r>
            <a:endParaRPr lang="cs-CZ" sz="1400" b="1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400" b="1" dirty="0" smtClean="0">
                <a:solidFill>
                  <a:schemeClr val="tx2"/>
                </a:solidFill>
              </a:rPr>
              <a:t>Interní číslo</a:t>
            </a:r>
            <a:r>
              <a:rPr lang="cs-CZ" sz="1400" b="1" smtClean="0">
                <a:solidFill>
                  <a:schemeClr val="tx2"/>
                </a:solidFill>
              </a:rPr>
              <a:t>: </a:t>
            </a:r>
            <a:r>
              <a:rPr lang="cs-CZ" sz="1400" b="1" smtClean="0">
                <a:solidFill>
                  <a:schemeClr val="tx2"/>
                </a:solidFill>
              </a:rPr>
              <a:t>VY_32_INOVACE_HV2.DF.7.17</a:t>
            </a:r>
            <a:endParaRPr lang="cs-CZ" sz="1400" b="1" dirty="0">
              <a:solidFill>
                <a:schemeClr val="tx2"/>
              </a:solidFill>
            </a:endParaRPr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2656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20. Století v české vážné hudbě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000" dirty="0" smtClean="0"/>
              <a:t>Mgr. Drahomíra Floriánová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Začátek 20. století v české vážné hudbě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4555232" cy="4595341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Je v současnosti obtížné hodnotit význam české vážné hudby a její obohacení naší kultury. Na to potřebujeme větší časový odstup. Proto se pokusíme pouze o celkové její shrnutí.</a:t>
            </a:r>
          </a:p>
          <a:p>
            <a:r>
              <a:rPr lang="cs-CZ" sz="1600" dirty="0" smtClean="0"/>
              <a:t>Naše vážná hudba se na počátku 20. století rozvíjela společně s hudbou evropskou. </a:t>
            </a:r>
          </a:p>
          <a:p>
            <a:r>
              <a:rPr lang="cs-CZ" sz="1600" dirty="0" smtClean="0"/>
              <a:t>Čeští hudební skladatelé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Bedřich Smetana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Antonín Dvořák </a:t>
            </a:r>
            <a:r>
              <a:rPr lang="cs-CZ" sz="1600" dirty="0" smtClean="0"/>
              <a:t>patřili k nejvýznamnějším v Evropě v období romantismu. Jejich skladby se s dílem ostatních evropských hudebníků daly směle měřit. </a:t>
            </a:r>
          </a:p>
          <a:p>
            <a:r>
              <a:rPr lang="cs-CZ" sz="1600" dirty="0" smtClean="0"/>
              <a:t>Na jejich odkaz svým dílem po smrti Antonína Dvořáka navázal další hudební skladatel – Leoš Janáček.</a:t>
            </a:r>
            <a:endParaRPr lang="cs-CZ" sz="1600" dirty="0"/>
          </a:p>
        </p:txBody>
      </p:sp>
      <p:pic>
        <p:nvPicPr>
          <p:cNvPr id="4" name="Obrázek 3" descr="Dvorak_19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1412776"/>
            <a:ext cx="2247491" cy="3356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Bedrich_Smeta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717032"/>
            <a:ext cx="2433880" cy="2841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7596336" y="479715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Antonín Dvořák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6309320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Bedřich Smetana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Leoš Janáček (1854 – 1928)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5059288" cy="4523333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Leoš Janáček byl světově uznávaný český hudební skladatel vážné hudby. Patří do generace české hudební moderny. Jeho styl je velmi osobitý a originální. Je ceněn především pro nezvyklou melodiku, která vychází z lidové hudby moravského Lašska a Slovácka.</a:t>
            </a:r>
          </a:p>
          <a:p>
            <a:r>
              <a:rPr lang="cs-CZ" sz="1600" dirty="0" smtClean="0"/>
              <a:t>Neobvyklá melodika zaznívá v jeho nejznámější opeře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Její pastorkyňa</a:t>
            </a:r>
            <a:r>
              <a:rPr lang="cs-CZ" sz="1600" dirty="0" smtClean="0"/>
              <a:t>, ve světě známé spíš pod názvem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Jenůfa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Další celosvětově známé tentokrát orchestrální dílo je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Symfonietta</a:t>
            </a:r>
            <a:r>
              <a:rPr lang="cs-CZ" sz="1600" dirty="0" smtClean="0"/>
              <a:t>, stejně jako cyklus klavírních skladeb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Po zarostlém chodníčku</a:t>
            </a:r>
            <a:r>
              <a:rPr lang="cs-CZ" sz="1600" dirty="0" smtClean="0"/>
              <a:t>. Z tohoto cyklu posluchače nejvíc zaujme skladba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Sýček neodletěl</a:t>
            </a:r>
            <a:r>
              <a:rPr lang="cs-CZ" sz="1600" dirty="0" smtClean="0"/>
              <a:t>, kterou Janáček napsal po smrti své dcery Olgy. Sýček je zde nositelem smrti, která neodešla, ale zůstává hluboko v srdci otce.</a:t>
            </a:r>
            <a:endParaRPr lang="cs-CZ" sz="1600" dirty="0"/>
          </a:p>
        </p:txBody>
      </p:sp>
      <p:pic>
        <p:nvPicPr>
          <p:cNvPr id="4" name="Obrázek 3" descr="Janáček,_Kovařovic,_kunc5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772816"/>
            <a:ext cx="3140964" cy="45125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6237312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Leoš Janáček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Bohuslav Martinů (1890 – 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5347320" cy="504056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Je světově proslulý český hudební skladatel hudební moderny 20. století.</a:t>
            </a:r>
          </a:p>
          <a:p>
            <a:r>
              <a:rPr lang="cs-CZ" sz="1600" dirty="0" smtClean="0"/>
              <a:t>Narodil se v Poličce v rodině poličského obuvníka a pověžného přímo ve věžní místnosti zdejšího chrámu svatého Jakuba. </a:t>
            </a:r>
          </a:p>
          <a:p>
            <a:r>
              <a:rPr lang="cs-CZ" sz="1600" dirty="0" smtClean="0"/>
              <a:t>Na pražské konzervatoři studoval hru na housle, klavír a varhany. V letech 1920 -1923 působil jako houslista v České filharmonii.</a:t>
            </a:r>
          </a:p>
          <a:p>
            <a:r>
              <a:rPr lang="cs-CZ" sz="1600" dirty="0" smtClean="0"/>
              <a:t>Tak jako mnoho dalších nejenom hudebních skladatelů odjel do tehdejšího „centra uměleckého dění“ Paříže na zkušenou. Na rozdíl od ostatních zde ale zůstal a prožil téměř celý svůj život. Se svou rodinou však kontakt nepřerušil.</a:t>
            </a:r>
          </a:p>
          <a:p>
            <a:r>
              <a:rPr lang="cs-CZ" sz="1600" dirty="0" smtClean="0"/>
              <a:t>Jeho tvorbu mimo jiné ovlivnil jazz a také ruský hudební skladatel Igor Stravinskij. V této době Martinů složil orchestrální věty ze sportovního prostředí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La Baggare </a:t>
            </a:r>
            <a:r>
              <a:rPr lang="cs-CZ" sz="1600" dirty="0" smtClean="0"/>
              <a:t>(Vřava) 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Half Time </a:t>
            </a:r>
            <a:r>
              <a:rPr lang="cs-CZ" sz="1600" dirty="0" smtClean="0"/>
              <a:t>(Poločas).</a:t>
            </a:r>
          </a:p>
          <a:p>
            <a:r>
              <a:rPr lang="cs-CZ" sz="1600" dirty="0" smtClean="0"/>
              <a:t>Dalšími známými díly jsou zpívaný balet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Špalíček</a:t>
            </a:r>
            <a:r>
              <a:rPr lang="cs-CZ" sz="1600" dirty="0" smtClean="0"/>
              <a:t> a při vzpomínkách na rodnou zemi vznikla komorní kantáta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Otvírání studánek</a:t>
            </a:r>
            <a:r>
              <a:rPr lang="cs-CZ" sz="1600" dirty="0" smtClean="0"/>
              <a:t>.</a:t>
            </a:r>
          </a:p>
          <a:p>
            <a:endParaRPr lang="cs-CZ" sz="1600" dirty="0"/>
          </a:p>
        </p:txBody>
      </p:sp>
      <p:pic>
        <p:nvPicPr>
          <p:cNvPr id="4" name="Obrázek 3" descr="Martinu_1943.jpg"/>
          <p:cNvPicPr>
            <a:picLocks noChangeAspect="1"/>
          </p:cNvPicPr>
          <p:nvPr/>
        </p:nvPicPr>
        <p:blipFill>
          <a:blip r:embed="rId2" cstate="print"/>
          <a:srcRect l="2273" t="1613" r="2273" b="4831"/>
          <a:stretch>
            <a:fillRect/>
          </a:stretch>
        </p:blipFill>
        <p:spPr>
          <a:xfrm>
            <a:off x="5796136" y="1628800"/>
            <a:ext cx="3024336" cy="4176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Suk (1874 – 1935)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5059288" cy="5256584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Byl český skladatel, houslista a pedagog, žák a zeť Antonína Dvořáka. Svou hudbou se stal představitelem pozdního romantismu. </a:t>
            </a:r>
          </a:p>
          <a:p>
            <a:r>
              <a:rPr lang="cs-CZ" sz="1600" dirty="0" smtClean="0"/>
              <a:t>Spolu s Vítězslavem Novákem byl jedním ze zakladatelů české hudební moderny.</a:t>
            </a:r>
          </a:p>
          <a:p>
            <a:r>
              <a:rPr lang="cs-CZ" sz="1600" dirty="0" smtClean="0"/>
              <a:t>Sukovo dílo se vyznačuje, zvlášť na počátku tvorby, lyričností až intimitou.</a:t>
            </a:r>
          </a:p>
          <a:p>
            <a:r>
              <a:rPr lang="cs-CZ" sz="1600" dirty="0" smtClean="0"/>
              <a:t>Můžeme si připomenout hudbu k dramatické pohádce Julia Zeyera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Radúz a Mahulena </a:t>
            </a:r>
            <a:r>
              <a:rPr lang="cs-CZ" sz="1600" dirty="0" smtClean="0"/>
              <a:t>nebo symfonie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Asrael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Pohádka léta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Zrání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Epilog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Jeho vnukem a pravnukem Antonína Dvořáka byl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Josef Suk mladší </a:t>
            </a:r>
            <a:r>
              <a:rPr lang="cs-CZ" sz="1600" dirty="0" smtClean="0"/>
              <a:t>- významný a celosvětově známý houslista.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  <a:endParaRPr lang="cs-CZ" sz="2000" dirty="0"/>
          </a:p>
        </p:txBody>
      </p:sp>
      <p:pic>
        <p:nvPicPr>
          <p:cNvPr id="4" name="Obrázek 3" descr="Josef_Suk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124744"/>
            <a:ext cx="2049308" cy="3032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436096" y="4149080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Josef Suk - starší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" name="Obrázek 5" descr="400px-Josef_su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3429000"/>
            <a:ext cx="2141984" cy="3212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148064" y="6453336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Josef Suk - mladší</a:t>
            </a:r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skladatelé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Vítězslav Novák </a:t>
            </a:r>
            <a:r>
              <a:rPr lang="cs-CZ" sz="1600" dirty="0" smtClean="0"/>
              <a:t>(1870 – 1949)</a:t>
            </a:r>
          </a:p>
          <a:p>
            <a:pPr>
              <a:buNone/>
            </a:pPr>
            <a:r>
              <a:rPr lang="cs-CZ" sz="1600" dirty="0" smtClean="0"/>
              <a:t>	byl český hudební skladatel, hudební pedagog a klavírista a horolezec.</a:t>
            </a:r>
          </a:p>
          <a:p>
            <a:r>
              <a:rPr lang="cs-CZ" sz="1600" dirty="0" smtClean="0"/>
              <a:t>Jeho tvorba byla ovlivněna moravskou lidovou hudbou. Později například impresionismem.</a:t>
            </a:r>
          </a:p>
          <a:p>
            <a:r>
              <a:rPr lang="cs-CZ" sz="1600" dirty="0" smtClean="0"/>
              <a:t>Po výstupech ve Vysokých Tatrách složil symfonickou báseň "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V Tatrách</a:t>
            </a:r>
            <a:r>
              <a:rPr lang="cs-CZ" sz="1600" dirty="0" smtClean="0"/>
              <a:t>„. Je autorem symfonické básně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Toman a lesní panna</a:t>
            </a:r>
            <a:r>
              <a:rPr lang="cs-CZ" sz="1600" dirty="0" smtClean="0"/>
              <a:t>, opery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Zvíkovský rarášek</a:t>
            </a:r>
            <a:r>
              <a:rPr lang="cs-CZ" sz="1600" dirty="0" smtClean="0"/>
              <a:t>, orchestrálních skladeb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Slovácká suita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Jihočeská suita</a:t>
            </a:r>
            <a:r>
              <a:rPr lang="cs-CZ" sz="1600" dirty="0" smtClean="0"/>
              <a:t>. </a:t>
            </a:r>
          </a:p>
          <a:p>
            <a:endParaRPr lang="cs-CZ" sz="1600" dirty="0" smtClean="0"/>
          </a:p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Alois Hába </a:t>
            </a:r>
            <a:r>
              <a:rPr lang="cs-CZ" sz="1600" dirty="0" smtClean="0"/>
              <a:t>(1893 – 1973)</a:t>
            </a:r>
          </a:p>
          <a:p>
            <a:pPr>
              <a:buNone/>
            </a:pPr>
            <a:r>
              <a:rPr lang="cs-CZ" sz="1600" dirty="0" smtClean="0"/>
              <a:t>	Je poněkud zvláštní postavou mezi českými hudebními skladateli.</a:t>
            </a:r>
          </a:p>
          <a:p>
            <a:r>
              <a:rPr lang="cs-CZ" sz="1600" dirty="0" smtClean="0"/>
              <a:t>Ve světě proslul svými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mikrointervalovými skladbami</a:t>
            </a:r>
            <a:r>
              <a:rPr lang="cs-CZ" sz="1600" dirty="0" smtClean="0"/>
              <a:t>, kde užíval </a:t>
            </a:r>
          </a:p>
          <a:p>
            <a:pPr>
              <a:buNone/>
            </a:pPr>
            <a:r>
              <a:rPr lang="cs-CZ" sz="1600" dirty="0" smtClean="0"/>
              <a:t>	hlavně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čvtrttónové ladění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Pro jeho skladby podle jeho návrhů byly postaveny</a:t>
            </a:r>
          </a:p>
          <a:p>
            <a:pPr>
              <a:buNone/>
            </a:pPr>
            <a:r>
              <a:rPr lang="cs-CZ" sz="1600" dirty="0" smtClean="0"/>
              <a:t>	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speciální nástroje </a:t>
            </a:r>
            <a:r>
              <a:rPr lang="cs-CZ" sz="1600" dirty="0" smtClean="0"/>
              <a:t>jako klavíry, klarinety, kytary, trubky.</a:t>
            </a:r>
          </a:p>
          <a:p>
            <a:pPr>
              <a:buNone/>
            </a:pPr>
            <a:r>
              <a:rPr lang="cs-CZ" sz="1600" dirty="0" smtClean="0"/>
              <a:t>	</a:t>
            </a:r>
          </a:p>
          <a:p>
            <a:endParaRPr lang="cs-CZ" sz="1600" dirty="0"/>
          </a:p>
        </p:txBody>
      </p:sp>
      <p:pic>
        <p:nvPicPr>
          <p:cNvPr id="4" name="Obrázek 3" descr="570px-Háb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11443" y="3645024"/>
            <a:ext cx="2398262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Vážná hudba po 2. světové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Po skončení 2. světové války převládl ve všech oblastech umění optimismus.</a:t>
            </a:r>
          </a:p>
          <a:p>
            <a:r>
              <a:rPr lang="cs-CZ" sz="1600" dirty="0" smtClean="0"/>
              <a:t>V roce 1946 proběhl 1. ročník hudebního festivalu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Pražské jaro</a:t>
            </a:r>
            <a:r>
              <a:rPr lang="cs-CZ" sz="1600" dirty="0" smtClean="0"/>
              <a:t>. Díky němu má naše hudba možnost se předvést světu a zároveň se se světovou hudbou srovnávat.</a:t>
            </a:r>
          </a:p>
          <a:p>
            <a:r>
              <a:rPr lang="cs-CZ" sz="1600" dirty="0" smtClean="0"/>
              <a:t>Od téhož roku je možné hudbu studovat na pražské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Akademii múzických umění </a:t>
            </a:r>
            <a:r>
              <a:rPr lang="cs-CZ" sz="1600" dirty="0" smtClean="0"/>
              <a:t>(AMU) a v Brně na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Janáčkově akademii múzických umění </a:t>
            </a:r>
            <a:r>
              <a:rPr lang="cs-CZ" sz="1600" dirty="0" smtClean="0"/>
              <a:t>(JAMU).</a:t>
            </a:r>
          </a:p>
          <a:p>
            <a:r>
              <a:rPr lang="cs-CZ" sz="1600" dirty="0" smtClean="0"/>
              <a:t>Po únoru 1948 odešli mnozí tvůrci a interpreti do ciziny a často se jim tam podařilo získat mezinárodní uznání. Mezi ně určitě patří dirigent a skladatel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Rafael Kubelík</a:t>
            </a:r>
            <a:r>
              <a:rPr lang="cs-CZ" sz="1600" dirty="0" smtClean="0"/>
              <a:t> (1914 – 1996) a klavírní virtuos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Rudolf Firkušný </a:t>
            </a:r>
            <a:r>
              <a:rPr lang="cs-CZ" sz="1600" dirty="0" smtClean="0"/>
              <a:t>(1912 – 1994).</a:t>
            </a:r>
          </a:p>
          <a:p>
            <a:r>
              <a:rPr lang="cs-CZ" sz="1600" dirty="0" smtClean="0"/>
              <a:t>V 60. letech se politické poměry u nás postupně uvolňovaly a naše hudba mohla držet krok s tou světovou. V té době se prosadili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Otmar Mácha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Petr Eben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Ilja Hurník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Václav Neuman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Okupací naší vlasti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vojsky Varšavské smlouvy </a:t>
            </a:r>
            <a:r>
              <a:rPr lang="cs-CZ" sz="1600" dirty="0" smtClean="0"/>
              <a:t>se vývoj hudby u nás přerušil. Skladatelé jako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Karel Husa </a:t>
            </a:r>
            <a:r>
              <a:rPr lang="cs-CZ" sz="1600" dirty="0" smtClean="0"/>
              <a:t>nebo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Zdeněk Mácal </a:t>
            </a:r>
            <a:r>
              <a:rPr lang="cs-CZ" sz="1600" dirty="0" smtClean="0"/>
              <a:t>museli emigrovat. I proto je ve světě dobře znají.</a:t>
            </a:r>
          </a:p>
          <a:p>
            <a:r>
              <a:rPr lang="cs-CZ" sz="1600" dirty="0" smtClean="0"/>
              <a:t>Nejslavnější skladbou Karla Husy, žijícího v USA, je orchestrální skladba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Hudba pro Prahu</a:t>
            </a:r>
            <a:r>
              <a:rPr lang="cs-CZ" sz="1600" dirty="0" smtClean="0"/>
              <a:t>, kterou skladatel napsal po okupaci naší země.</a:t>
            </a:r>
          </a:p>
          <a:p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Po roce 1989 </a:t>
            </a:r>
            <a:r>
              <a:rPr lang="cs-CZ" sz="1600" dirty="0" smtClean="0"/>
              <a:t>se někteří slavní hudební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</a:rPr>
              <a:t>emigranti začali vracet</a:t>
            </a:r>
            <a:r>
              <a:rPr lang="cs-CZ" sz="1600" dirty="0" smtClean="0"/>
              <a:t>. V roce 1990 dirigoval na Pražském jaru Smetanovu mou vlast Rafael Kubelík. Na sklonku svého života se českých koncertních podiích několikrát představil i Rudolf Firkušný.</a:t>
            </a:r>
            <a:endParaRPr lang="cs-CZ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Lomená Osmisměrka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450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  <a:gridCol w="7239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Q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Č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F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W</a:t>
                      </a:r>
                      <a:endParaRPr lang="cs-CZ" b="0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CH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Ř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6165304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Bedřich Smetana, Antonín Dvořák, Leoš Janáček, Josef Suk, Bohuslav Martinů, Alois Hába, Rudolf Firkušný, Rafael Kubelík, Eben Petr, Karel Husa, Jenůfa, Asrael, Zrání, Neuman, Epilog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Antonín Dvořák			Half Time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Bedřich Smetana			Jenůfa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Bohuslav Martinů			Rusalka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Josef Suk				Toman a lesní panna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smtClean="0"/>
              <a:t>Vítězslav Novák</a:t>
            </a:r>
            <a:r>
              <a:rPr lang="cs-CZ" sz="1600" dirty="0" smtClean="0"/>
              <a:t>			Hudba pro Prahu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Karel Husa			Libuše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Leoš Janáček 			Radúz a Mahulena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81003">
            <a:off x="6506473" y="1396966"/>
            <a:ext cx="2740964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http://upload.wikimedia.org/wikipedia/commons/1/15/Dvorak_1901.jpg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3"/>
              </a:rPr>
              <a:t>http://upload.wikimedia.org/wikipedia/commons/b/b3/Bedrich_Smetana.jpg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4"/>
              </a:rPr>
              <a:t>http://cs.wikipedia.org/wiki/Leo%C5%A1_Jan%C3%A1%C4%8Dek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5"/>
              </a:rPr>
              <a:t>http://upload.wikimedia.org/wikipedia/commons/b/b9/Jan%C3%A1%C4%8Dek,_Kova%C5%99ovic,_kunc507.jpg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6"/>
              </a:rPr>
              <a:t>http://upload.wikimedia.org/wikipedia/commons/b/b6/Martinu_1943.jpg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7"/>
              </a:rPr>
              <a:t>http://commons.wikimedia.org/wiki/File:Josef_Suk(1).jpg?uselang=cs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>
                <a:hlinkClick r:id="rId8"/>
              </a:rPr>
              <a:t>http://commons.wikimedia.org/wiki/File:Josef_suk.jpg</a:t>
            </a:r>
            <a:r>
              <a:rPr lang="cs-CZ" sz="1600" dirty="0" smtClean="0"/>
              <a:t>, </a:t>
            </a:r>
            <a:r>
              <a:rPr lang="cs-CZ" sz="1600" b="1" dirty="0" smtClean="0"/>
              <a:t>Bundesarchiv, Bild 183-47198-0003 / CC-BY-SA, </a:t>
            </a:r>
            <a:r>
              <a:rPr lang="cs-CZ" sz="1600" dirty="0" smtClean="0"/>
              <a:t>29. 1. 2014</a:t>
            </a:r>
          </a:p>
          <a:p>
            <a:r>
              <a:rPr lang="cs-CZ" sz="1600" dirty="0" smtClean="0">
                <a:hlinkClick r:id="rId9"/>
              </a:rPr>
              <a:t>http://commons.wikimedia.org/wiki/File:H%C3%A1ba.JPG?uselang=cs</a:t>
            </a:r>
            <a:r>
              <a:rPr lang="cs-CZ" sz="1600" dirty="0" smtClean="0"/>
              <a:t>, 29. 1. 2014</a:t>
            </a:r>
          </a:p>
          <a:p>
            <a:r>
              <a:rPr lang="cs-CZ" sz="1600" dirty="0" smtClean="0"/>
              <a:t>Hudební výchova pro 9. ročník ZŠ (A.  Charalambidis, J. Pilka a kol.), SPN, 2008, ISBN 80-7235-296-2, 29. 1. </a:t>
            </a:r>
            <a:r>
              <a:rPr lang="cs-CZ" sz="1600" smtClean="0"/>
              <a:t>2014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769</TotalTime>
  <Words>886</Words>
  <Application>Microsoft Office PowerPoint</Application>
  <PresentationFormat>Předvádění na obrazovce (4:3)</PresentationFormat>
  <Paragraphs>239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20. Století v české vážné hudbě</vt:lpstr>
      <vt:lpstr>20. Století v české vážné hudbě</vt:lpstr>
      <vt:lpstr>Začátek 20. století v české vážné hudbě</vt:lpstr>
      <vt:lpstr>Leoš Janáček (1854 – 1928)</vt:lpstr>
      <vt:lpstr>Bohuslav Martinů (1890 – 1958)</vt:lpstr>
      <vt:lpstr>Josef Suk (1874 – 1935)</vt:lpstr>
      <vt:lpstr>Další hudební skladatelé 20. století</vt:lpstr>
      <vt:lpstr>Vážná hudba po 2. světové válce</vt:lpstr>
      <vt:lpstr>Lomená Osmisměrka</vt:lpstr>
      <vt:lpstr>Spoj správné dvojice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20. Století v české vážné hudbě</dc:title>
  <dc:creator>Draha</dc:creator>
  <cp:lastModifiedBy>user6</cp:lastModifiedBy>
  <cp:revision>86</cp:revision>
  <dcterms:created xsi:type="dcterms:W3CDTF">2014-01-30T03:58:22Z</dcterms:created>
  <dcterms:modified xsi:type="dcterms:W3CDTF">2014-03-28T11:41:37Z</dcterms:modified>
</cp:coreProperties>
</file>