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57" r:id="rId4"/>
    <p:sldId id="259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Werj8FcprM" TargetMode="External"/><Relationship Id="rId2" Type="http://schemas.openxmlformats.org/officeDocument/2006/relationships/hyperlink" Target="http://www.youtube.com/watch?v=tViCV3Wl6s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bI9akyHz_wc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youtube.com/watch?v=4FHpmn-KYe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stream.cz/uservideo/445610-stravinskeho-sveceni-jara-uvod-styl-isao-tomit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WlvalS462Q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http://www.youtube.com/watch?v=wiwmaJRBie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youtube.com/watch?v=r3LCyTtWhD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leanderova.blog.cz/0807/romeo-a-julie-romeo-and-juliet" TargetMode="External"/><Relationship Id="rId13" Type="http://schemas.openxmlformats.org/officeDocument/2006/relationships/hyperlink" Target="http://upload.wikimedia.org/wikipedia/commons/9/91/Ivan_Vasiliev_in_Spartacus,_Bolshoi_Theatre_2011-10-28.jpg" TargetMode="External"/><Relationship Id="rId3" Type="http://schemas.openxmlformats.org/officeDocument/2006/relationships/hyperlink" Target="http://www.ndm.cz/userfiles/archiv_priloh/clanky/fotografie/2012-2013/balet-1372857311.png" TargetMode="External"/><Relationship Id="rId7" Type="http://schemas.openxmlformats.org/officeDocument/2006/relationships/hyperlink" Target="http://www.pragmoon.cz/_data/events/2011/10/large/qrdvfn9xt731w0k6.jpg" TargetMode="External"/><Relationship Id="rId12" Type="http://schemas.openxmlformats.org/officeDocument/2006/relationships/hyperlink" Target="http://img.ct24.cz/multimedia/videos/image/1575/medium/472297.jpg" TargetMode="External"/><Relationship Id="rId17" Type="http://schemas.openxmlformats.org/officeDocument/2006/relationships/hyperlink" Target="http://www.euu.ic.cz/main.php?lnk=1007" TargetMode="External"/><Relationship Id="rId2" Type="http://schemas.openxmlformats.org/officeDocument/2006/relationships/hyperlink" Target="http://www.i-love-dance.estranky.cz/img/mid/17/balet-18.jpg" TargetMode="External"/><Relationship Id="rId16" Type="http://schemas.openxmlformats.org/officeDocument/2006/relationships/hyperlink" Target="http://img.signaly.cz/upload/8/4/072c79c23682ab623035b07660768b/SIG_Vlastimil-Harap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omeo_a_Julie_(balet)" TargetMode="External"/><Relationship Id="rId11" Type="http://schemas.openxmlformats.org/officeDocument/2006/relationships/hyperlink" Target="http://cs.wikipedia.org/wiki/Aram_Cha%C4%8Daturjan" TargetMode="External"/><Relationship Id="rId5" Type="http://schemas.openxmlformats.org/officeDocument/2006/relationships/hyperlink" Target="http://cs.wikipedia.org/wiki/Soubor:Sergei_Prokofiev_02.jpg" TargetMode="External"/><Relationship Id="rId15" Type="http://schemas.openxmlformats.org/officeDocument/2006/relationships/hyperlink" Target="http://cs.wikipedia.org/wiki/Vlastimil_Harapes" TargetMode="External"/><Relationship Id="rId10" Type="http://schemas.openxmlformats.org/officeDocument/2006/relationships/hyperlink" Target="http://cs.wikipedia.org/wiki/Soubor:Khachaturian11111.jpg" TargetMode="External"/><Relationship Id="rId4" Type="http://schemas.openxmlformats.org/officeDocument/2006/relationships/hyperlink" Target="http://cs.wikipedia.org/wiki/Petr_Ilji%C4%8D_%C4%8Cajkovskij" TargetMode="External"/><Relationship Id="rId9" Type="http://schemas.openxmlformats.org/officeDocument/2006/relationships/hyperlink" Target="http://cs.wikipedia.org/wiki/Soubor:Igor_Stravinsky_LOC_32392u.jpg" TargetMode="External"/><Relationship Id="rId14" Type="http://schemas.openxmlformats.org/officeDocument/2006/relationships/hyperlink" Target="http://upload.wikimedia.org/wikipedia/commons/4/45/Swanlake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a balet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284984"/>
            <a:ext cx="7848544" cy="1584176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entury Schoolbook" pitchFamily="18" charset="0"/>
              </a:rPr>
              <a:t>Anotace	</a:t>
            </a:r>
            <a:r>
              <a:rPr lang="cs-CZ" sz="2500" dirty="0" smtClean="0">
                <a:latin typeface="Century Schoolbook" pitchFamily="18" charset="0"/>
              </a:rPr>
              <a:t>Prezentace seznámí žáky se vznikem a vývojem baletu. Dozvědí se, kteří ruští                                  </a:t>
            </a:r>
          </a:p>
          <a:p>
            <a:pPr algn="l"/>
            <a:r>
              <a:rPr lang="cs-CZ" sz="2500" dirty="0" smtClean="0">
                <a:latin typeface="Century Schoolbook" pitchFamily="18" charset="0"/>
              </a:rPr>
              <a:t>                   hudební skladatelé se o rozvoj baletu nejvíce zasloužili. Během prezentace    </a:t>
            </a:r>
          </a:p>
          <a:p>
            <a:pPr algn="l"/>
            <a:r>
              <a:rPr lang="cs-CZ" sz="2500" dirty="0" smtClean="0">
                <a:latin typeface="Century Schoolbook" pitchFamily="18" charset="0"/>
              </a:rPr>
              <a:t>                   naváží na své znalosti z předchozích ročníků, případně z návštěv baletních 	představení. Nově získané informace si zopakují zábavnou formou. </a:t>
            </a:r>
          </a:p>
          <a:p>
            <a:pPr algn="l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entury Schoolbook" pitchFamily="18" charset="0"/>
              </a:rPr>
              <a:t>Jazyk	</a:t>
            </a:r>
            <a:r>
              <a:rPr lang="cs-CZ" sz="2800" dirty="0" smtClean="0">
                <a:latin typeface="Century Schoolbook" pitchFamily="18" charset="0"/>
              </a:rPr>
              <a:t>Čeština</a:t>
            </a:r>
            <a:br>
              <a:rPr lang="cs-CZ" sz="2800" dirty="0" smtClean="0">
                <a:latin typeface="Century Schoolbook" pitchFamily="18" charset="0"/>
              </a:rPr>
            </a:b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latin typeface="Century Schoolbook" pitchFamily="18" charset="0"/>
              </a:rPr>
              <a:t>Očekávaný výstup</a:t>
            </a:r>
            <a:r>
              <a:rPr lang="cs-CZ" sz="2800" dirty="0" smtClean="0">
                <a:solidFill>
                  <a:schemeClr val="accent1"/>
                </a:solidFill>
                <a:latin typeface="Century Schoolbook" pitchFamily="18" charset="0"/>
              </a:rPr>
              <a:t/>
            </a:r>
            <a:br>
              <a:rPr lang="cs-CZ" sz="2800" dirty="0" smtClean="0">
                <a:solidFill>
                  <a:schemeClr val="accent1"/>
                </a:solidFill>
                <a:latin typeface="Century Schoolbook" pitchFamily="18" charset="0"/>
              </a:rPr>
            </a:br>
            <a:r>
              <a:rPr lang="cs-CZ" sz="2800" dirty="0" smtClean="0">
                <a:latin typeface="Century Schoolbook" pitchFamily="18" charset="0"/>
              </a:rPr>
              <a:t>	 Žák se orientuje v nejznámějších baletních dílech a jejich tvůrcích.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4797152"/>
            <a:ext cx="7488832" cy="12341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chemeClr val="tx2"/>
                </a:solidFill>
              </a:rPr>
              <a:t>Číslo a název klíčové </a:t>
            </a:r>
            <a:r>
              <a:rPr lang="cs-CZ" sz="1400" b="1" smtClean="0">
                <a:solidFill>
                  <a:schemeClr val="tx2"/>
                </a:solidFill>
              </a:rPr>
              <a:t>aktivity</a:t>
            </a:r>
            <a:r>
              <a:rPr lang="cs-CZ" sz="1400" b="1" smtClean="0">
                <a:solidFill>
                  <a:schemeClr val="tx2"/>
                </a:solidFill>
              </a:rPr>
              <a:t>: III/2 Inovace a zkvalitnění výuky prostřednictvím ICT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smtClean="0">
                <a:solidFill>
                  <a:schemeClr val="tx2"/>
                </a:solidFill>
              </a:rPr>
              <a:t>Základní </a:t>
            </a:r>
            <a:r>
              <a:rPr lang="cs-CZ" sz="1400" b="1" dirty="0" smtClean="0">
                <a:solidFill>
                  <a:schemeClr val="tx2"/>
                </a:solidFill>
              </a:rPr>
              <a:t>škola a Mateřská škola, Otnice, okres Vyškov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chemeClr val="tx2"/>
                </a:solidFill>
              </a:rPr>
              <a:t>Mgr. Drahomíra Floriánová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1400" b="1" dirty="0" smtClean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chemeClr val="tx2"/>
                </a:solidFill>
              </a:rPr>
              <a:t>Interní </a:t>
            </a:r>
            <a:r>
              <a:rPr lang="cs-CZ" sz="1400" b="1" smtClean="0">
                <a:solidFill>
                  <a:schemeClr val="tx2"/>
                </a:solidFill>
              </a:rPr>
              <a:t>číslo</a:t>
            </a:r>
            <a:r>
              <a:rPr lang="cs-CZ" sz="1400" b="1" smtClean="0">
                <a:solidFill>
                  <a:schemeClr val="tx2"/>
                </a:solidFill>
              </a:rPr>
              <a:t>: </a:t>
            </a:r>
            <a:r>
              <a:rPr lang="cs-CZ" sz="1400" b="1" smtClean="0">
                <a:solidFill>
                  <a:schemeClr val="tx2"/>
                </a:solidFill>
              </a:rPr>
              <a:t>VY_32_INOVACE_HV2.DF.7.07</a:t>
            </a:r>
            <a:endParaRPr lang="cs-CZ" sz="1400" dirty="0"/>
          </a:p>
        </p:txBody>
      </p:sp>
      <p:pic>
        <p:nvPicPr>
          <p:cNvPr id="1026" name="Obrázek 1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84" y="5993558"/>
            <a:ext cx="3024336" cy="646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80728"/>
            <a:ext cx="7851648" cy="1324744"/>
          </a:xfrm>
        </p:spPr>
        <p:txBody>
          <a:bodyPr/>
          <a:lstStyle/>
          <a:p>
            <a:r>
              <a:rPr lang="cs-CZ" dirty="0" smtClean="0"/>
              <a:t>Hudba a balet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940152" y="5805264"/>
            <a:ext cx="2952328" cy="744488"/>
          </a:xfrm>
        </p:spPr>
        <p:txBody>
          <a:bodyPr/>
          <a:lstStyle/>
          <a:p>
            <a:r>
              <a:rPr lang="cs-CZ" sz="1800" dirty="0" smtClean="0"/>
              <a:t>Mgr. Drahomíra Floriánová</a:t>
            </a:r>
            <a:endParaRPr lang="cs-CZ" sz="1800" dirty="0"/>
          </a:p>
        </p:txBody>
      </p:sp>
      <p:pic>
        <p:nvPicPr>
          <p:cNvPr id="5" name="Obrázek 4" descr="balet-137285731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420888"/>
            <a:ext cx="5646957" cy="42352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Balet a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4978896" cy="4896544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smtClean="0"/>
              <a:t>Hudba a tanec k sobě patří už od dávnověku.</a:t>
            </a:r>
          </a:p>
          <a:p>
            <a:r>
              <a:rPr lang="cs-CZ" sz="1600" dirty="0" smtClean="0"/>
              <a:t>Balet (z latinského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ballare</a:t>
            </a:r>
            <a:r>
              <a:rPr lang="cs-CZ" sz="1600" dirty="0" smtClean="0"/>
              <a:t> – tančit) je forma scénického tance, který využívá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choreografiii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Počátky baletu můžeme najít ve druhé polovině 16. století  v tanečních vložkách italských oper a francouzským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ballet de cour</a:t>
            </a:r>
            <a:r>
              <a:rPr lang="cs-CZ" sz="1600" dirty="0" smtClean="0"/>
              <a:t>. Tanečníci se objevují ve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speciálních kostýmech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Balet se samostatně začal rozvíjet ve Francii za vlády Ludvíka XIV (1643 – 1715).</a:t>
            </a:r>
          </a:p>
          <a:p>
            <a:r>
              <a:rPr lang="cs-CZ" sz="1600" dirty="0" smtClean="0"/>
              <a:t>V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18</a:t>
            </a:r>
            <a:r>
              <a:rPr lang="cs-CZ" sz="1600" dirty="0" smtClean="0"/>
              <a:t>. století došlo k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popularizaci baletu</a:t>
            </a:r>
            <a:r>
              <a:rPr lang="cs-CZ" sz="1600" dirty="0" smtClean="0"/>
              <a:t>, která vedla k rozpracování a vylepšení baletní techniky. Stal se rovnoprávným k opeře a činohře.</a:t>
            </a:r>
          </a:p>
          <a:p>
            <a:r>
              <a:rPr lang="cs-CZ" sz="1600" dirty="0" smtClean="0"/>
              <a:t>Prosadila se plně pantomima a nastala reforma pohybů, čímž se zlepšily možnosti vyjadřovat příběh.</a:t>
            </a:r>
          </a:p>
          <a:p>
            <a:r>
              <a:rPr lang="cs-CZ" sz="1600" dirty="0" smtClean="0"/>
              <a:t>V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19</a:t>
            </a:r>
            <a:r>
              <a:rPr lang="cs-CZ" sz="1600" dirty="0" smtClean="0"/>
              <a:t>. století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opadl</a:t>
            </a:r>
            <a:r>
              <a:rPr lang="cs-CZ" sz="1600" dirty="0" smtClean="0"/>
              <a:t>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zájem </a:t>
            </a:r>
            <a:r>
              <a:rPr lang="cs-CZ" sz="1600" dirty="0" smtClean="0"/>
              <a:t>o balet. Rozvíjel se jen ve Francii, Itálii a Rusku.</a:t>
            </a:r>
          </a:p>
          <a:p>
            <a:r>
              <a:rPr lang="cs-CZ" sz="1600" dirty="0" smtClean="0"/>
              <a:t>Ve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20</a:t>
            </a:r>
            <a:r>
              <a:rPr lang="cs-CZ" sz="1600" dirty="0" smtClean="0"/>
              <a:t>. století došlo především díky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ruské škole </a:t>
            </a:r>
            <a:r>
              <a:rPr lang="cs-CZ" sz="1600" dirty="0" smtClean="0"/>
              <a:t>k určité renesanci klasického baletu, který díky řadě vynikajících tanečníků postupně získal zpět své ztracené pozice.</a:t>
            </a:r>
            <a:endParaRPr lang="cs-CZ" sz="1600" dirty="0"/>
          </a:p>
        </p:txBody>
      </p:sp>
      <p:pic>
        <p:nvPicPr>
          <p:cNvPr id="4" name="Obrázek 3" descr="balet-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772816"/>
            <a:ext cx="3467100" cy="4381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Petr Iljič Čajkovskij   1840 - 1893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5698976" cy="440776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Byl ruský hudební skladatel.</a:t>
            </a:r>
          </a:p>
          <a:p>
            <a:r>
              <a:rPr lang="cs-CZ" sz="1600" dirty="0" smtClean="0"/>
              <a:t>Bývá řazen k nejvýznamnějším světovým hudebním skladatelům. </a:t>
            </a:r>
          </a:p>
          <a:p>
            <a:r>
              <a:rPr lang="cs-CZ" sz="1600" dirty="0" smtClean="0"/>
              <a:t>Spojoval prvky ruské lidové hudby s evropskou vážnou hudbou.</a:t>
            </a:r>
          </a:p>
          <a:p>
            <a:r>
              <a:rPr lang="cs-CZ" sz="1600" dirty="0" smtClean="0"/>
              <a:t>Několikrát také navštívil Prahu, kde roku 1888 dirigoval premiéru své opery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Evžen Oněgin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Nejvíce ho však proslavila jeho baletní díla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Labutí jezero 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Šípková Růženka</a:t>
            </a:r>
            <a:r>
              <a:rPr lang="cs-CZ" sz="1600" dirty="0" smtClean="0"/>
              <a:t>. Libreto k oběma operám bylo vytvořeno volným zpracováním básní ruského básníka A. S. Puškina. Velmi populární je (i mezi dospělými) pohádka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Louskáček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Jeho nejznámějším dílem však je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Koncert pro klavír a orchestr č. 1 b moll</a:t>
            </a:r>
            <a:r>
              <a:rPr lang="cs-CZ" sz="1600" dirty="0" smtClean="0"/>
              <a:t>.</a:t>
            </a:r>
            <a:endParaRPr lang="cs-CZ" sz="1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Zástupný symbol pro obsah 3" descr="Čajkovskij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2204864"/>
            <a:ext cx="2794000" cy="365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Sergej Prokofjev       1891 - 1953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564904"/>
            <a:ext cx="4474840" cy="3759696"/>
          </a:xfrm>
        </p:spPr>
        <p:txBody>
          <a:bodyPr>
            <a:normAutofit/>
          </a:bodyPr>
          <a:lstStyle/>
          <a:p>
            <a:r>
              <a:rPr lang="cs-CZ" sz="1600" dirty="0" smtClean="0"/>
              <a:t>Byl ruský skladatel, pianista a dirigent. </a:t>
            </a:r>
          </a:p>
          <a:p>
            <a:r>
              <a:rPr lang="cs-CZ" sz="1600" dirty="0" smtClean="0"/>
              <a:t>Je považovaný za jednoho z největších skladatelů 20. století.</a:t>
            </a:r>
          </a:p>
          <a:p>
            <a:r>
              <a:rPr lang="cs-CZ" sz="1600" dirty="0" smtClean="0"/>
              <a:t>Složil hudbu k baletu </a:t>
            </a:r>
            <a:r>
              <a:rPr lang="cs-CZ" sz="1600" dirty="0" smtClean="0">
                <a:hlinkClick r:id="rId2"/>
              </a:rPr>
              <a:t>Romeo a Julie </a:t>
            </a:r>
            <a:r>
              <a:rPr lang="cs-CZ" sz="1600" dirty="0" smtClean="0"/>
              <a:t>na motivy stejnojmenné hry Williama  Shakespeara.</a:t>
            </a:r>
          </a:p>
          <a:p>
            <a:r>
              <a:rPr lang="cs-CZ" sz="1600" dirty="0" smtClean="0"/>
              <a:t>Podle divadelní hry byl také natočen nejen v roce 1968 stejnojmenný film.</a:t>
            </a:r>
          </a:p>
          <a:p>
            <a:r>
              <a:rPr lang="cs-CZ" sz="1600" dirty="0" smtClean="0"/>
              <a:t>Oblíbeným pochodem je „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Marš</a:t>
            </a:r>
            <a:r>
              <a:rPr lang="cs-CZ" sz="1600" dirty="0" smtClean="0"/>
              <a:t>“ z opery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Láska ke třem pomerančům </a:t>
            </a:r>
            <a:r>
              <a:rPr lang="cs-CZ" sz="1600" dirty="0" smtClean="0"/>
              <a:t>a scénická hudba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Péťa a vlk</a:t>
            </a:r>
            <a:r>
              <a:rPr lang="cs-CZ" sz="1600" dirty="0" smtClean="0"/>
              <a:t>.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6" name="Obrázek 5" descr="Sergei_Prokofiev_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2780928"/>
            <a:ext cx="2931075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</a:t>
            </a:r>
            <a:endParaRPr lang="cs-CZ" dirty="0"/>
          </a:p>
        </p:txBody>
      </p:sp>
      <p:pic>
        <p:nvPicPr>
          <p:cNvPr id="4" name="Zástupný symbol pro obsah 3" descr="Romeo a Jul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77863" y="1935163"/>
            <a:ext cx="6588273" cy="43894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600" dirty="0" smtClean="0"/>
              <a:t>Romeo a Julie je balet o třech dějstvích vytvořený na motivy </a:t>
            </a:r>
          </a:p>
          <a:p>
            <a:pPr>
              <a:buNone/>
            </a:pPr>
            <a:r>
              <a:rPr lang="cs-CZ" sz="1600" dirty="0" smtClean="0"/>
              <a:t>	stejnojmenné tragédie anglického dramatika </a:t>
            </a:r>
          </a:p>
          <a:p>
            <a:pPr>
              <a:buNone/>
            </a:pP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Williama Shakespeara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Světová premiéra tohoto baletu se uskutečnila v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Brně 30. 12. 1938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Děj se odehrává v italském městě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Veroně</a:t>
            </a:r>
            <a:r>
              <a:rPr lang="cs-CZ" sz="1600" dirty="0" smtClean="0"/>
              <a:t>. Na náměstí dojde k bitce </a:t>
            </a:r>
          </a:p>
          <a:p>
            <a:pPr>
              <a:buNone/>
            </a:pPr>
            <a:r>
              <a:rPr lang="cs-CZ" sz="1600" dirty="0" smtClean="0"/>
              <a:t>	příslušníků dvou znepřátelených rodů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Monteků 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Kapuletů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Zatím se u Kapuletů chystá první ples pro mladinkou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Julii</a:t>
            </a:r>
            <a:r>
              <a:rPr lang="cs-CZ" sz="1600" dirty="0" smtClean="0"/>
              <a:t>. Na slavnost se podaří v maskách proniknout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Romeovi</a:t>
            </a:r>
            <a:r>
              <a:rPr lang="cs-CZ" sz="1600" dirty="0" smtClean="0"/>
              <a:t> (z rodu Monteků) s Merkuciem a dalšími přáteli. Romeo se poprvé setká s Julií a zamiluje se do ní. Tybalt, Juliin příbuzný, rozpozná Romea a hrozí další konflikt.</a:t>
            </a:r>
          </a:p>
          <a:p>
            <a:r>
              <a:rPr lang="cs-CZ" sz="1600" dirty="0" smtClean="0"/>
              <a:t>Po plese přichází Romeo pod Juliin balkon a milenci si vyznávají lásku.</a:t>
            </a:r>
          </a:p>
          <a:p>
            <a:r>
              <a:rPr lang="cs-CZ" sz="1600" dirty="0" smtClean="0"/>
              <a:t>V kapli u otce Lorenza proběhne jejich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tajná svatba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 novém souboji na náměstí je zabit Mercucio. Romeo chce jeho smrt pomstít a zabije Tybalta. Musí město rychle opustit. Odchází do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vyhnanství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Julii rodiče nutí, aby si vzala Parida. Prosí otce Lorenza o pomoc. Ten jí dá nápoj po jehož vypití vypadá jako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mrtvá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Romeo se domnívá, že zemřela a proto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vypije jed </a:t>
            </a:r>
            <a:r>
              <a:rPr lang="cs-CZ" sz="1600" dirty="0" smtClean="0"/>
              <a:t>a zemře. Když se Julie probudí a vidí mrtvého Romea, probodne se jeho dýkou.</a:t>
            </a:r>
          </a:p>
          <a:p>
            <a:r>
              <a:rPr lang="cs-CZ" sz="1600" dirty="0" smtClean="0"/>
              <a:t>Mezi oběma rody dochází ke smíru.</a:t>
            </a:r>
          </a:p>
          <a:p>
            <a:endParaRPr lang="cs-CZ" sz="1600" dirty="0"/>
          </a:p>
        </p:txBody>
      </p:sp>
      <p:pic>
        <p:nvPicPr>
          <p:cNvPr id="4" name="Obrázek 3" descr="Romeo a Julie bal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836712"/>
            <a:ext cx="2428875" cy="24288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Romeo a Julie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Podle divadelní hry Williama Shakespeara byl v roce 1968 natočen i stejnojmenný film. </a:t>
            </a:r>
          </a:p>
          <a:p>
            <a:r>
              <a:rPr lang="cs-CZ" sz="1600" dirty="0" smtClean="0"/>
              <a:t>Režíroval ho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Franco Zeffirelli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Julii </a:t>
            </a:r>
            <a:r>
              <a:rPr lang="cs-CZ" sz="1600" dirty="0" smtClean="0"/>
              <a:t>hrála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Olivia Hussey </a:t>
            </a:r>
            <a:r>
              <a:rPr lang="cs-CZ" sz="1600" dirty="0" smtClean="0"/>
              <a:t>(tehdy patnáctiletá) a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Romea</a:t>
            </a:r>
            <a:r>
              <a:rPr lang="cs-CZ" sz="1600" dirty="0" smtClean="0"/>
              <a:t> šestnáctiletý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Leonard Whiting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Film získal 2 Oscary.</a:t>
            </a:r>
          </a:p>
          <a:p>
            <a:r>
              <a:rPr lang="cs-CZ" sz="1600" dirty="0" smtClean="0"/>
              <a:t>Na děj </a:t>
            </a:r>
            <a:r>
              <a:rPr lang="cs-CZ" sz="1600" dirty="0" smtClean="0">
                <a:hlinkClick r:id="rId2"/>
              </a:rPr>
              <a:t>filmu</a:t>
            </a:r>
            <a:r>
              <a:rPr lang="cs-CZ" sz="1600" dirty="0" smtClean="0"/>
              <a:t> se můžete ve zkratce podívat.</a:t>
            </a:r>
            <a:endParaRPr lang="cs-CZ" sz="1600" dirty="0"/>
          </a:p>
        </p:txBody>
      </p:sp>
      <p:pic>
        <p:nvPicPr>
          <p:cNvPr id="4" name="Obrázek 3" descr="RM I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504" y="3501008"/>
            <a:ext cx="2505075" cy="2762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RM I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04248" y="3284984"/>
            <a:ext cx="2257425" cy="304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RM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627784" y="4365104"/>
            <a:ext cx="4119571" cy="2306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3567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Igor Fjodorovič Stravinskij    </a:t>
            </a:r>
            <a:br>
              <a:rPr lang="cs-CZ" dirty="0" smtClean="0"/>
            </a:br>
            <a:r>
              <a:rPr lang="cs-CZ" dirty="0" smtClean="0"/>
              <a:t> 1882 - 1971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5410944" cy="383170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Je dodnes velice uznávaným ruským hudebním skladatelem minulého století.</a:t>
            </a:r>
          </a:p>
          <a:p>
            <a:r>
              <a:rPr lang="cs-CZ" sz="1600" dirty="0" smtClean="0"/>
              <a:t>Mezi jeho nejúspěšnější díla patří balety </a:t>
            </a:r>
            <a:r>
              <a:rPr lang="cs-CZ" sz="1600" b="1" dirty="0" smtClean="0">
                <a:hlinkClick r:id="rId2"/>
              </a:rPr>
              <a:t>Svěcení jara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Petruška</a:t>
            </a:r>
            <a:r>
              <a:rPr lang="cs-CZ" sz="1600" dirty="0" smtClean="0"/>
              <a:t> a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Pták Ohnivák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Z počátku ho přitahovaly starodávné svátky, kterými lidé v dávnověku například vítali jaro.</a:t>
            </a:r>
          </a:p>
          <a:p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Svěcení jara </a:t>
            </a:r>
            <a:r>
              <a:rPr lang="cs-CZ" sz="1600" dirty="0" smtClean="0"/>
              <a:t>doprovodil hudbou tak divokou a drsnou, že lidé při premiéře v Paříži roku 1913 házeli na jeviště a do orchestřiště shnilou zeleninu, ovoce , ale i vajíčka.</a:t>
            </a:r>
          </a:p>
          <a:p>
            <a:r>
              <a:rPr lang="cs-CZ" sz="1600" dirty="0" smtClean="0"/>
              <a:t>V současnosti je hudba Igora Stravinského uznávána na celém světě.</a:t>
            </a:r>
            <a:endParaRPr lang="cs-CZ" sz="1600" dirty="0"/>
          </a:p>
        </p:txBody>
      </p:sp>
      <p:pic>
        <p:nvPicPr>
          <p:cNvPr id="4" name="Obrázek 3" descr="436px-Igor_Stravinsky_LOC_32392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2060848"/>
            <a:ext cx="2370515" cy="40709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47229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23728" y="4725144"/>
            <a:ext cx="3528392" cy="1987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2123728" y="6381328"/>
            <a:ext cx="1800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92D050"/>
                </a:solidFill>
              </a:rPr>
              <a:t>Svěcení jara</a:t>
            </a:r>
            <a:endParaRPr lang="cs-CZ" sz="1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Ivan_Vasiliev_in_Spartacus,_Bolshoi_Theatre_2011-10-28.jpg"/>
          <p:cNvPicPr>
            <a:picLocks noChangeAspect="1"/>
          </p:cNvPicPr>
          <p:nvPr/>
        </p:nvPicPr>
        <p:blipFill>
          <a:blip r:embed="rId2" cstate="print"/>
          <a:srcRect l="2616" t="6599" b="6305"/>
          <a:stretch>
            <a:fillRect/>
          </a:stretch>
        </p:blipFill>
        <p:spPr>
          <a:xfrm>
            <a:off x="4355976" y="3140968"/>
            <a:ext cx="2680717" cy="3600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Aram Chačaturjan 1903 - 1978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4042792" cy="433576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Aram Iljič Chačaturjan byl rusko – arménský hudební skladatel, dirigent a klavírista.</a:t>
            </a:r>
          </a:p>
          <a:p>
            <a:r>
              <a:rPr lang="cs-CZ" sz="1600" dirty="0" smtClean="0"/>
              <a:t>Známý po celém světě se stal díky větě v posledním jednání jeho baletu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Gajané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Věta se nazývá </a:t>
            </a:r>
            <a:r>
              <a:rPr lang="cs-CZ" sz="1600" b="1" dirty="0" smtClean="0">
                <a:hlinkClick r:id="rId3"/>
              </a:rPr>
              <a:t>Šavlový tanec </a:t>
            </a:r>
            <a:r>
              <a:rPr lang="cs-CZ" sz="1600" b="1" dirty="0" smtClean="0"/>
              <a:t> </a:t>
            </a:r>
            <a:r>
              <a:rPr lang="cs-CZ" sz="1600" dirty="0" smtClean="0"/>
              <a:t>a připomíná vířivý bojový tanec, při kterém tanečníci ukazují svoje umění se šavlemi.</a:t>
            </a:r>
          </a:p>
          <a:p>
            <a:r>
              <a:rPr lang="cs-CZ" sz="1600" dirty="0" smtClean="0"/>
              <a:t>Dalším baletem, který napsal, je balet </a:t>
            </a:r>
            <a:r>
              <a:rPr lang="cs-CZ" sz="1600" b="1" dirty="0" smtClean="0">
                <a:hlinkClick r:id="rId4"/>
              </a:rPr>
              <a:t>Spartakus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Vypráví o starořímském otrokovi a gladiátorovi.</a:t>
            </a:r>
            <a:endParaRPr lang="cs-CZ" sz="1600" dirty="0"/>
          </a:p>
        </p:txBody>
      </p:sp>
      <p:pic>
        <p:nvPicPr>
          <p:cNvPr id="4" name="Obrázek 3" descr="Khachaturian1111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60232" y="1844824"/>
            <a:ext cx="2387600" cy="3365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4499992" y="3140968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92D050"/>
                </a:solidFill>
              </a:rPr>
              <a:t>Spartakus</a:t>
            </a:r>
            <a:endParaRPr lang="cs-CZ" sz="1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Světoví baletní umělci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4978896" cy="4407768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2"/>
              </a:rPr>
              <a:t>Maja Pliseckaja </a:t>
            </a:r>
            <a:r>
              <a:rPr lang="cs-CZ" sz="1600" dirty="0" smtClean="0"/>
              <a:t>významná ruská baletka, choreografka , herečka a spisovatelka.</a:t>
            </a:r>
          </a:p>
          <a:p>
            <a:r>
              <a:rPr lang="cs-CZ" sz="1600" dirty="0" smtClean="0"/>
              <a:t>Říká se, že byla nejlepší baletkou 20. století. Tančit přestal až v e svých 65 letech.</a:t>
            </a:r>
          </a:p>
          <a:p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Vlastimil Harapes </a:t>
            </a:r>
            <a:r>
              <a:rPr lang="cs-CZ" sz="1600" dirty="0" smtClean="0"/>
              <a:t>– český tanečník, herec, režisér, dlouholetý člen baletu Národního divadla v Praze.</a:t>
            </a:r>
          </a:p>
          <a:p>
            <a:r>
              <a:rPr lang="cs-CZ" sz="1600" dirty="0" smtClean="0"/>
              <a:t>Hrál ve filmech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 vytrhnout velrybě stoličku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 dostat tatínka do polepšovny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Den pro mou lásku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Panna a netvor  </a:t>
            </a:r>
            <a:r>
              <a:rPr lang="cs-CZ" sz="1600" dirty="0" smtClean="0"/>
              <a:t>atd.</a:t>
            </a:r>
            <a:endParaRPr lang="cs-CZ" sz="1600" dirty="0"/>
          </a:p>
        </p:txBody>
      </p:sp>
      <p:pic>
        <p:nvPicPr>
          <p:cNvPr id="4" name="Obrázek 3" descr="Pliseck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836712"/>
            <a:ext cx="2139702" cy="28529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SIG_Vlastimil-Harap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15616" y="4293096"/>
            <a:ext cx="3861206" cy="24220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A_09_Harape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940152" y="3789040"/>
            <a:ext cx="3048000" cy="2883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444208" y="836712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92D050"/>
                </a:solidFill>
              </a:rPr>
              <a:t>Maja Pliseckaja </a:t>
            </a:r>
            <a:endParaRPr lang="cs-CZ" sz="14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6381328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92D050"/>
                </a:solidFill>
              </a:rPr>
              <a:t>Vlastimil Harapes</a:t>
            </a:r>
            <a:endParaRPr lang="cs-CZ" sz="1400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595" cy="4079240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370840">
                <a:tc gridSpan="4"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Chačaturjan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Sergej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 gridSpan="5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Pliseckaja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 gridSpan="4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Čajkovskij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tanec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Vlastimil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Čajkovskij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 gridSpan="4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Olivia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 gridSpan="5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jezero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Oněgin          Igor</a:t>
                      </a:r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6309320"/>
            <a:ext cx="61206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Za pomoci nových znalostí vylušti jméno známého baletu.</a:t>
            </a:r>
            <a:endParaRPr lang="cs-CZ" sz="1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1600" dirty="0" smtClean="0">
                <a:hlinkClick r:id="rId2"/>
              </a:rPr>
              <a:t>http://www.i-love-</a:t>
            </a:r>
            <a:r>
              <a:rPr lang="cs-CZ" sz="1600" dirty="0" err="1" smtClean="0">
                <a:hlinkClick r:id="rId2"/>
              </a:rPr>
              <a:t>dance.estranky.cz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img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mid</a:t>
            </a:r>
            <a:r>
              <a:rPr lang="cs-CZ" sz="1600" dirty="0" smtClean="0">
                <a:hlinkClick r:id="rId2"/>
              </a:rPr>
              <a:t>/17/balet-18.jpg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ndm.cz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userfiles</a:t>
            </a:r>
            <a:r>
              <a:rPr lang="cs-CZ" sz="1600" dirty="0" smtClean="0">
                <a:hlinkClick r:id="rId3"/>
              </a:rPr>
              <a:t>/archiv_</a:t>
            </a:r>
            <a:r>
              <a:rPr lang="cs-CZ" sz="1600" dirty="0" err="1" smtClean="0">
                <a:hlinkClick r:id="rId3"/>
              </a:rPr>
              <a:t>priloh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clanky</a:t>
            </a:r>
            <a:r>
              <a:rPr lang="cs-CZ" sz="1600" dirty="0" smtClean="0">
                <a:hlinkClick r:id="rId3"/>
              </a:rPr>
              <a:t>/fotografie/2012-2013/balet-1372857311.png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4"/>
              </a:rPr>
              <a:t>http://cs.wikipedia.org/wiki/Petr_Ilji%C4%8D_%C4%8Cajkovskij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5"/>
              </a:rPr>
              <a:t>http://cs.wikipedia.org/wiki/Soubor:Sergei_Prokofiev_02.jpg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6"/>
              </a:rPr>
              <a:t>http://cs.wikipedia.org/wiki/Romeo_a_Julie_(balet)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pragmoon.cz</a:t>
            </a:r>
            <a:r>
              <a:rPr lang="cs-CZ" sz="1600" dirty="0" smtClean="0">
                <a:hlinkClick r:id="rId7"/>
              </a:rPr>
              <a:t>/_data/</a:t>
            </a:r>
            <a:r>
              <a:rPr lang="cs-CZ" sz="1600" dirty="0" err="1" smtClean="0">
                <a:hlinkClick r:id="rId7"/>
              </a:rPr>
              <a:t>events</a:t>
            </a:r>
            <a:r>
              <a:rPr lang="cs-CZ" sz="1600" dirty="0" smtClean="0">
                <a:hlinkClick r:id="rId7"/>
              </a:rPr>
              <a:t>/2011/10/</a:t>
            </a:r>
            <a:r>
              <a:rPr lang="cs-CZ" sz="1600" dirty="0" err="1" smtClean="0">
                <a:hlinkClick r:id="rId7"/>
              </a:rPr>
              <a:t>large</a:t>
            </a:r>
            <a:r>
              <a:rPr lang="cs-CZ" sz="1600" dirty="0" smtClean="0">
                <a:hlinkClick r:id="rId7"/>
              </a:rPr>
              <a:t>/qrdvfn9xt731w0k6.jpg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8"/>
              </a:rPr>
              <a:t>http://leanderova.blog.cz/0807/romeo-a-julie-romeo-and-juliet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9"/>
              </a:rPr>
              <a:t>http://cs.wikipedia.org/wiki/Soubor:Igor_Stravinsky_LOC_32392u.jpg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10"/>
              </a:rPr>
              <a:t>http://cs.wikipedia.org/wiki/Soubor:Khachaturian11111.jpg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11"/>
              </a:rPr>
              <a:t>http://cs.wikipedia.org/wiki/Aram_Cha%C4%8Daturjan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12"/>
              </a:rPr>
              <a:t>http://img.ct24.cz/multimedia/</a:t>
            </a:r>
            <a:r>
              <a:rPr lang="cs-CZ" sz="1600" dirty="0" err="1" smtClean="0">
                <a:hlinkClick r:id="rId12"/>
              </a:rPr>
              <a:t>videos</a:t>
            </a:r>
            <a:r>
              <a:rPr lang="cs-CZ" sz="1600" dirty="0" smtClean="0">
                <a:hlinkClick r:id="rId12"/>
              </a:rPr>
              <a:t>/image/1575/medium/472297.jpg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13"/>
              </a:rPr>
              <a:t>http://upload.wikimedia.org/wikipedia/commons/9/91/Ivan_Vasiliev_in_Spartacus,_Bolshoi_Theatre_2011-10-28.jpg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14"/>
              </a:rPr>
              <a:t>http://upload.wikimedia.org/wikipedia/commons/4/45/Swanlake001.jpg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15"/>
              </a:rPr>
              <a:t>http://cs.wikipedia.org/wiki/Vlastimil_Harapes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16"/>
              </a:rPr>
              <a:t>http://img.signaly.cz/upload/8/4/072c79c23682ab623035b07660768b/SIG_Vlastimil-Harapes.jpg</a:t>
            </a:r>
            <a:r>
              <a:rPr lang="cs-CZ" sz="1600" dirty="0" smtClean="0"/>
              <a:t>, 10. 10. 2013</a:t>
            </a:r>
          </a:p>
          <a:p>
            <a:r>
              <a:rPr lang="cs-CZ" sz="1600" dirty="0" smtClean="0">
                <a:hlinkClick r:id="rId17"/>
              </a:rPr>
              <a:t>http://www.</a:t>
            </a:r>
            <a:r>
              <a:rPr lang="cs-CZ" sz="1600" dirty="0" err="1" smtClean="0">
                <a:hlinkClick r:id="rId17"/>
              </a:rPr>
              <a:t>euu.ic.cz</a:t>
            </a:r>
            <a:r>
              <a:rPr lang="cs-CZ" sz="1600" dirty="0" smtClean="0">
                <a:hlinkClick r:id="rId17"/>
              </a:rPr>
              <a:t>/</a:t>
            </a:r>
            <a:r>
              <a:rPr lang="cs-CZ" sz="1600" dirty="0" err="1" smtClean="0">
                <a:hlinkClick r:id="rId17"/>
              </a:rPr>
              <a:t>main.php</a:t>
            </a:r>
            <a:r>
              <a:rPr lang="cs-CZ" sz="1600" dirty="0" smtClean="0">
                <a:hlinkClick r:id="rId17"/>
              </a:rPr>
              <a:t>?</a:t>
            </a:r>
            <a:r>
              <a:rPr lang="cs-CZ" sz="1600" dirty="0" err="1" smtClean="0">
                <a:hlinkClick r:id="rId17"/>
              </a:rPr>
              <a:t>lnk</a:t>
            </a:r>
            <a:r>
              <a:rPr lang="cs-CZ" sz="1600" dirty="0" smtClean="0">
                <a:hlinkClick r:id="rId17"/>
              </a:rPr>
              <a:t>=1007</a:t>
            </a:r>
            <a:r>
              <a:rPr lang="cs-CZ" sz="1600" dirty="0" smtClean="0"/>
              <a:t>, 10. 10.2013</a:t>
            </a:r>
          </a:p>
          <a:p>
            <a:r>
              <a:rPr lang="cs-CZ" sz="1600" dirty="0" smtClean="0">
                <a:solidFill>
                  <a:srgbClr val="92D050"/>
                </a:solidFill>
              </a:rPr>
              <a:t>Hudební výchova pro 6. ročník ZŠ (A.  Charalambidis, J. Pilka a kol.), SPN, 2008, ISBN 80-7235-296-2, 10. 10. 2013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2051</TotalTime>
  <Words>880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Hudba a balet</vt:lpstr>
      <vt:lpstr>Hudba a balet</vt:lpstr>
      <vt:lpstr>Balet a hudba</vt:lpstr>
      <vt:lpstr>Petr Iljič Čajkovskij   1840 - 1893</vt:lpstr>
      <vt:lpstr>Sergej Prokofjev       1891 - 1953</vt:lpstr>
      <vt:lpstr>Romeo a Julie</vt:lpstr>
      <vt:lpstr>Romeo a Julie</vt:lpstr>
      <vt:lpstr>Romeo a Julie</vt:lpstr>
      <vt:lpstr>Igor Fjodorovič Stravinskij      1882 - 1971</vt:lpstr>
      <vt:lpstr>Aram Chačaturjan 1903 - 1978 </vt:lpstr>
      <vt:lpstr>Světoví baletní umělci</vt:lpstr>
      <vt:lpstr>Křížovka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Draha</dc:creator>
  <cp:lastModifiedBy>user6</cp:lastModifiedBy>
  <cp:revision>99</cp:revision>
  <dcterms:created xsi:type="dcterms:W3CDTF">2013-10-09T03:40:27Z</dcterms:created>
  <dcterms:modified xsi:type="dcterms:W3CDTF">2014-03-28T11:35:14Z</dcterms:modified>
</cp:coreProperties>
</file>