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62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PobakCkVOJ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KWZxBWRPgA" TargetMode="External"/><Relationship Id="rId2" Type="http://schemas.openxmlformats.org/officeDocument/2006/relationships/hyperlink" Target="http://www.youtube.com/watch?v=TxBeJfZU8x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www.youtube.com/watch?v=5FCyRiC9Y9I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cR6Gb7sWIo" TargetMode="External"/><Relationship Id="rId7" Type="http://schemas.openxmlformats.org/officeDocument/2006/relationships/image" Target="../media/image5.jpeg"/><Relationship Id="rId2" Type="http://schemas.openxmlformats.org/officeDocument/2006/relationships/hyperlink" Target="http://www.youtube.com/watch?v=Pg__fI9C2T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6VFvVzl4YZY" TargetMode="External"/><Relationship Id="rId5" Type="http://schemas.openxmlformats.org/officeDocument/2006/relationships/hyperlink" Target="http://www.youtube.com/watch?v=XI3VEtPEoVM&amp;list=PL2716A807959C36F0" TargetMode="External"/><Relationship Id="rId4" Type="http://schemas.openxmlformats.org/officeDocument/2006/relationships/hyperlink" Target="http://www.youtube.com/watch?v=1Gi2eWi-6v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o0VvsqBVKE" TargetMode="External"/><Relationship Id="rId2" Type="http://schemas.openxmlformats.org/officeDocument/2006/relationships/hyperlink" Target="http://www.youtube.com/watch?v=jVEZmIUb2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ExY3H8cH7bA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vel_Bobek.jpg?uselang=cs" TargetMode="External"/><Relationship Id="rId2" Type="http://schemas.openxmlformats.org/officeDocument/2006/relationships/hyperlink" Target="http://sk.wikipedia.org/wiki/S%C3%BAbor:Jandapet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1995_-_30.let_hiawatha_a_%C4%8Dernoch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5085184"/>
            <a:ext cx="7772400" cy="1233320"/>
          </a:xfrm>
        </p:spPr>
        <p:txBody>
          <a:bodyPr/>
          <a:lstStyle/>
          <a:p>
            <a:r>
              <a:rPr lang="cs-CZ" dirty="0" smtClean="0"/>
              <a:t>Big beat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3068960"/>
            <a:ext cx="7772400" cy="20162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Anotace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Prezentace seznámí žáky s vývojem českého big beatu a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  s jeho interprety. Uvědomí si jeho návaznost na světovou   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  hudbu.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  V průběhu si nově získané  informace zopakují zábavnou 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  formou.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Jazyk</a:t>
            </a:r>
            <a:r>
              <a:rPr lang="cs-CZ" dirty="0" smtClean="0">
                <a:latin typeface="Century Schoolbook" pitchFamily="18" charset="0"/>
              </a:rPr>
              <a:t>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Čeština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Očekávaný výstup</a:t>
            </a:r>
          </a:p>
          <a:p>
            <a:r>
              <a:rPr lang="cs-CZ" dirty="0" smtClean="0">
                <a:latin typeface="Century Schoolbook" pitchFamily="18" charset="0"/>
              </a:rPr>
              <a:t>	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Žák se orientuje ve vývoji moderní české hudby.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340768"/>
            <a:ext cx="7704856" cy="1505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cs-CZ" dirty="0" smtClean="0">
                <a:solidFill>
                  <a:schemeClr val="tx2"/>
                </a:solidFill>
              </a:rPr>
              <a:t>Základní 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cs-CZ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cs-CZ" dirty="0" smtClean="0">
                <a:solidFill>
                  <a:schemeClr val="tx2"/>
                </a:solidFill>
              </a:rPr>
              <a:t>Číslo a název klíčové </a:t>
            </a:r>
            <a:r>
              <a:rPr lang="cs-CZ" smtClean="0">
                <a:solidFill>
                  <a:schemeClr val="tx2"/>
                </a:solidFill>
              </a:rPr>
              <a:t>aktivity</a:t>
            </a:r>
            <a:r>
              <a:rPr lang="cs-CZ" smtClean="0">
                <a:solidFill>
                  <a:schemeClr val="tx2"/>
                </a:solidFill>
              </a:rPr>
              <a:t>: III/2 Inovace a zkvalitnění výuky prostřednictvím ICT</a:t>
            </a:r>
            <a:endParaRPr lang="cs-CZ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defRPr/>
            </a:pPr>
            <a:r>
              <a:rPr lang="cs-CZ" dirty="0" smtClean="0">
                <a:solidFill>
                  <a:schemeClr val="tx2"/>
                </a:solidFill>
              </a:rPr>
              <a:t>Interní číslo</a:t>
            </a:r>
            <a:r>
              <a:rPr lang="cs-CZ" smtClean="0">
                <a:solidFill>
                  <a:schemeClr val="tx2"/>
                </a:solidFill>
              </a:rPr>
              <a:t>: </a:t>
            </a:r>
            <a:r>
              <a:rPr lang="cs-CZ" smtClean="0">
                <a:solidFill>
                  <a:schemeClr val="tx2"/>
                </a:solidFill>
              </a:rPr>
              <a:t>VY_32_INOVACE_HV2.DF.9.18</a:t>
            </a: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Big beat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Drahomíra Floriánová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12064"/>
            <a:ext cx="7859216" cy="914400"/>
          </a:xfrm>
        </p:spPr>
        <p:txBody>
          <a:bodyPr/>
          <a:lstStyle/>
          <a:p>
            <a:r>
              <a:rPr lang="cs-CZ" sz="3200" b="1" dirty="0" smtClean="0"/>
              <a:t>Big beat – hudba 60. let 20. století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8"/>
            <a:ext cx="5529808" cy="465475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Časopis Mladý svět popsal atmosféru počátku 60. let minulého století v populární hudbě asi takto: Rock and rollová vlna už dorazila až k nám. Říkáme tomu </a:t>
            </a:r>
            <a:r>
              <a:rPr lang="cs-CZ" sz="1600" b="1" dirty="0" smtClean="0">
                <a:solidFill>
                  <a:srgbClr val="FF0000"/>
                </a:solidFill>
              </a:rPr>
              <a:t>big beat</a:t>
            </a:r>
            <a:r>
              <a:rPr lang="cs-CZ" sz="1600" dirty="0" smtClean="0"/>
              <a:t> a máme radost, že se při této hudbě nebourají sály a že se nám líbí.</a:t>
            </a:r>
          </a:p>
          <a:p>
            <a:r>
              <a:rPr lang="cs-CZ" sz="1600" dirty="0" smtClean="0"/>
              <a:t>V 50. letech u nás mladí lidé poslouchali rádio Luxemburg. V hudbě, kterou vysílalo převažoval rokenrol ( jednoduchá, rytmická hudba).</a:t>
            </a:r>
          </a:p>
          <a:p>
            <a:r>
              <a:rPr lang="cs-CZ" sz="1600" dirty="0" smtClean="0"/>
              <a:t>V roce 1959 založili spolužáci z jednoho pražského gymnázia skupinu </a:t>
            </a:r>
            <a:r>
              <a:rPr lang="cs-CZ" sz="1600" b="1" dirty="0" smtClean="0">
                <a:solidFill>
                  <a:srgbClr val="FF0000"/>
                </a:solidFill>
              </a:rPr>
              <a:t>Sputníci</a:t>
            </a:r>
            <a:r>
              <a:rPr lang="cs-CZ" sz="1600" dirty="0" smtClean="0"/>
              <a:t>. Na kytaru zde hrál </a:t>
            </a:r>
            <a:r>
              <a:rPr lang="cs-CZ" sz="1600" b="1" dirty="0" smtClean="0">
                <a:solidFill>
                  <a:srgbClr val="FF0000"/>
                </a:solidFill>
              </a:rPr>
              <a:t>Petr Janda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Na přelomu 1959 a 1960 vznikla skupina </a:t>
            </a:r>
            <a:r>
              <a:rPr lang="cs-CZ" sz="1600" b="1" dirty="0" smtClean="0">
                <a:solidFill>
                  <a:srgbClr val="FF0000"/>
                </a:solidFill>
              </a:rPr>
              <a:t>Komety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Významnou hudební osobností byl zpěvák </a:t>
            </a:r>
            <a:r>
              <a:rPr lang="cs-CZ" sz="1600" b="1" dirty="0" smtClean="0">
                <a:solidFill>
                  <a:srgbClr val="FF0000"/>
                </a:solidFill>
              </a:rPr>
              <a:t>Pavel Sedláček</a:t>
            </a:r>
            <a:r>
              <a:rPr lang="cs-CZ" sz="1600" dirty="0" smtClean="0"/>
              <a:t>, který založil kapelu </a:t>
            </a:r>
            <a:r>
              <a:rPr lang="cs-CZ" sz="1600" b="1" dirty="0" smtClean="0">
                <a:solidFill>
                  <a:srgbClr val="FF0000"/>
                </a:solidFill>
              </a:rPr>
              <a:t>Studijní skupina big beatu Pavla Sedláčka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Největší hvězdou českého rokenrolu však byl </a:t>
            </a:r>
            <a:r>
              <a:rPr lang="cs-CZ" sz="1600" b="1" dirty="0" smtClean="0">
                <a:solidFill>
                  <a:srgbClr val="FF0000"/>
                </a:solidFill>
                <a:hlinkClick r:id="rId2"/>
              </a:rPr>
              <a:t>Miki Volek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" name="Obrázek 3" descr="Jandapet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2060848"/>
            <a:ext cx="2592288" cy="4057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660232" y="6093296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Petr Janda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Big beatové skupiny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8"/>
            <a:ext cx="5025752" cy="4654752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V roce 1963 vznikla </a:t>
            </a:r>
            <a:r>
              <a:rPr lang="cs-CZ" sz="1600" b="1" dirty="0" smtClean="0">
                <a:solidFill>
                  <a:srgbClr val="FF0000"/>
                </a:solidFill>
              </a:rPr>
              <a:t>první</a:t>
            </a:r>
            <a:r>
              <a:rPr lang="cs-CZ" sz="1600" dirty="0" smtClean="0"/>
              <a:t> big beatová nahrávka. Stala se jí píseň </a:t>
            </a:r>
            <a:r>
              <a:rPr lang="cs-CZ" sz="1600" b="1" dirty="0" smtClean="0">
                <a:solidFill>
                  <a:srgbClr val="FF0000"/>
                </a:solidFill>
              </a:rPr>
              <a:t>Klokan</a:t>
            </a:r>
            <a:r>
              <a:rPr lang="cs-CZ" sz="1600" dirty="0" smtClean="0"/>
              <a:t> skupiny </a:t>
            </a:r>
            <a:r>
              <a:rPr lang="cs-CZ" sz="1600" b="1" dirty="0" smtClean="0">
                <a:solidFill>
                  <a:srgbClr val="FF0000"/>
                </a:solidFill>
              </a:rPr>
              <a:t>Big beat Qiuntet</a:t>
            </a:r>
            <a:r>
              <a:rPr lang="cs-CZ" sz="1600" dirty="0" smtClean="0"/>
              <a:t>. Když se za nedlouho skupina rozpadla, vznikla z ní další a tou byl </a:t>
            </a:r>
            <a:r>
              <a:rPr lang="cs-CZ" sz="1600" b="1" dirty="0" smtClean="0">
                <a:solidFill>
                  <a:srgbClr val="FF0000"/>
                </a:solidFill>
              </a:rPr>
              <a:t>Olympic</a:t>
            </a:r>
            <a:r>
              <a:rPr lang="cs-CZ" sz="1600" dirty="0" smtClean="0"/>
              <a:t>, podle názvu tehdejšího beatového klubu.</a:t>
            </a:r>
          </a:p>
          <a:p>
            <a:r>
              <a:rPr lang="cs-CZ" sz="1600" dirty="0" smtClean="0"/>
              <a:t>Kapela spolupracovala s divadlem </a:t>
            </a:r>
            <a:r>
              <a:rPr lang="cs-CZ" sz="1600" b="1" dirty="0" smtClean="0">
                <a:solidFill>
                  <a:srgbClr val="FF0000"/>
                </a:solidFill>
              </a:rPr>
              <a:t>Semafor</a:t>
            </a:r>
            <a:r>
              <a:rPr lang="cs-CZ" sz="1600" dirty="0" smtClean="0"/>
              <a:t> a zpívali s ní zpěváci </a:t>
            </a:r>
            <a:r>
              <a:rPr lang="cs-CZ" sz="1600" b="1" dirty="0" smtClean="0">
                <a:solidFill>
                  <a:srgbClr val="FF0000"/>
                </a:solidFill>
              </a:rPr>
              <a:t>Miki Volek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rgbClr val="FF0000"/>
                </a:solidFill>
              </a:rPr>
              <a:t>Pavel Bobek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rgbClr val="FF0000"/>
                </a:solidFill>
              </a:rPr>
              <a:t>Yvonne Přenosilová</a:t>
            </a:r>
            <a:r>
              <a:rPr lang="cs-CZ" sz="1600" dirty="0" smtClean="0"/>
              <a:t> (</a:t>
            </a:r>
            <a:r>
              <a:rPr lang="cs-CZ" sz="1600" dirty="0" smtClean="0">
                <a:hlinkClick r:id="rId2"/>
              </a:rPr>
              <a:t>Boty proti lásce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3"/>
              </a:rPr>
              <a:t>Tak prázdná</a:t>
            </a:r>
            <a:r>
              <a:rPr lang="cs-CZ" sz="1600" dirty="0" smtClean="0"/>
              <a:t>).</a:t>
            </a:r>
          </a:p>
          <a:p>
            <a:r>
              <a:rPr lang="cs-CZ" sz="1600" dirty="0" smtClean="0"/>
              <a:t>Téměř ve stejné době vznikla naše první profesionální skupina </a:t>
            </a:r>
            <a:r>
              <a:rPr lang="cs-CZ" sz="1600" b="1" dirty="0" smtClean="0">
                <a:solidFill>
                  <a:srgbClr val="FF0000"/>
                </a:solidFill>
              </a:rPr>
              <a:t>Mefisto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polovině 60. let odešla skupina Olympic ze Semaforu a vydala se na sólovou dráhu. V té době hrála ve svém nejlepším složení: </a:t>
            </a:r>
            <a:r>
              <a:rPr lang="cs-CZ" sz="1600" b="1" dirty="0" smtClean="0">
                <a:solidFill>
                  <a:srgbClr val="FF0000"/>
                </a:solidFill>
              </a:rPr>
              <a:t>Petr Janda </a:t>
            </a:r>
            <a:r>
              <a:rPr lang="cs-CZ" sz="1600" dirty="0" smtClean="0"/>
              <a:t>– sólová kytara a zpěv, </a:t>
            </a:r>
            <a:r>
              <a:rPr lang="cs-CZ" sz="1600" b="1" dirty="0" smtClean="0">
                <a:solidFill>
                  <a:srgbClr val="FF0000"/>
                </a:solidFill>
              </a:rPr>
              <a:t>Pavel Chrastina </a:t>
            </a:r>
            <a:r>
              <a:rPr lang="cs-CZ" sz="1600" dirty="0" smtClean="0"/>
              <a:t>– doprovodná kytara a zpěv, </a:t>
            </a:r>
            <a:r>
              <a:rPr lang="cs-CZ" sz="1600" b="1" dirty="0" smtClean="0">
                <a:solidFill>
                  <a:srgbClr val="FF0000"/>
                </a:solidFill>
              </a:rPr>
              <a:t>Ladislav Klein </a:t>
            </a:r>
            <a:r>
              <a:rPr lang="cs-CZ" sz="1600" dirty="0" smtClean="0"/>
              <a:t>– doprovodná kytara a zpěv, </a:t>
            </a:r>
            <a:r>
              <a:rPr lang="cs-CZ" sz="1600" b="1" dirty="0" smtClean="0">
                <a:solidFill>
                  <a:srgbClr val="FF0000"/>
                </a:solidFill>
              </a:rPr>
              <a:t>Jan Antonín Pacák </a:t>
            </a:r>
            <a:r>
              <a:rPr lang="cs-CZ" sz="1600" dirty="0" smtClean="0"/>
              <a:t>– bicí a zpěv a </a:t>
            </a:r>
            <a:r>
              <a:rPr lang="cs-CZ" sz="1600" b="1" dirty="0" smtClean="0">
                <a:solidFill>
                  <a:srgbClr val="FF0000"/>
                </a:solidFill>
              </a:rPr>
              <a:t>Miroslav Berka</a:t>
            </a:r>
            <a:r>
              <a:rPr lang="cs-CZ" sz="1600" dirty="0" smtClean="0"/>
              <a:t> – piano a foukací harmonika. Jejich tehdejší písničky doslova zlidověly (Želva,Snad jsem to zavinil já, </a:t>
            </a:r>
            <a:r>
              <a:rPr lang="cs-CZ" sz="1600" dirty="0" smtClean="0">
                <a:hlinkClick r:id="rId4"/>
              </a:rPr>
              <a:t>Dej mi víc své lásky</a:t>
            </a:r>
            <a:r>
              <a:rPr lang="cs-CZ" sz="1600" dirty="0" smtClean="0"/>
              <a:t>).</a:t>
            </a:r>
            <a:endParaRPr lang="cs-CZ" sz="1600" dirty="0"/>
          </a:p>
        </p:txBody>
      </p:sp>
      <p:pic>
        <p:nvPicPr>
          <p:cNvPr id="4" name="Obrázek 3" descr="435px-Pavel_Bobe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0152" y="1988840"/>
            <a:ext cx="2908519" cy="40050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228184" y="5949280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Pavel Bobek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big beatové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5097760" cy="4798768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Velkým soupeřem a konkurentem Olympicu se stala začátkem druhé poloviny 60. let skupina </a:t>
            </a:r>
            <a:r>
              <a:rPr lang="cs-CZ" sz="1600" b="1" dirty="0" smtClean="0">
                <a:solidFill>
                  <a:srgbClr val="FF0000"/>
                </a:solidFill>
              </a:rPr>
              <a:t>Matadors</a:t>
            </a:r>
            <a:r>
              <a:rPr lang="cs-CZ" sz="1600" dirty="0" smtClean="0"/>
              <a:t> kytaristy </a:t>
            </a:r>
            <a:r>
              <a:rPr lang="cs-CZ" sz="1600" b="1" dirty="0" smtClean="0">
                <a:solidFill>
                  <a:srgbClr val="FF0000"/>
                </a:solidFill>
              </a:rPr>
              <a:t>Radima Hladíka </a:t>
            </a:r>
            <a:r>
              <a:rPr lang="cs-CZ" sz="1600" dirty="0" smtClean="0"/>
              <a:t>a zpěváka </a:t>
            </a:r>
            <a:r>
              <a:rPr lang="cs-CZ" sz="1600" b="1" dirty="0" smtClean="0">
                <a:solidFill>
                  <a:srgbClr val="FF0000"/>
                </a:solidFill>
              </a:rPr>
              <a:t>Viktora Sodomy </a:t>
            </a:r>
            <a:r>
              <a:rPr lang="cs-CZ" sz="1600" dirty="0" smtClean="0"/>
              <a:t>(</a:t>
            </a:r>
            <a:r>
              <a:rPr lang="en-US" sz="1600" b="1" dirty="0" smtClean="0">
                <a:hlinkClick r:id="rId2"/>
              </a:rPr>
              <a:t>I Think It's Gonna Work Out Fine</a:t>
            </a:r>
            <a:r>
              <a:rPr lang="cs-CZ" sz="1600" dirty="0" smtClean="0"/>
              <a:t>), která hrála hlavně anglicky zpívané písně.</a:t>
            </a:r>
          </a:p>
          <a:p>
            <a:r>
              <a:rPr lang="cs-CZ" sz="1600" dirty="0" smtClean="0"/>
              <a:t>Českými texty a písněmi se prezentovala pražská skupina </a:t>
            </a:r>
            <a:r>
              <a:rPr lang="cs-CZ" sz="1600" b="1" dirty="0" smtClean="0">
                <a:solidFill>
                  <a:srgbClr val="FF0000"/>
                </a:solidFill>
              </a:rPr>
              <a:t>Juventus</a:t>
            </a:r>
            <a:r>
              <a:rPr lang="cs-CZ" sz="1600" dirty="0" smtClean="0"/>
              <a:t> s e zpěvákem </a:t>
            </a:r>
            <a:r>
              <a:rPr lang="cs-CZ" sz="1600" b="1" dirty="0" smtClean="0">
                <a:solidFill>
                  <a:srgbClr val="FF0000"/>
                </a:solidFill>
              </a:rPr>
              <a:t>Karlem Černochem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Dalším, jehož písničky téměř zlidověly, byl </a:t>
            </a:r>
            <a:r>
              <a:rPr lang="cs-CZ" sz="1600" b="1" dirty="0" smtClean="0">
                <a:solidFill>
                  <a:srgbClr val="FF0000"/>
                </a:solidFill>
              </a:rPr>
              <a:t>Petr Novák</a:t>
            </a:r>
            <a:r>
              <a:rPr lang="cs-CZ" sz="1600" dirty="0" smtClean="0"/>
              <a:t>. Nazpíval je se skupinou </a:t>
            </a:r>
            <a:r>
              <a:rPr lang="cs-CZ" sz="1600" b="1" dirty="0" smtClean="0">
                <a:solidFill>
                  <a:srgbClr val="FF0000"/>
                </a:solidFill>
              </a:rPr>
              <a:t>Flamengo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rgbClr val="FF0000"/>
                </a:solidFill>
              </a:rPr>
              <a:t>George and Beatovens</a:t>
            </a:r>
            <a:r>
              <a:rPr lang="cs-CZ" sz="1600" dirty="0" smtClean="0"/>
              <a:t>. Jsou to například </a:t>
            </a:r>
            <a:r>
              <a:rPr lang="cs-CZ" sz="1600" dirty="0" smtClean="0">
                <a:hlinkClick r:id="rId3"/>
              </a:rPr>
              <a:t>Povídej </a:t>
            </a:r>
            <a:r>
              <a:rPr lang="cs-CZ" sz="1600" dirty="0" smtClean="0"/>
              <a:t>nebo Já budu chodit po špičkách.</a:t>
            </a:r>
          </a:p>
          <a:p>
            <a:r>
              <a:rPr lang="cs-CZ" sz="1600" dirty="0" smtClean="0"/>
              <a:t>V Přerově začal své písničky zpívat </a:t>
            </a:r>
            <a:r>
              <a:rPr lang="cs-CZ" sz="1600" b="1" dirty="0" smtClean="0">
                <a:solidFill>
                  <a:srgbClr val="FF0000"/>
                </a:solidFill>
              </a:rPr>
              <a:t>Pavel Novák </a:t>
            </a:r>
            <a:r>
              <a:rPr lang="cs-CZ" sz="1600" dirty="0" smtClean="0"/>
              <a:t>(zpívající učitel) – </a:t>
            </a:r>
            <a:r>
              <a:rPr lang="cs-CZ" sz="1600" dirty="0" smtClean="0">
                <a:hlinkClick r:id="rId4"/>
              </a:rPr>
              <a:t>Nádherná láska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Krásně sezpívanými hlasy se mohla prezentovat brněnské skupina </a:t>
            </a:r>
            <a:r>
              <a:rPr lang="cs-CZ" sz="1600" b="1" dirty="0" smtClean="0">
                <a:solidFill>
                  <a:srgbClr val="FF0000"/>
                </a:solidFill>
              </a:rPr>
              <a:t>Synkopy 61 </a:t>
            </a:r>
            <a:r>
              <a:rPr lang="cs-CZ" sz="1600" dirty="0" smtClean="0"/>
              <a:t>– píseň </a:t>
            </a:r>
            <a:r>
              <a:rPr lang="cs-CZ" sz="1600" dirty="0" smtClean="0">
                <a:hlinkClick r:id="rId5"/>
              </a:rPr>
              <a:t>Já slyším múzy</a:t>
            </a:r>
            <a:r>
              <a:rPr lang="cs-CZ" sz="1600" dirty="0" smtClean="0"/>
              <a:t> nebo Válka je vůl.</a:t>
            </a:r>
          </a:p>
          <a:p>
            <a:r>
              <a:rPr lang="cs-CZ" sz="1600" dirty="0" smtClean="0"/>
              <a:t>Ve stejné době zpívali </a:t>
            </a:r>
            <a:r>
              <a:rPr lang="cs-CZ" sz="1600" b="1" dirty="0" smtClean="0">
                <a:solidFill>
                  <a:srgbClr val="FF0000"/>
                </a:solidFill>
              </a:rPr>
              <a:t>Hana a Petr Ulrychovi </a:t>
            </a:r>
            <a:r>
              <a:rPr lang="cs-CZ" sz="1600" dirty="0" smtClean="0"/>
              <a:t>se skupinou </a:t>
            </a:r>
            <a:r>
              <a:rPr lang="cs-CZ" sz="1600" b="1" dirty="0" smtClean="0">
                <a:solidFill>
                  <a:srgbClr val="FF0000"/>
                </a:solidFill>
              </a:rPr>
              <a:t>Vulkán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rgbClr val="FF0000"/>
                </a:solidFill>
              </a:rPr>
              <a:t>Atlantis</a:t>
            </a:r>
            <a:r>
              <a:rPr lang="cs-CZ" sz="1600" dirty="0" smtClean="0"/>
              <a:t> – </a:t>
            </a:r>
            <a:r>
              <a:rPr lang="cs-CZ" sz="1600" dirty="0" smtClean="0">
                <a:hlinkClick r:id="rId6"/>
              </a:rPr>
              <a:t>Mámy nejdou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" name="Obrázek 3" descr="800px-1995_-_30_let_hiawatha_a_černoch.jpg"/>
          <p:cNvPicPr>
            <a:picLocks noChangeAspect="1"/>
          </p:cNvPicPr>
          <p:nvPr/>
        </p:nvPicPr>
        <p:blipFill>
          <a:blip r:embed="rId7" cstate="print"/>
          <a:srcRect l="46348"/>
          <a:stretch>
            <a:fillRect/>
          </a:stretch>
        </p:blipFill>
        <p:spPr>
          <a:xfrm>
            <a:off x="6012160" y="2204864"/>
            <a:ext cx="2976644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516216" y="2204864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Karel Černoch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V roce 1967 vyšla</a:t>
            </a:r>
            <a:r>
              <a:rPr lang="cs-CZ" sz="1600" b="1" dirty="0" smtClean="0">
                <a:solidFill>
                  <a:srgbClr val="FF0000"/>
                </a:solidFill>
              </a:rPr>
              <a:t> první big beatová LP deska</a:t>
            </a:r>
            <a:r>
              <a:rPr lang="cs-CZ" sz="1600" dirty="0" smtClean="0"/>
              <a:t>. Nahrála ji skupina Olympic a jmenovala se </a:t>
            </a:r>
            <a:r>
              <a:rPr lang="cs-CZ" sz="1600" b="1" dirty="0" smtClean="0">
                <a:solidFill>
                  <a:srgbClr val="FF0000"/>
                </a:solidFill>
              </a:rPr>
              <a:t>Želva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tomtéž roce diskžokej Pavel Černocký uspořádal </a:t>
            </a:r>
            <a:r>
              <a:rPr lang="cs-CZ" sz="1600" b="1" dirty="0" smtClean="0">
                <a:solidFill>
                  <a:srgbClr val="FF0000"/>
                </a:solidFill>
              </a:rPr>
              <a:t>první diskotéku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prosinci 1967 se konal v Praze </a:t>
            </a:r>
            <a:r>
              <a:rPr lang="cs-CZ" sz="1600" b="1" dirty="0" smtClean="0">
                <a:solidFill>
                  <a:srgbClr val="FF0000"/>
                </a:solidFill>
              </a:rPr>
              <a:t>1. československý beatový festival</a:t>
            </a:r>
            <a:r>
              <a:rPr lang="cs-CZ" sz="1600" dirty="0" smtClean="0"/>
              <a:t>. Představila se na něm celá naše big beatová špička.</a:t>
            </a:r>
          </a:p>
          <a:p>
            <a:r>
              <a:rPr lang="cs-CZ" sz="1600" dirty="0" smtClean="0"/>
              <a:t>Na jaře 1968 vznikly nové skupiny </a:t>
            </a:r>
            <a:r>
              <a:rPr lang="cs-CZ" sz="1600" b="1" dirty="0" smtClean="0">
                <a:solidFill>
                  <a:srgbClr val="FF0000"/>
                </a:solidFill>
              </a:rPr>
              <a:t>The Rebels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2"/>
              </a:rPr>
              <a:t>Šípková Růženka </a:t>
            </a:r>
            <a:r>
              <a:rPr lang="cs-CZ" sz="1600" dirty="0" smtClean="0"/>
              <a:t> s </a:t>
            </a:r>
            <a:r>
              <a:rPr lang="cs-CZ" sz="1600" b="1" dirty="0" smtClean="0">
                <a:solidFill>
                  <a:srgbClr val="FF0000"/>
                </a:solidFill>
              </a:rPr>
              <a:t>Viktorem Sodomou</a:t>
            </a:r>
            <a:r>
              <a:rPr lang="cs-CZ" sz="1600" dirty="0" smtClean="0"/>
              <a:t>, později nazpívaná </a:t>
            </a:r>
            <a:r>
              <a:rPr lang="cs-CZ" sz="1600" b="1" dirty="0" smtClean="0">
                <a:solidFill>
                  <a:srgbClr val="FF0000"/>
                </a:solidFill>
              </a:rPr>
              <a:t>Jiřím Kornem</a:t>
            </a:r>
            <a:r>
              <a:rPr lang="cs-CZ" sz="1600" dirty="0" smtClean="0"/>
              <a:t>) a skupina </a:t>
            </a:r>
            <a:r>
              <a:rPr lang="cs-CZ" sz="1600" b="1" dirty="0" smtClean="0">
                <a:solidFill>
                  <a:srgbClr val="FF0000"/>
                </a:solidFill>
              </a:rPr>
              <a:t>The Cardinals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Na 2. československém beatovém festivalu kromě zahraničních hostů a již zavedených kapel hrály i ty nejnovější </a:t>
            </a:r>
            <a:r>
              <a:rPr lang="cs-CZ" sz="1600" b="1" dirty="0" smtClean="0">
                <a:solidFill>
                  <a:srgbClr val="FF0000"/>
                </a:solidFill>
              </a:rPr>
              <a:t>Apollobeat </a:t>
            </a:r>
            <a:r>
              <a:rPr lang="cs-CZ" sz="1600" dirty="0" smtClean="0"/>
              <a:t>s</a:t>
            </a:r>
            <a:r>
              <a:rPr lang="cs-CZ" sz="1600" b="1" dirty="0" smtClean="0">
                <a:solidFill>
                  <a:srgbClr val="FF0000"/>
                </a:solidFill>
              </a:rPr>
              <a:t> Petrem Spáleným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3"/>
              </a:rPr>
              <a:t>To vadí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4"/>
              </a:rPr>
              <a:t>Plakalo baby</a:t>
            </a:r>
            <a:r>
              <a:rPr lang="cs-CZ" sz="1600" dirty="0" smtClean="0"/>
              <a:t>) a </a:t>
            </a:r>
            <a:r>
              <a:rPr lang="cs-CZ" sz="1600" b="1" dirty="0" smtClean="0">
                <a:solidFill>
                  <a:srgbClr val="FF0000"/>
                </a:solidFill>
              </a:rPr>
              <a:t>Framus Five </a:t>
            </a:r>
            <a:r>
              <a:rPr lang="cs-CZ" sz="1600" dirty="0" smtClean="0"/>
              <a:t>s</a:t>
            </a:r>
            <a:r>
              <a:rPr lang="cs-CZ" sz="1600" b="1" dirty="0" smtClean="0">
                <a:solidFill>
                  <a:srgbClr val="FF0000"/>
                </a:solidFill>
              </a:rPr>
              <a:t> Michalem Prokopem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Koncem 60. let kapely běžně koncertovaly, nahrávaly desky jejich písničky vysílal rozhlas.</a:t>
            </a:r>
          </a:p>
          <a:p>
            <a:r>
              <a:rPr lang="cs-CZ" sz="1600" dirty="0" smtClean="0"/>
              <a:t>O tom, jak se hudba vyvíjí, informovaly časopisy jako </a:t>
            </a:r>
            <a:r>
              <a:rPr lang="cs-CZ" sz="1600" b="1" dirty="0" smtClean="0">
                <a:solidFill>
                  <a:srgbClr val="FF0000"/>
                </a:solidFill>
              </a:rPr>
              <a:t>Melodie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rgbClr val="FF0000"/>
                </a:solidFill>
              </a:rPr>
              <a:t>Aktuality Melodie </a:t>
            </a:r>
            <a:r>
              <a:rPr lang="cs-CZ" sz="1600" dirty="0" smtClean="0"/>
              <a:t>nebo </a:t>
            </a:r>
            <a:r>
              <a:rPr lang="cs-CZ" sz="1600" b="1" dirty="0" smtClean="0">
                <a:solidFill>
                  <a:srgbClr val="FF0000"/>
                </a:solidFill>
              </a:rPr>
              <a:t>Pop Music Expres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Big beat neboli u nás rock byl na vrcholu</a:t>
            </a:r>
            <a:r>
              <a:rPr lang="cs-CZ" sz="1600" dirty="0" smtClean="0"/>
              <a:t>.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Vzpomeneš si?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83560"/>
            <a:ext cx="8064896" cy="4309736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Na počátku 60. let dorazil rock and roll i k nám. Říkalo se mu ……………………………….</a:t>
            </a:r>
          </a:p>
          <a:p>
            <a:r>
              <a:rPr lang="cs-CZ" sz="1600" dirty="0" smtClean="0"/>
              <a:t>Jednou z prvních skupin, které tuto hudbu hrály, byla skupina ……………………………….</a:t>
            </a:r>
          </a:p>
          <a:p>
            <a:r>
              <a:rPr lang="cs-CZ" sz="1600" dirty="0" smtClean="0"/>
              <a:t>Největší hvězdou českého rokenrolu však byl ……………………………..</a:t>
            </a:r>
          </a:p>
          <a:p>
            <a:r>
              <a:rPr lang="cs-CZ" sz="1600" dirty="0" smtClean="0"/>
              <a:t>V roce 1963 nahrál Big beat kvintet …………………………………., písničku Klokan.</a:t>
            </a:r>
          </a:p>
          <a:p>
            <a:r>
              <a:rPr lang="cs-CZ" sz="1600" dirty="0" smtClean="0"/>
              <a:t>Po rozpadu Big beat kvintetu vznikla skupina ………………………….</a:t>
            </a:r>
          </a:p>
          <a:p>
            <a:r>
              <a:rPr lang="cs-CZ" sz="1600" dirty="0" smtClean="0"/>
              <a:t>V Semaforu s ní spolupracoval Pavel Bobek nebo ……………………………………….</a:t>
            </a:r>
          </a:p>
          <a:p>
            <a:r>
              <a:rPr lang="cs-CZ" sz="1600" dirty="0" smtClean="0"/>
              <a:t>Téměř ve stejné době vznikla naše první profesionální skupina ……………………………….</a:t>
            </a:r>
          </a:p>
          <a:p>
            <a:r>
              <a:rPr lang="cs-CZ" sz="1600" dirty="0" smtClean="0"/>
              <a:t>Písničky skupiny Olympic téměř zlidověly( ……………………)</a:t>
            </a:r>
          </a:p>
          <a:p>
            <a:r>
              <a:rPr lang="cs-CZ" sz="1600" dirty="0" smtClean="0"/>
              <a:t>Velkým soupeřem a konkurentem Olympicu se stala začátkem druhé poloviny 60. let skupina ……………………….</a:t>
            </a:r>
          </a:p>
          <a:p>
            <a:r>
              <a:rPr lang="cs-CZ" sz="1600" dirty="0" smtClean="0"/>
              <a:t>Dalším, jehož písničky téměř zlidověly, byl ……………………………..</a:t>
            </a:r>
          </a:p>
          <a:p>
            <a:r>
              <a:rPr lang="cs-CZ" sz="1600" dirty="0" smtClean="0"/>
              <a:t>Krásně sezpívanými hlasy se mohla prezentovat brněnské skupina …………………………</a:t>
            </a:r>
          </a:p>
          <a:p>
            <a:r>
              <a:rPr lang="cs-CZ" sz="1600" dirty="0" smtClean="0"/>
              <a:t>V roce 1967 vyšla první big beatová LP deska od …………………….., jmenoval se Želva.</a:t>
            </a:r>
          </a:p>
          <a:p>
            <a:r>
              <a:rPr lang="cs-CZ" sz="1600" dirty="0" smtClean="0"/>
              <a:t>Na jaře 1968 vznikly nové skupiny ……………………..a The Cardinals.</a:t>
            </a:r>
          </a:p>
          <a:p>
            <a:r>
              <a:rPr lang="cs-CZ" sz="1600" dirty="0" smtClean="0"/>
              <a:t>Mezi nové skupiny patřily ……………… s Petrem Spáleným a Framus Five s Michalem Prokopem.</a:t>
            </a:r>
          </a:p>
          <a:p>
            <a:r>
              <a:rPr lang="cs-CZ" sz="1600" dirty="0" smtClean="0"/>
              <a:t>Jak se hudba vyvíjí, informovaly časopisy jako ……………….., Aktuality Melodie nebo Pop Music Expres.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1653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big beat, Melodie, Petr Novák, Olympic, Mefisto, Miki Volek, The Rebels, Sputníci, Matadors, Olympicu, Synkopy 61, Yvonne Přenosilová, Želva, Apollobeat, první big beatovou nahrávku 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http://sk.wikipedia.org/wiki/S%C3%BAbor:Jandapetr.jpg</a:t>
            </a:r>
            <a:r>
              <a:rPr lang="cs-CZ" sz="1600" dirty="0" smtClean="0"/>
              <a:t>, pejsek 10, 5. 2. 2014</a:t>
            </a:r>
          </a:p>
          <a:p>
            <a:r>
              <a:rPr lang="cs-CZ" sz="1600" dirty="0" smtClean="0">
                <a:hlinkClick r:id="rId3"/>
              </a:rPr>
              <a:t>http://commons.wikimedia.org/wiki/File:Pavel_Bobek.jpg?uselang=cs</a:t>
            </a:r>
            <a:r>
              <a:rPr lang="cs-CZ" sz="1600" dirty="0" smtClean="0"/>
              <a:t>, </a:t>
            </a:r>
            <a:r>
              <a:rPr lang="cs-CZ" sz="1600" i="1" dirty="0" smtClean="0"/>
              <a:t>„Petr Novák, Wikipedie“</a:t>
            </a:r>
            <a:r>
              <a:rPr lang="cs-CZ" sz="1600" dirty="0" smtClean="0"/>
              <a:t>, 5. 2. 2014</a:t>
            </a:r>
          </a:p>
          <a:p>
            <a:r>
              <a:rPr lang="cs-CZ" sz="1600" dirty="0" smtClean="0">
                <a:hlinkClick r:id="rId4"/>
              </a:rPr>
              <a:t>http://commons.wikimedia.org/wiki/File:1995_-_30.let_hiawatha_a_%C4%8Dernoch.jpg?uselang=cs</a:t>
            </a:r>
            <a:r>
              <a:rPr lang="cs-CZ" sz="1600" dirty="0" smtClean="0"/>
              <a:t>, 5. 2. 2014</a:t>
            </a:r>
          </a:p>
          <a:p>
            <a:r>
              <a:rPr lang="cs-CZ" sz="1600" dirty="0" smtClean="0"/>
              <a:t>Hudební výchova pro 9. ročník ZŠ (A.  Charalambidis, J. Pilka a kol.), SPN, 2008, ISBN 80-7235-296-2, 5. 2. 2014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2232</TotalTime>
  <Words>975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Big beat</vt:lpstr>
      <vt:lpstr>Big beat </vt:lpstr>
      <vt:lpstr>Big beat – hudba 60. let 20. století</vt:lpstr>
      <vt:lpstr>Big beatové skupiny</vt:lpstr>
      <vt:lpstr>Další big beatové skupiny</vt:lpstr>
      <vt:lpstr>Konec 60. let</vt:lpstr>
      <vt:lpstr>Vzpomeneš si?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beat</dc:title>
  <dc:creator>Draha</dc:creator>
  <cp:lastModifiedBy>user6</cp:lastModifiedBy>
  <cp:revision>228</cp:revision>
  <dcterms:created xsi:type="dcterms:W3CDTF">2014-02-04T17:24:50Z</dcterms:created>
  <dcterms:modified xsi:type="dcterms:W3CDTF">2014-03-28T11:57:42Z</dcterms:modified>
</cp:coreProperties>
</file>