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6" r:id="rId2"/>
    <p:sldId id="256" r:id="rId3"/>
    <p:sldId id="259" r:id="rId4"/>
    <p:sldId id="257" r:id="rId5"/>
    <p:sldId id="261" r:id="rId6"/>
    <p:sldId id="260" r:id="rId7"/>
    <p:sldId id="262" r:id="rId8"/>
    <p:sldId id="263" r:id="rId9"/>
    <p:sldId id="265" r:id="rId10"/>
    <p:sldId id="258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59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B97365-EBCA-4027-87D5-99FC1D4DF0BB}" type="datetimeFigureOut">
              <a:rPr lang="en-US" smtClean="0"/>
              <a:pPr/>
              <a:t>4/5/2014</a:t>
            </a:fld>
            <a:endParaRPr lang="en-US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B97365-EBCA-4027-87D5-99FC1D4DF0BB}" type="datetimeFigureOut">
              <a:rPr lang="en-US" smtClean="0"/>
              <a:pPr/>
              <a:t>4/5/2014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B97365-EBCA-4027-87D5-99FC1D4DF0BB}" type="datetimeFigureOut">
              <a:rPr lang="en-US" smtClean="0"/>
              <a:pPr/>
              <a:t>4/5/2014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B97365-EBCA-4027-87D5-99FC1D4DF0BB}" type="datetimeFigureOut">
              <a:rPr lang="en-US" smtClean="0"/>
              <a:pPr/>
              <a:t>4/5/2014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B97365-EBCA-4027-87D5-99FC1D4DF0BB}" type="datetimeFigureOut">
              <a:rPr lang="en-US" smtClean="0"/>
              <a:pPr/>
              <a:t>4/5/2014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B97365-EBCA-4027-87D5-99FC1D4DF0BB}" type="datetimeFigureOut">
              <a:rPr lang="en-US" smtClean="0"/>
              <a:pPr/>
              <a:t>4/5/2014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B97365-EBCA-4027-87D5-99FC1D4DF0BB}" type="datetimeFigureOut">
              <a:rPr lang="en-US" smtClean="0"/>
              <a:pPr/>
              <a:t>4/5/2014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B97365-EBCA-4027-87D5-99FC1D4DF0BB}" type="datetimeFigureOut">
              <a:rPr lang="en-US" smtClean="0"/>
              <a:pPr/>
              <a:t>4/5/2014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B97365-EBCA-4027-87D5-99FC1D4DF0BB}" type="datetimeFigureOut">
              <a:rPr lang="en-US" smtClean="0"/>
              <a:pPr/>
              <a:t>4/5/2014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B97365-EBCA-4027-87D5-99FC1D4DF0BB}" type="datetimeFigureOut">
              <a:rPr lang="en-US" smtClean="0"/>
              <a:pPr/>
              <a:t>4/5/2014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B97365-EBCA-4027-87D5-99FC1D4DF0BB}" type="datetimeFigureOut">
              <a:rPr lang="en-US" smtClean="0"/>
              <a:pPr/>
              <a:t>4/5/2014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7CB97365-EBCA-4027-87D5-99FC1D4DF0BB}" type="datetimeFigureOut">
              <a:rPr lang="en-US" smtClean="0"/>
              <a:pPr/>
              <a:t>4/5/2014</a:t>
            </a:fld>
            <a:endParaRPr lang="en-US">
              <a:solidFill>
                <a:schemeClr val="tx1">
                  <a:shade val="50000"/>
                </a:scheme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kumimoji="0" lang="en-US">
              <a:solidFill>
                <a:schemeClr val="tx1">
                  <a:shade val="50000"/>
                </a:schemeClr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1">
                  <a:shade val="50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http://www.zszebetin.cz/foto/EUfondy.jpg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jas-hrotovice.com/photo.php?id=43&amp;pid=9&amp;e=8" TargetMode="External"/><Relationship Id="rId3" Type="http://schemas.openxmlformats.org/officeDocument/2006/relationships/hyperlink" Target="http://cs.wikipedia.org/wiki/Soubor:Krystof_Harant.jpg" TargetMode="External"/><Relationship Id="rId7" Type="http://schemas.openxmlformats.org/officeDocument/2006/relationships/hyperlink" Target="http://cs.wikipedia.org/wiki/Bohuslav_Mat%C4%9Bj_%C4%8Cernohorsk%C3%BD" TargetMode="External"/><Relationship Id="rId2" Type="http://schemas.openxmlformats.org/officeDocument/2006/relationships/hyperlink" Target="http://cs.wikipedia.org/wiki/Soubor:Kancional_Samotulsk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3/32/Adam_michna_z_otradovic.jpg" TargetMode="External"/><Relationship Id="rId5" Type="http://schemas.openxmlformats.org/officeDocument/2006/relationships/hyperlink" Target="http://cs.wikipedia.org/wiki/Soubor:Ka%C5%A1na_Parnas_(Brno)_(6033).jpg" TargetMode="External"/><Relationship Id="rId4" Type="http://schemas.openxmlformats.org/officeDocument/2006/relationships/hyperlink" Target="http://cs.wikipedia.org/wiki/Soubor:Turcicorum_tyrannorum_Ioanni_Campani_(1597).jpg" TargetMode="External"/><Relationship Id="rId9" Type="http://schemas.openxmlformats.org/officeDocument/2006/relationships/hyperlink" Target="http://cs.wikipedia.org/wiki/Soubor:Holy_Trinity_Colum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92D050"/>
                </a:solidFill>
              </a:rPr>
              <a:t>Česká hudební renesance </a:t>
            </a:r>
            <a:br>
              <a:rPr lang="cs-CZ" b="1" dirty="0" smtClean="0">
                <a:solidFill>
                  <a:srgbClr val="92D050"/>
                </a:solidFill>
              </a:rPr>
            </a:br>
            <a:r>
              <a:rPr lang="cs-CZ" b="1" dirty="0" smtClean="0">
                <a:solidFill>
                  <a:srgbClr val="92D050"/>
                </a:solidFill>
              </a:rPr>
              <a:t>a baroko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59920" cy="2371024"/>
          </a:xfrm>
        </p:spPr>
        <p:txBody>
          <a:bodyPr>
            <a:normAutofit fontScale="62500" lnSpcReduction="20000"/>
          </a:bodyPr>
          <a:lstStyle/>
          <a:p>
            <a:endParaRPr lang="cs-CZ" sz="2400" b="1" dirty="0" smtClean="0">
              <a:solidFill>
                <a:schemeClr val="accent3">
                  <a:lumMod val="75000"/>
                </a:schemeClr>
              </a:solidFill>
              <a:latin typeface="Century Schoolbook" pitchFamily="18" charset="0"/>
            </a:endParaRPr>
          </a:p>
          <a:p>
            <a:r>
              <a:rPr lang="cs-CZ" sz="2400" b="1" dirty="0" smtClean="0">
                <a:solidFill>
                  <a:srgbClr val="FFC000"/>
                </a:solidFill>
                <a:latin typeface="Century Schoolbook" pitchFamily="18" charset="0"/>
              </a:rPr>
              <a:t>Anotace</a:t>
            </a:r>
            <a:r>
              <a:rPr lang="cs-CZ" sz="2400" b="1" dirty="0" smtClean="0">
                <a:solidFill>
                  <a:schemeClr val="accent1"/>
                </a:solidFill>
                <a:latin typeface="Century Schoolbook" pitchFamily="18" charset="0"/>
              </a:rPr>
              <a:t>  </a:t>
            </a:r>
            <a:r>
              <a:rPr lang="cs-CZ" sz="2400" dirty="0" smtClean="0">
                <a:latin typeface="Century Schoolbook" pitchFamily="18" charset="0"/>
              </a:rPr>
              <a:t>Prezentace seznámí žáky s vývojem hudby v období renesance a baroka.</a:t>
            </a:r>
          </a:p>
          <a:p>
            <a:r>
              <a:rPr lang="cs-CZ" sz="2400" dirty="0" smtClean="0">
                <a:latin typeface="Century Schoolbook" pitchFamily="18" charset="0"/>
              </a:rPr>
              <a:t>                  Popisuje historické souvislosti jejího vzniku a seznamuje žáky s jejími    </a:t>
            </a:r>
          </a:p>
          <a:p>
            <a:r>
              <a:rPr lang="cs-CZ" sz="2400" dirty="0" smtClean="0">
                <a:latin typeface="Century Schoolbook" pitchFamily="18" charset="0"/>
              </a:rPr>
              <a:t>                  představiteli.</a:t>
            </a:r>
          </a:p>
          <a:p>
            <a:r>
              <a:rPr lang="cs-CZ" sz="2400" dirty="0" smtClean="0">
                <a:latin typeface="Century Schoolbook" pitchFamily="18" charset="0"/>
              </a:rPr>
              <a:t>                  Během prezentace naváží na své znalosti z předchozích ročníků a    </a:t>
            </a:r>
          </a:p>
          <a:p>
            <a:r>
              <a:rPr lang="cs-CZ" sz="2400" dirty="0" smtClean="0">
                <a:latin typeface="Century Schoolbook" pitchFamily="18" charset="0"/>
              </a:rPr>
              <a:t>                  dalších předmětů.</a:t>
            </a:r>
          </a:p>
          <a:p>
            <a:r>
              <a:rPr lang="cs-CZ" sz="2400" dirty="0" smtClean="0">
                <a:latin typeface="Century Schoolbook" pitchFamily="18" charset="0"/>
              </a:rPr>
              <a:t>                  Nově získané informace si zopakují zábavnou formou. </a:t>
            </a:r>
            <a:br>
              <a:rPr lang="cs-CZ" sz="2400" dirty="0" smtClean="0">
                <a:latin typeface="Century Schoolbook" pitchFamily="18" charset="0"/>
              </a:rPr>
            </a:br>
            <a:r>
              <a:rPr lang="cs-CZ" sz="2400" b="1" dirty="0" smtClean="0">
                <a:solidFill>
                  <a:srgbClr val="FFC000"/>
                </a:solidFill>
                <a:latin typeface="Century Schoolbook" pitchFamily="18" charset="0"/>
              </a:rPr>
              <a:t>Jazyk</a:t>
            </a:r>
            <a:r>
              <a:rPr lang="cs-CZ" sz="2400" dirty="0" smtClean="0">
                <a:latin typeface="Century Schoolbook" pitchFamily="18" charset="0"/>
              </a:rPr>
              <a:t>       Čeština</a:t>
            </a:r>
            <a:br>
              <a:rPr lang="cs-CZ" sz="2400" dirty="0" smtClean="0">
                <a:latin typeface="Century Schoolbook" pitchFamily="18" charset="0"/>
              </a:rPr>
            </a:br>
            <a:r>
              <a:rPr lang="cs-CZ" sz="2400" b="1" dirty="0" smtClean="0">
                <a:solidFill>
                  <a:srgbClr val="FFC000"/>
                </a:solidFill>
                <a:latin typeface="Century Schoolbook" pitchFamily="18" charset="0"/>
              </a:rPr>
              <a:t>Očekávaný výstup</a:t>
            </a:r>
            <a:r>
              <a:rPr lang="cs-CZ" sz="2400" dirty="0" smtClean="0">
                <a:solidFill>
                  <a:schemeClr val="accent1"/>
                </a:solidFill>
                <a:latin typeface="Century Schoolbook" pitchFamily="18" charset="0"/>
              </a:rPr>
              <a:t/>
            </a:r>
            <a:br>
              <a:rPr lang="cs-CZ" sz="2400" dirty="0" smtClean="0">
                <a:solidFill>
                  <a:schemeClr val="accent1"/>
                </a:solidFill>
                <a:latin typeface="Century Schoolbook" pitchFamily="18" charset="0"/>
              </a:rPr>
            </a:br>
            <a:r>
              <a:rPr lang="cs-CZ" sz="2400" dirty="0" smtClean="0">
                <a:latin typeface="Century Schoolbook" pitchFamily="18" charset="0"/>
              </a:rPr>
              <a:t>                  Žák má přehled o vývoji hudby v období renesance a baroka.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75656" y="4437112"/>
            <a:ext cx="7344816" cy="16189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lnSpc>
                <a:spcPct val="90000"/>
              </a:lnSpc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1600" b="1" dirty="0" smtClean="0">
                <a:solidFill>
                  <a:schemeClr val="tx2"/>
                </a:solidFill>
              </a:rPr>
              <a:t>Číslo a název klíčové </a:t>
            </a:r>
            <a:r>
              <a:rPr lang="cs-CZ" sz="1600" b="1" smtClean="0">
                <a:solidFill>
                  <a:schemeClr val="tx2"/>
                </a:solidFill>
              </a:rPr>
              <a:t>aktivity: III/2 Inovace a zkvalitnění výuky prostřednictvím ICT</a:t>
            </a:r>
          </a:p>
          <a:p>
            <a:pPr lvl="0">
              <a:lnSpc>
                <a:spcPct val="90000"/>
              </a:lnSpc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1600" b="1" smtClean="0">
                <a:solidFill>
                  <a:schemeClr val="tx2"/>
                </a:solidFill>
              </a:rPr>
              <a:t>Základní </a:t>
            </a:r>
            <a:r>
              <a:rPr lang="cs-CZ" sz="1600" b="1" dirty="0" smtClean="0">
                <a:solidFill>
                  <a:schemeClr val="tx2"/>
                </a:solidFill>
              </a:rPr>
              <a:t>škola a Mateřská škola, Otnice, okres Vyškov</a:t>
            </a:r>
          </a:p>
          <a:p>
            <a:pPr lvl="0">
              <a:lnSpc>
                <a:spcPct val="90000"/>
              </a:lnSpc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1600" b="1" dirty="0" smtClean="0">
                <a:solidFill>
                  <a:schemeClr val="tx2"/>
                </a:solidFill>
              </a:rPr>
              <a:t>Mgr. Drahomíra Floriánová</a:t>
            </a:r>
          </a:p>
          <a:p>
            <a:pPr lvl="0">
              <a:lnSpc>
                <a:spcPct val="90000"/>
              </a:lnSpc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defRPr/>
            </a:pPr>
            <a:endParaRPr lang="cs-CZ" sz="1600" b="1" dirty="0" smtClean="0">
              <a:solidFill>
                <a:schemeClr val="tx2"/>
              </a:solidFill>
            </a:endParaRPr>
          </a:p>
          <a:p>
            <a:pPr lvl="0">
              <a:lnSpc>
                <a:spcPct val="90000"/>
              </a:lnSpc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1600" b="1" dirty="0" smtClean="0">
                <a:solidFill>
                  <a:schemeClr val="tx2"/>
                </a:solidFill>
              </a:rPr>
              <a:t>Interní číslo</a:t>
            </a:r>
            <a:r>
              <a:rPr lang="cs-CZ" sz="1600" b="1" smtClean="0">
                <a:solidFill>
                  <a:schemeClr val="tx2"/>
                </a:solidFill>
              </a:rPr>
              <a:t>: VY_32_INOVACE_HV2.DF.9.08</a:t>
            </a:r>
            <a:endParaRPr lang="cs-CZ" sz="1600" dirty="0"/>
          </a:p>
        </p:txBody>
      </p:sp>
      <p:pic>
        <p:nvPicPr>
          <p:cNvPr id="7" name="Obrázek 6" descr="EUfondy.jpg"/>
          <p:cNvPicPr>
            <a:picLocks noChangeAspect="1" noChangeArrowheads="1"/>
          </p:cNvPicPr>
          <p:nvPr/>
        </p:nvPicPr>
        <p:blipFill>
          <a:blip r:embed="rId2" r:link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6052626"/>
            <a:ext cx="3506673" cy="707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ln>
            <a:solidFill>
              <a:schemeClr val="bg1"/>
            </a:solidFill>
          </a:ln>
        </p:spPr>
        <p:txBody>
          <a:bodyPr/>
          <a:lstStyle/>
          <a:p>
            <a:pPr algn="ctr"/>
            <a:r>
              <a:rPr lang="cs-CZ" b="1" dirty="0" smtClean="0">
                <a:solidFill>
                  <a:srgbClr val="92D050"/>
                </a:solidFill>
              </a:rPr>
              <a:t>Hudební renesance </a:t>
            </a:r>
            <a:br>
              <a:rPr lang="cs-CZ" b="1" dirty="0" smtClean="0">
                <a:solidFill>
                  <a:srgbClr val="92D050"/>
                </a:solidFill>
              </a:rPr>
            </a:br>
            <a:r>
              <a:rPr lang="cs-CZ" b="1" dirty="0" smtClean="0">
                <a:solidFill>
                  <a:srgbClr val="92D050"/>
                </a:solidFill>
              </a:rPr>
              <a:t>a baroko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365104"/>
            <a:ext cx="7406640" cy="1752600"/>
          </a:xfrm>
          <a:ln>
            <a:solidFill>
              <a:schemeClr val="bg1"/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Mgr. Drahomíra Floriánová</a:t>
            </a: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4" name="Obrázek 3" descr="450px-Holy_Trinity_Colum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08104" y="1916832"/>
            <a:ext cx="3291830" cy="4389107"/>
          </a:xfrm>
          <a:prstGeom prst="rect">
            <a:avLst/>
          </a:prstGeom>
          <a:ln w="38100" cap="sq">
            <a:solidFill>
              <a:srgbClr val="FFFF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5508104" y="6334780"/>
            <a:ext cx="33123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solidFill>
                  <a:srgbClr val="FFC000"/>
                </a:solidFill>
              </a:rPr>
              <a:t>Sloup Nejsvětější Trojice v Olomouci</a:t>
            </a:r>
            <a:endParaRPr lang="cs-CZ" sz="1400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92D050"/>
                </a:solidFill>
              </a:rPr>
              <a:t>Počátky renesance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12776"/>
            <a:ext cx="4720568" cy="5256584"/>
          </a:xfrm>
        </p:spPr>
        <p:txBody>
          <a:bodyPr>
            <a:normAutofit lnSpcReduction="10000"/>
          </a:bodyPr>
          <a:lstStyle/>
          <a:p>
            <a:r>
              <a:rPr lang="cs-CZ" sz="1600" dirty="0" smtClean="0"/>
              <a:t>Od 14. do 16. století v Evropě nastaly významné změny. Toto období nazýváme </a:t>
            </a:r>
            <a:r>
              <a:rPr lang="cs-CZ" sz="1600" b="1" dirty="0" smtClean="0">
                <a:solidFill>
                  <a:srgbClr val="FFC000"/>
                </a:solidFill>
              </a:rPr>
              <a:t>renesance</a:t>
            </a:r>
            <a:r>
              <a:rPr lang="cs-CZ" sz="1600" dirty="0" smtClean="0"/>
              <a:t>, česky </a:t>
            </a:r>
            <a:r>
              <a:rPr lang="cs-CZ" sz="1600" b="1" dirty="0" smtClean="0">
                <a:solidFill>
                  <a:srgbClr val="FFC000"/>
                </a:solidFill>
              </a:rPr>
              <a:t>obrození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Renesance znamenala převratné změny ve způsobu života, kultuře a přinesla nový pohled na člověka i na svět.</a:t>
            </a:r>
          </a:p>
          <a:p>
            <a:r>
              <a:rPr lang="cs-CZ" sz="1600" dirty="0" smtClean="0"/>
              <a:t>Hudební vývoj navázal v jednotlivých zemích na gotiku. U nás ale po husitských válkách nebyly podmínky pro hudební život.</a:t>
            </a:r>
          </a:p>
          <a:p>
            <a:r>
              <a:rPr lang="cs-CZ" sz="1600" dirty="0" smtClean="0"/>
              <a:t>Až na konci 15. století vznikaly při kostelích pěvecké sbory. Zpívaly duchovní hudbu a říkalo se jim </a:t>
            </a:r>
            <a:r>
              <a:rPr lang="cs-CZ" sz="1600" b="1" dirty="0" smtClean="0">
                <a:solidFill>
                  <a:srgbClr val="FFC000"/>
                </a:solidFill>
              </a:rPr>
              <a:t>literátská bratrstva</a:t>
            </a:r>
            <a:r>
              <a:rPr lang="cs-CZ" sz="1600" dirty="0" smtClean="0"/>
              <a:t>. </a:t>
            </a:r>
          </a:p>
          <a:p>
            <a:r>
              <a:rPr lang="cs-CZ" sz="1600" dirty="0" smtClean="0"/>
              <a:t>Ta začala pěstovat </a:t>
            </a:r>
            <a:r>
              <a:rPr lang="cs-CZ" sz="1600" b="1" dirty="0" smtClean="0">
                <a:solidFill>
                  <a:srgbClr val="FFC000"/>
                </a:solidFill>
              </a:rPr>
              <a:t>vícehlas</a:t>
            </a:r>
            <a:r>
              <a:rPr lang="cs-CZ" sz="1600" dirty="0" smtClean="0"/>
              <a:t>. Hudební skladatel napsal pro každou část sboru samostatnou melodickou linku.</a:t>
            </a:r>
            <a:endParaRPr lang="cs-CZ" sz="1600" dirty="0" smtClean="0">
              <a:solidFill>
                <a:srgbClr val="FFC000"/>
              </a:solidFill>
            </a:endParaRPr>
          </a:p>
          <a:p>
            <a:r>
              <a:rPr lang="cs-CZ" sz="1600" dirty="0" smtClean="0"/>
              <a:t>Sbory si pro vlastní potřebu pořizovaly krásně zdobené veliké zpěvníky – </a:t>
            </a:r>
            <a:r>
              <a:rPr lang="cs-CZ" sz="1600" b="1" dirty="0" smtClean="0">
                <a:solidFill>
                  <a:srgbClr val="FFC000"/>
                </a:solidFill>
              </a:rPr>
              <a:t>kancionály</a:t>
            </a:r>
            <a:r>
              <a:rPr lang="cs-CZ" sz="1600" dirty="0" smtClean="0"/>
              <a:t>.  Veliké proto, že z něj zpívali všichni členové sboru.</a:t>
            </a:r>
          </a:p>
          <a:p>
            <a:r>
              <a:rPr lang="cs-CZ" sz="1600" dirty="0" smtClean="0"/>
              <a:t>Na obrázku je </a:t>
            </a:r>
            <a:r>
              <a:rPr lang="cs-CZ" sz="1600" b="1" dirty="0" smtClean="0">
                <a:solidFill>
                  <a:srgbClr val="FFC000"/>
                </a:solidFill>
              </a:rPr>
              <a:t>Šamotulský kancionál </a:t>
            </a:r>
            <a:r>
              <a:rPr lang="cs-CZ" sz="1600" dirty="0" smtClean="0"/>
              <a:t>Jednoty bratrské z roku 1561. Na jeho vzniku se podílel </a:t>
            </a:r>
            <a:r>
              <a:rPr lang="cs-CZ" sz="1600" b="1" dirty="0" smtClean="0">
                <a:solidFill>
                  <a:srgbClr val="FFC000"/>
                </a:solidFill>
              </a:rPr>
              <a:t>Jan Blahoslav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pic>
        <p:nvPicPr>
          <p:cNvPr id="4" name="Obrázek 3" descr="Kancional_Samotulsk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228184" y="1700808"/>
            <a:ext cx="2643612" cy="4176464"/>
          </a:xfrm>
          <a:prstGeom prst="rect">
            <a:avLst/>
          </a:prstGeom>
          <a:ln w="38100" cap="sq">
            <a:solidFill>
              <a:schemeClr val="bg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274638"/>
            <a:ext cx="756084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92D050"/>
                </a:solidFill>
              </a:rPr>
              <a:t>Kryštof Harant </a:t>
            </a:r>
            <a:br>
              <a:rPr lang="cs-CZ" b="1" dirty="0" smtClean="0">
                <a:solidFill>
                  <a:srgbClr val="92D050"/>
                </a:solidFill>
              </a:rPr>
            </a:br>
            <a:r>
              <a:rPr lang="cs-CZ" dirty="0" smtClean="0">
                <a:solidFill>
                  <a:srgbClr val="92D050"/>
                </a:solidFill>
              </a:rPr>
              <a:t>z</a:t>
            </a:r>
            <a:r>
              <a:rPr lang="cs-CZ" dirty="0" smtClean="0">
                <a:solidFill>
                  <a:srgbClr val="92D050"/>
                </a:solidFill>
              </a:rPr>
              <a:t> </a:t>
            </a:r>
            <a:r>
              <a:rPr lang="cs-CZ" dirty="0" smtClean="0">
                <a:solidFill>
                  <a:srgbClr val="92D050"/>
                </a:solidFill>
              </a:rPr>
              <a:t>Polžic a Bezdružic  1564 - 1621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84784"/>
            <a:ext cx="4000488" cy="4763616"/>
          </a:xfrm>
        </p:spPr>
        <p:txBody>
          <a:bodyPr>
            <a:normAutofit lnSpcReduction="10000"/>
          </a:bodyPr>
          <a:lstStyle/>
          <a:p>
            <a:endParaRPr lang="cs-CZ" sz="1600" dirty="0" smtClean="0"/>
          </a:p>
          <a:p>
            <a:r>
              <a:rPr lang="cs-CZ" sz="1600" dirty="0" smtClean="0"/>
              <a:t>Český šlechtic </a:t>
            </a:r>
            <a:r>
              <a:rPr lang="cs-CZ" sz="1600" b="1" dirty="0" smtClean="0">
                <a:solidFill>
                  <a:srgbClr val="FFC000"/>
                </a:solidFill>
              </a:rPr>
              <a:t>Kryštof Harant z Polžic a Bezdružic</a:t>
            </a:r>
            <a:r>
              <a:rPr lang="cs-CZ" sz="1600" dirty="0" smtClean="0"/>
              <a:t> byl naším nejvýznamnějším skladatelem </a:t>
            </a:r>
            <a:r>
              <a:rPr lang="cs-CZ" sz="1600" b="1" dirty="0" smtClean="0">
                <a:solidFill>
                  <a:srgbClr val="FFC000"/>
                </a:solidFill>
              </a:rPr>
              <a:t>polyfonie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Uměl sedm jazyků a měl velké znalosti ze zeměpisu, historie, hudby a výtvarného umění.</a:t>
            </a:r>
          </a:p>
          <a:p>
            <a:r>
              <a:rPr lang="cs-CZ" sz="1600" dirty="0" smtClean="0"/>
              <a:t>Hodně cestoval. Navštívil Středomoří, Egypt, Palestinu i Svatou zemi.</a:t>
            </a:r>
          </a:p>
          <a:p>
            <a:r>
              <a:rPr lang="cs-CZ" sz="1600" dirty="0" smtClean="0"/>
              <a:t>Jako třetí byl 21. června 1621 mečem kata Mydláře popraven na Staroměstském náměstí po bitvě na Bílé hoře.</a:t>
            </a:r>
          </a:p>
          <a:p>
            <a:r>
              <a:rPr lang="cs-CZ" sz="1600" dirty="0" smtClean="0"/>
              <a:t>Z jeho díla si připomeneme pětihlasou mši </a:t>
            </a:r>
            <a:r>
              <a:rPr lang="cs-CZ" sz="1600" b="1" dirty="0" smtClean="0">
                <a:solidFill>
                  <a:srgbClr val="FFC000"/>
                </a:solidFill>
              </a:rPr>
              <a:t>Super dolorosi martir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V Čechách se postupně rozvíjela i </a:t>
            </a:r>
            <a:r>
              <a:rPr lang="cs-CZ" sz="1600" b="1" dirty="0" smtClean="0">
                <a:solidFill>
                  <a:srgbClr val="FFC000"/>
                </a:solidFill>
              </a:rPr>
              <a:t>instrumentální hudba</a:t>
            </a:r>
            <a:r>
              <a:rPr lang="cs-CZ" sz="1600" dirty="0" smtClean="0"/>
              <a:t>. Na dvoře císaře </a:t>
            </a:r>
            <a:r>
              <a:rPr lang="cs-CZ" sz="1600" b="1" dirty="0" smtClean="0">
                <a:solidFill>
                  <a:srgbClr val="FFC000"/>
                </a:solidFill>
              </a:rPr>
              <a:t>Rudolfa II. </a:t>
            </a:r>
            <a:r>
              <a:rPr lang="cs-CZ" sz="1600" dirty="0" smtClean="0"/>
              <a:t>působila dokonce i celá kapela. Tvořili ji však hlavně cizinci.</a:t>
            </a:r>
            <a:endParaRPr lang="cs-CZ" sz="1600" b="1" dirty="0" smtClean="0">
              <a:solidFill>
                <a:srgbClr val="FFC000"/>
              </a:solidFill>
            </a:endParaRPr>
          </a:p>
          <a:p>
            <a:endParaRPr lang="cs-CZ" sz="1600" dirty="0" smtClean="0"/>
          </a:p>
          <a:p>
            <a:endParaRPr lang="cs-CZ" sz="1600" dirty="0"/>
          </a:p>
        </p:txBody>
      </p:sp>
      <p:pic>
        <p:nvPicPr>
          <p:cNvPr id="6" name="Obrázek 5" descr="Krystof_Haran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24128" y="1916832"/>
            <a:ext cx="3168352" cy="4041265"/>
          </a:xfrm>
          <a:prstGeom prst="rect">
            <a:avLst/>
          </a:prstGeom>
          <a:ln w="38100" cap="sq">
            <a:solidFill>
              <a:schemeClr val="bg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92D050"/>
                </a:solidFill>
              </a:rPr>
              <a:t>Jan Campanus Vodňanský</a:t>
            </a:r>
            <a:br>
              <a:rPr lang="cs-CZ" b="1" dirty="0" smtClean="0">
                <a:solidFill>
                  <a:srgbClr val="92D050"/>
                </a:solidFill>
              </a:rPr>
            </a:br>
            <a:r>
              <a:rPr lang="cs-CZ" b="1" dirty="0" smtClean="0">
                <a:solidFill>
                  <a:srgbClr val="92D050"/>
                </a:solidFill>
              </a:rPr>
              <a:t>1572 - 1622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84784"/>
            <a:ext cx="3856472" cy="4763616"/>
          </a:xfrm>
        </p:spPr>
        <p:txBody>
          <a:bodyPr>
            <a:normAutofit/>
          </a:bodyPr>
          <a:lstStyle/>
          <a:p>
            <a:endParaRPr lang="cs-CZ" sz="1600" dirty="0" smtClean="0"/>
          </a:p>
          <a:p>
            <a:r>
              <a:rPr lang="cs-CZ" sz="1600" dirty="0" smtClean="0"/>
              <a:t>Na přelomu renesance a baroka skládal v Čechách vážnou hudbu Jan Campanus Vodňanský.</a:t>
            </a:r>
          </a:p>
          <a:p>
            <a:r>
              <a:rPr lang="cs-CZ" sz="1600" dirty="0" smtClean="0"/>
              <a:t>Učil na Karlově univerzitě, kde se stal dvakrát rektorem.</a:t>
            </a:r>
          </a:p>
          <a:p>
            <a:r>
              <a:rPr lang="cs-CZ" sz="1600" dirty="0" smtClean="0"/>
              <a:t>Osudy Jana Campana popsal ve své knize </a:t>
            </a:r>
            <a:r>
              <a:rPr lang="cs-CZ" sz="1600" b="1" dirty="0" smtClean="0">
                <a:solidFill>
                  <a:srgbClr val="FFC000"/>
                </a:solidFill>
              </a:rPr>
              <a:t>Mistr Kampanus </a:t>
            </a:r>
            <a:r>
              <a:rPr lang="cs-CZ" sz="1600" dirty="0" smtClean="0"/>
              <a:t>spisovatel Zikmund Winter.</a:t>
            </a:r>
          </a:p>
          <a:p>
            <a:r>
              <a:rPr lang="cs-CZ" sz="1600" dirty="0" smtClean="0"/>
              <a:t>Jan Campanus se proslavil například dílem pro dva sbory: </a:t>
            </a:r>
            <a:r>
              <a:rPr lang="cs-CZ" sz="1600" b="1" dirty="0" smtClean="0">
                <a:solidFill>
                  <a:srgbClr val="FFC000"/>
                </a:solidFill>
              </a:rPr>
              <a:t>Rorando coeli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Sbory se ve zpěvu střídají, druhý zpívá slaběji jakoby byl prvnímu ozvěnou.</a:t>
            </a:r>
          </a:p>
          <a:p>
            <a:r>
              <a:rPr lang="cs-CZ" sz="1600" dirty="0" smtClean="0"/>
              <a:t>Na obrázku je titulní list z Campanova spisu z roku 1597.</a:t>
            </a:r>
            <a:endParaRPr lang="cs-CZ" sz="1600" dirty="0"/>
          </a:p>
        </p:txBody>
      </p:sp>
      <p:pic>
        <p:nvPicPr>
          <p:cNvPr id="4" name="Obrázek 3" descr="371px-Turcicorum_tyrannorum_Ioanni_Campani_(1597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96136" y="1556792"/>
            <a:ext cx="2916988" cy="4709639"/>
          </a:xfrm>
          <a:prstGeom prst="rect">
            <a:avLst/>
          </a:prstGeom>
          <a:ln w="38100" cap="sq">
            <a:solidFill>
              <a:schemeClr val="bg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92D050"/>
                </a:solidFill>
              </a:rPr>
              <a:t>České baroko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1268760"/>
            <a:ext cx="4504544" cy="4907632"/>
          </a:xfrm>
        </p:spPr>
        <p:txBody>
          <a:bodyPr>
            <a:normAutofit/>
          </a:bodyPr>
          <a:lstStyle/>
          <a:p>
            <a:r>
              <a:rPr lang="cs-CZ" sz="1600" b="1" dirty="0" smtClean="0">
                <a:solidFill>
                  <a:srgbClr val="FFC000"/>
                </a:solidFill>
              </a:rPr>
              <a:t>Baroko</a:t>
            </a:r>
            <a:r>
              <a:rPr lang="cs-CZ" sz="1600" dirty="0" smtClean="0"/>
              <a:t> je název pro umělecký sloh ovlivňující všechny druhy umění.</a:t>
            </a:r>
          </a:p>
          <a:p>
            <a:r>
              <a:rPr lang="cs-CZ" sz="1600" dirty="0" smtClean="0"/>
              <a:t>V hudbě se datuje od konce 16. století do poloviny 18. století.</a:t>
            </a:r>
          </a:p>
          <a:p>
            <a:r>
              <a:rPr lang="cs-CZ" sz="1600" dirty="0" smtClean="0"/>
              <a:t>Renesance byla založená na rozumu a úvaze. Baroko naopak klade důraz na cit, majestátnost, vznešenost a víru. </a:t>
            </a:r>
          </a:p>
          <a:p>
            <a:r>
              <a:rPr lang="cs-CZ" sz="1600" dirty="0" smtClean="0"/>
              <a:t>Po bitvě na Bílé hoře, byli v našich zemích věřící jiného než katolického vyznání pronásledováni, zemi sužovaly války.</a:t>
            </a:r>
          </a:p>
          <a:p>
            <a:r>
              <a:rPr lang="cs-CZ" sz="1600" dirty="0" smtClean="0"/>
              <a:t>Přesto se u nás hudba rozvíjela. Především díky venkovským učitelům – </a:t>
            </a:r>
            <a:r>
              <a:rPr lang="cs-CZ" sz="1600" b="1" dirty="0" smtClean="0">
                <a:solidFill>
                  <a:srgbClr val="FFC000"/>
                </a:solidFill>
              </a:rPr>
              <a:t>kantorům</a:t>
            </a:r>
            <a:r>
              <a:rPr lang="cs-CZ" sz="1600" dirty="0" smtClean="0"/>
              <a:t>.</a:t>
            </a:r>
          </a:p>
          <a:p>
            <a:pPr>
              <a:buNone/>
            </a:pPr>
            <a:r>
              <a:rPr lang="cs-CZ" sz="1600" dirty="0" smtClean="0"/>
              <a:t>	Slovo je odvozeno z latinského </a:t>
            </a:r>
            <a:r>
              <a:rPr lang="cs-CZ" sz="1600" b="1" dirty="0" smtClean="0">
                <a:solidFill>
                  <a:srgbClr val="FFC000"/>
                </a:solidFill>
              </a:rPr>
              <a:t>canto</a:t>
            </a:r>
            <a:r>
              <a:rPr lang="cs-CZ" sz="1600" dirty="0" smtClean="0"/>
              <a:t> – </a:t>
            </a:r>
            <a:r>
              <a:rPr lang="cs-CZ" sz="1600" b="1" dirty="0" smtClean="0">
                <a:solidFill>
                  <a:srgbClr val="FFC000"/>
                </a:solidFill>
              </a:rPr>
              <a:t>zpívat</a:t>
            </a:r>
            <a:r>
              <a:rPr lang="cs-CZ" sz="1600" dirty="0" smtClean="0"/>
              <a:t>.  Zpěv se v této době vyučoval i  několikrát týdně, protože žáci v neděli museli zpívat v kostele a zpěvem si často přivydělávali na svatbách, na pohřbech, o Vánocích i Velikonocích, kdy chodili na koledu.</a:t>
            </a:r>
            <a:endParaRPr lang="cs-CZ" sz="1600" dirty="0"/>
          </a:p>
        </p:txBody>
      </p:sp>
      <p:pic>
        <p:nvPicPr>
          <p:cNvPr id="4" name="Obrázek 3" descr="450PX-~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68144" y="1628800"/>
            <a:ext cx="3191674" cy="4248472"/>
          </a:xfrm>
          <a:prstGeom prst="rect">
            <a:avLst/>
          </a:prstGeom>
          <a:ln w="38100" cap="sq">
            <a:solidFill>
              <a:srgbClr val="FFFF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6156176" y="5877272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solidFill>
                  <a:srgbClr val="FFC000"/>
                </a:solidFill>
              </a:rPr>
              <a:t>Kašna Parnas v Brně na Zelném rynku</a:t>
            </a:r>
            <a:endParaRPr lang="cs-CZ" sz="1400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92D050"/>
                </a:solidFill>
              </a:rPr>
              <a:t>Barokní hudebníci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12776"/>
            <a:ext cx="4144504" cy="4835624"/>
          </a:xfrm>
        </p:spPr>
        <p:txBody>
          <a:bodyPr>
            <a:normAutofit lnSpcReduction="10000"/>
          </a:bodyPr>
          <a:lstStyle/>
          <a:p>
            <a:r>
              <a:rPr lang="cs-CZ" sz="1600" b="1" dirty="0" smtClean="0">
                <a:solidFill>
                  <a:srgbClr val="FFC000"/>
                </a:solidFill>
              </a:rPr>
              <a:t>Adam Michna z Otradovic </a:t>
            </a:r>
            <a:r>
              <a:rPr lang="cs-CZ" sz="1600" dirty="0" smtClean="0"/>
              <a:t>(1600 – 1676)</a:t>
            </a:r>
          </a:p>
          <a:p>
            <a:pPr lvl="1"/>
            <a:r>
              <a:rPr lang="cs-CZ" sz="1400" dirty="0" smtClean="0"/>
              <a:t>Je jedním z nejuznávanějších našich barokních skladatelů.</a:t>
            </a:r>
          </a:p>
          <a:p>
            <a:pPr lvl="1"/>
            <a:r>
              <a:rPr lang="cs-CZ" sz="1400" dirty="0" smtClean="0"/>
              <a:t>V jeho tvorbě nalezneme mnoho písní a mše. Byť mnozí považují vánoční koledu </a:t>
            </a:r>
            <a:r>
              <a:rPr lang="cs-CZ" sz="1400" b="1" dirty="0" smtClean="0">
                <a:solidFill>
                  <a:srgbClr val="FFC000"/>
                </a:solidFill>
              </a:rPr>
              <a:t>Chtíc, aby spal</a:t>
            </a:r>
            <a:r>
              <a:rPr lang="cs-CZ" sz="1400" dirty="0" smtClean="0"/>
              <a:t> za lidovou, složil ji právě on.</a:t>
            </a:r>
          </a:p>
          <a:p>
            <a:pPr lvl="1"/>
            <a:endParaRPr lang="cs-CZ" sz="1400" dirty="0" smtClean="0"/>
          </a:p>
          <a:p>
            <a:r>
              <a:rPr lang="cs-CZ" sz="1600" b="1" dirty="0" smtClean="0">
                <a:solidFill>
                  <a:srgbClr val="FFC000"/>
                </a:solidFill>
              </a:rPr>
              <a:t>Pavel Josef  Vejvanovský </a:t>
            </a:r>
            <a:r>
              <a:rPr lang="cs-CZ" sz="1600" dirty="0" smtClean="0"/>
              <a:t>(1640 – 1693)</a:t>
            </a:r>
          </a:p>
          <a:p>
            <a:pPr lvl="1"/>
            <a:r>
              <a:rPr lang="cs-CZ" sz="1400" dirty="0" smtClean="0"/>
              <a:t>Proslul na Moravě jako vedoucí biskupské kapely v Kroměříži.</a:t>
            </a:r>
          </a:p>
          <a:p>
            <a:pPr lvl="1"/>
            <a:r>
              <a:rPr lang="cs-CZ" sz="1400" dirty="0" smtClean="0"/>
              <a:t>Byl vynikajícím trubačem. Jeho serenády a sonáty se dodnes prodávají.</a:t>
            </a:r>
          </a:p>
          <a:p>
            <a:pPr lvl="1"/>
            <a:endParaRPr lang="cs-CZ" sz="1500" dirty="0" smtClean="0"/>
          </a:p>
          <a:p>
            <a:r>
              <a:rPr lang="cs-CZ" sz="1600" dirty="0" smtClean="0"/>
              <a:t> </a:t>
            </a:r>
            <a:r>
              <a:rPr lang="cs-CZ" sz="1600" b="1" dirty="0" smtClean="0">
                <a:solidFill>
                  <a:srgbClr val="FFC000"/>
                </a:solidFill>
              </a:rPr>
              <a:t>Jan Dismas Zelenka </a:t>
            </a:r>
            <a:r>
              <a:rPr lang="cs-CZ" sz="1600" dirty="0" smtClean="0"/>
              <a:t>(1679 – 1745) </a:t>
            </a:r>
          </a:p>
          <a:p>
            <a:pPr lvl="1"/>
            <a:r>
              <a:rPr lang="cs-CZ" sz="1400" dirty="0" smtClean="0"/>
              <a:t>Žil v Drážďanech.</a:t>
            </a:r>
          </a:p>
          <a:p>
            <a:pPr lvl="1"/>
            <a:r>
              <a:rPr lang="cs-CZ" sz="1400" dirty="0" smtClean="0"/>
              <a:t>Původně kontrabasista, později vedoucí knížecí kapely. Často je označován za českého Bacha.</a:t>
            </a:r>
            <a:endParaRPr lang="cs-CZ" sz="1400" b="1" dirty="0" smtClean="0">
              <a:solidFill>
                <a:srgbClr val="FFC000"/>
              </a:solidFill>
            </a:endParaRPr>
          </a:p>
        </p:txBody>
      </p:sp>
      <p:pic>
        <p:nvPicPr>
          <p:cNvPr id="8" name="Obrázek 7" descr="Adam_michna_z_otradovi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12160" y="1628800"/>
            <a:ext cx="2640293" cy="3960440"/>
          </a:xfrm>
          <a:prstGeom prst="rect">
            <a:avLst/>
          </a:prstGeom>
          <a:ln w="38100" cap="sq">
            <a:solidFill>
              <a:srgbClr val="FFFF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6372200" y="5589240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solidFill>
                  <a:srgbClr val="FFC000"/>
                </a:solidFill>
              </a:rPr>
              <a:t>Adam Michna z Otradovic</a:t>
            </a:r>
            <a:endParaRPr lang="cs-CZ" sz="1400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92D050"/>
                </a:solidFill>
              </a:rPr>
              <a:t>Další barokní umělci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196752"/>
            <a:ext cx="4000488" cy="5472608"/>
          </a:xfrm>
        </p:spPr>
        <p:txBody>
          <a:bodyPr>
            <a:normAutofit fontScale="92500" lnSpcReduction="10000"/>
          </a:bodyPr>
          <a:lstStyle/>
          <a:p>
            <a:r>
              <a:rPr lang="cs-CZ" sz="1600" b="1" dirty="0" smtClean="0">
                <a:solidFill>
                  <a:srgbClr val="FFC000"/>
                </a:solidFill>
              </a:rPr>
              <a:t>Bohuslav Matěj Černohorský </a:t>
            </a:r>
            <a:r>
              <a:rPr lang="cs-CZ" sz="1600" dirty="0" smtClean="0"/>
              <a:t>(1684 – 1742),  hudební skladatel, varhaník a pedagog.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FFC000"/>
                </a:solidFill>
              </a:rPr>
              <a:t>	</a:t>
            </a:r>
            <a:r>
              <a:rPr lang="cs-CZ" sz="1600" dirty="0" smtClean="0"/>
              <a:t>Studoval na Karlově univerzitě filozofii a teologii. Nějakou dobu žil v Itálii. Později působil jako kněz v kostele sv. Jakuba. </a:t>
            </a:r>
          </a:p>
          <a:p>
            <a:pPr>
              <a:buNone/>
            </a:pPr>
            <a:r>
              <a:rPr lang="cs-CZ" sz="1600" dirty="0" smtClean="0"/>
              <a:t>	Složil mnohé skladby pro varhany. Jeho nejznámějším dílem je velikonoční sbor </a:t>
            </a:r>
            <a:r>
              <a:rPr lang="cs-CZ" sz="1600" b="1" dirty="0" smtClean="0">
                <a:solidFill>
                  <a:srgbClr val="FFC000"/>
                </a:solidFill>
              </a:rPr>
              <a:t>Regina Coeli </a:t>
            </a:r>
            <a:r>
              <a:rPr lang="cs-CZ" sz="1600" dirty="0" smtClean="0"/>
              <a:t>pro soprán, 8 hlasů, violoncello a varhany.</a:t>
            </a:r>
          </a:p>
          <a:p>
            <a:r>
              <a:rPr lang="cs-CZ" sz="1600" dirty="0" smtClean="0"/>
              <a:t>Pro baroko jsou typické některé nové hudební formy. Například </a:t>
            </a:r>
            <a:r>
              <a:rPr lang="cs-CZ" sz="1600" b="1" dirty="0" smtClean="0">
                <a:solidFill>
                  <a:srgbClr val="FFC000"/>
                </a:solidFill>
              </a:rPr>
              <a:t>kantáty</a:t>
            </a:r>
            <a:r>
              <a:rPr lang="cs-CZ" sz="1600" dirty="0" smtClean="0"/>
              <a:t> a </a:t>
            </a:r>
            <a:r>
              <a:rPr lang="cs-CZ" sz="1600" b="1" dirty="0" smtClean="0">
                <a:solidFill>
                  <a:srgbClr val="FFC000"/>
                </a:solidFill>
              </a:rPr>
              <a:t>oratoria</a:t>
            </a:r>
            <a:r>
              <a:rPr lang="cs-CZ" sz="1600" dirty="0" smtClean="0"/>
              <a:t> (skladby pro sbor, sóla a orchestr), také skladby pro </a:t>
            </a:r>
            <a:r>
              <a:rPr lang="cs-CZ" sz="1600" b="1" dirty="0" smtClean="0">
                <a:solidFill>
                  <a:srgbClr val="FFC000"/>
                </a:solidFill>
              </a:rPr>
              <a:t>sólové nástroje</a:t>
            </a:r>
            <a:r>
              <a:rPr lang="cs-CZ" sz="1600" dirty="0" smtClean="0"/>
              <a:t>, hlavně varhany a </a:t>
            </a:r>
            <a:r>
              <a:rPr lang="cs-CZ" sz="1600" b="1" dirty="0" smtClean="0">
                <a:solidFill>
                  <a:srgbClr val="FFC000"/>
                </a:solidFill>
              </a:rPr>
              <a:t>opera</a:t>
            </a:r>
            <a:r>
              <a:rPr lang="cs-CZ" sz="1600" dirty="0" smtClean="0"/>
              <a:t>.</a:t>
            </a:r>
          </a:p>
          <a:p>
            <a:r>
              <a:rPr lang="cs-CZ" sz="1600" b="1" dirty="0" smtClean="0">
                <a:solidFill>
                  <a:srgbClr val="FFC000"/>
                </a:solidFill>
              </a:rPr>
              <a:t>František Václav Míča </a:t>
            </a:r>
            <a:r>
              <a:rPr lang="cs-CZ" sz="1600" dirty="0" smtClean="0"/>
              <a:t>(1694 – 1744), hudební skladatel a kapelník.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FFC000"/>
                </a:solidFill>
              </a:rPr>
              <a:t>	</a:t>
            </a:r>
            <a:r>
              <a:rPr lang="cs-CZ" sz="1600" dirty="0" smtClean="0"/>
              <a:t>Napsal jednu vůbec z prvních oper s českým textem</a:t>
            </a:r>
            <a:r>
              <a:rPr lang="cs-CZ" sz="1600" b="1" dirty="0" smtClean="0">
                <a:solidFill>
                  <a:srgbClr val="FFC000"/>
                </a:solidFill>
              </a:rPr>
              <a:t> O původu Jaroměřic. </a:t>
            </a:r>
          </a:p>
          <a:p>
            <a:r>
              <a:rPr lang="cs-CZ" sz="1600" dirty="0" smtClean="0"/>
              <a:t>Česká barokní díla jsou sice o něco prostší a jednodušší než světová, ale hudební život se u nás přece jen začal rozvíjet.	</a:t>
            </a:r>
            <a:endParaRPr lang="cs-CZ" sz="1600" dirty="0"/>
          </a:p>
        </p:txBody>
      </p:sp>
      <p:pic>
        <p:nvPicPr>
          <p:cNvPr id="4" name="Obrázek 3" descr="b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64088" y="2132856"/>
            <a:ext cx="3645024" cy="3645024"/>
          </a:xfrm>
          <a:prstGeom prst="rect">
            <a:avLst/>
          </a:prstGeom>
          <a:ln w="38100" cap="sq">
            <a:solidFill>
              <a:srgbClr val="FFFF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5940152" y="5805264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solidFill>
                  <a:srgbClr val="FFC000"/>
                </a:solidFill>
              </a:rPr>
              <a:t>Jaroměřice nad Rokytnou, kostel sv. Markéty</a:t>
            </a:r>
            <a:endParaRPr lang="cs-CZ" sz="1400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92D050"/>
                </a:solidFill>
              </a:rPr>
              <a:t>Zkouška paměti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1268760"/>
            <a:ext cx="7530040" cy="4536504"/>
          </a:xfrm>
        </p:spPr>
        <p:txBody>
          <a:bodyPr>
            <a:normAutofit lnSpcReduction="10000"/>
          </a:bodyPr>
          <a:lstStyle/>
          <a:p>
            <a:r>
              <a:rPr lang="cs-CZ" sz="1600" dirty="0" smtClean="0"/>
              <a:t>Renesance byla založená na …………………………………………..</a:t>
            </a:r>
          </a:p>
          <a:p>
            <a:r>
              <a:rPr lang="cs-CZ" sz="1600" dirty="0" smtClean="0"/>
              <a:t>Baroko naopak klade důraz na…………………………………….., vznešenost a víru.</a:t>
            </a:r>
          </a:p>
          <a:p>
            <a:r>
              <a:rPr lang="cs-CZ" sz="1600" dirty="0" smtClean="0"/>
              <a:t>Až na konci 15. století vznikaly při kostelích pěvecké sbory. Zpívaly duchovní ………………… hudbu a říkalo se jim</a:t>
            </a:r>
            <a:r>
              <a:rPr lang="cs-CZ" sz="1600" b="1" dirty="0" smtClean="0"/>
              <a:t> </a:t>
            </a:r>
            <a:r>
              <a:rPr lang="cs-CZ" sz="1600" dirty="0" smtClean="0"/>
              <a:t>………………………….........</a:t>
            </a:r>
          </a:p>
          <a:p>
            <a:r>
              <a:rPr lang="cs-CZ" sz="1600" dirty="0" smtClean="0"/>
              <a:t>Sbory si pro vlastní potřebu pořizovaly krásně zdobené veliké zpěvníky – ……………………. </a:t>
            </a:r>
          </a:p>
          <a:p>
            <a:r>
              <a:rPr lang="cs-CZ" sz="1600" dirty="0" smtClean="0"/>
              <a:t>…………………………………………… byl jako třetí 21. června 1621 mečem kata Mydláře popraven na Staroměstském náměstí po bitvě na Bílé hoře.</a:t>
            </a:r>
          </a:p>
          <a:p>
            <a:r>
              <a:rPr lang="cs-CZ" sz="1600" dirty="0" smtClean="0"/>
              <a:t>Jan Campanus se proslavil například dílem pro dva sbory: …………………………..</a:t>
            </a:r>
          </a:p>
          <a:p>
            <a:r>
              <a:rPr lang="cs-CZ" sz="1600" dirty="0" smtClean="0"/>
              <a:t>Po bitvě na Bílé hoře se u nás hudba rozvíjela především díky venkovským učitelům – ………………………</a:t>
            </a:r>
          </a:p>
          <a:p>
            <a:r>
              <a:rPr lang="cs-CZ" sz="1600" dirty="0" smtClean="0"/>
              <a:t>Známými barokními skladateli byli …………………………a …………………….. …</a:t>
            </a:r>
          </a:p>
          <a:p>
            <a:r>
              <a:rPr lang="cs-CZ" sz="1600" dirty="0" smtClean="0"/>
              <a:t>Nejznámějším dílem …………………………………………….. je velikonoční sbor Regina Coeli pro soprán, 8 hlasů, violoncello a varhany.</a:t>
            </a:r>
          </a:p>
          <a:p>
            <a:r>
              <a:rPr lang="cs-CZ" sz="1600" dirty="0" smtClean="0"/>
              <a:t>Hudební skladatel a kapelník …………………………………………... napsal jednu 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FFC000"/>
                </a:solidFill>
              </a:rPr>
              <a:t>	</a:t>
            </a:r>
            <a:r>
              <a:rPr lang="cs-CZ" sz="1600" dirty="0" smtClean="0"/>
              <a:t> z prvních oper s českým textem</a:t>
            </a:r>
            <a:r>
              <a:rPr lang="cs-CZ" sz="1600" b="1" dirty="0" smtClean="0">
                <a:solidFill>
                  <a:srgbClr val="FFC000"/>
                </a:solidFill>
              </a:rPr>
              <a:t> </a:t>
            </a:r>
            <a:r>
              <a:rPr lang="cs-CZ" sz="1600" dirty="0" smtClean="0"/>
              <a:t>……………………………………..</a:t>
            </a:r>
          </a:p>
          <a:p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91680" y="5661248"/>
            <a:ext cx="70567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C000"/>
                </a:solidFill>
              </a:rPr>
              <a:t>cit, majestátnost, Kryštof Harant z Polžic a Bezdružic, kancionály, Adam Michna z Otradovic, Rorando coeli, rozumu a úvaze, polyfonní, František Václav Míča, kantorům, O původu Jaroměřic, Jan Dismas Zelenka, literátská bratrstva, Bohuslava Matěje Černohorského</a:t>
            </a:r>
            <a:endParaRPr lang="cs-CZ" sz="1600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92D050"/>
                </a:solidFill>
              </a:rPr>
              <a:t>Zdroje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Hudební výchova pro 9. ročník ZŠ, A. Charalambidis, J. Pilka a kol., SPN, Praha 2005, ISBN 80-7235-012-9,  9. 11. 2013</a:t>
            </a:r>
          </a:p>
          <a:p>
            <a:r>
              <a:rPr lang="cs-CZ" sz="1600" dirty="0" smtClean="0">
                <a:hlinkClick r:id="rId2"/>
              </a:rPr>
              <a:t>http://cs.wikipedia.org/wiki/Soubor:Kancional_Samotulsky.jpg</a:t>
            </a:r>
            <a:r>
              <a:rPr lang="cs-CZ" sz="1600" dirty="0" smtClean="0"/>
              <a:t>, 9. 11. 2013</a:t>
            </a:r>
          </a:p>
          <a:p>
            <a:r>
              <a:rPr lang="cs-CZ" sz="1600" dirty="0" smtClean="0">
                <a:hlinkClick r:id="rId3"/>
              </a:rPr>
              <a:t>http://cs.wikipedia.org/wiki/Soubor:Krystof_Harant.jpg</a:t>
            </a:r>
            <a:r>
              <a:rPr lang="cs-CZ" sz="1600" dirty="0" smtClean="0"/>
              <a:t>, 9. 11. 2013</a:t>
            </a:r>
          </a:p>
          <a:p>
            <a:r>
              <a:rPr lang="cs-CZ" sz="1600" dirty="0" smtClean="0">
                <a:hlinkClick r:id="rId4"/>
              </a:rPr>
              <a:t>http://cs.wikipedia.org/wiki/Soubor:Turcicorum_tyrannorum_Ioanni_Campani_(1597).jpg</a:t>
            </a:r>
            <a:r>
              <a:rPr lang="cs-CZ" sz="1600" dirty="0" smtClean="0"/>
              <a:t>, 9. 11. 2013</a:t>
            </a:r>
          </a:p>
          <a:p>
            <a:r>
              <a:rPr lang="cs-CZ" sz="1600" dirty="0" smtClean="0">
                <a:hlinkClick r:id="rId5"/>
              </a:rPr>
              <a:t>http://cs.wikipedia.org/wiki/Soubor:Ka%C5%A1na_Parnas_(Brno)_(6033).jpg</a:t>
            </a:r>
            <a:r>
              <a:rPr lang="cs-CZ" sz="1600" dirty="0" smtClean="0"/>
              <a:t>, 9. 11. 2013</a:t>
            </a:r>
          </a:p>
          <a:p>
            <a:r>
              <a:rPr lang="cs-CZ" sz="1600" dirty="0" smtClean="0">
                <a:hlinkClick r:id="rId6"/>
              </a:rPr>
              <a:t>http://upload.wikimedia.org/wikipedia/commons/3/32/Adam_michna_z_otradovic.jpg</a:t>
            </a:r>
            <a:r>
              <a:rPr lang="cs-CZ" sz="1600" dirty="0" smtClean="0"/>
              <a:t>, 9. 11. 2013</a:t>
            </a:r>
          </a:p>
          <a:p>
            <a:r>
              <a:rPr lang="cs-CZ" sz="1600" dirty="0" smtClean="0">
                <a:hlinkClick r:id="rId7"/>
              </a:rPr>
              <a:t>http://cs.wikipedia.org/wiki/Bohuslav_Mat%C4%9Bj_%C4%8Cernohorsk%C3%BD</a:t>
            </a:r>
            <a:r>
              <a:rPr lang="cs-CZ" sz="1600" dirty="0" smtClean="0"/>
              <a:t>, 9. 11. 2013</a:t>
            </a:r>
          </a:p>
          <a:p>
            <a:r>
              <a:rPr lang="cs-CZ" sz="1600" dirty="0" smtClean="0">
                <a:hlinkClick r:id="rId8"/>
              </a:rPr>
              <a:t>http://www.jas-</a:t>
            </a:r>
            <a:r>
              <a:rPr lang="cs-CZ" sz="1600" dirty="0" err="1" smtClean="0">
                <a:hlinkClick r:id="rId8"/>
              </a:rPr>
              <a:t>hrotovice.com</a:t>
            </a:r>
            <a:r>
              <a:rPr lang="cs-CZ" sz="1600" dirty="0" smtClean="0">
                <a:hlinkClick r:id="rId8"/>
              </a:rPr>
              <a:t>/</a:t>
            </a:r>
            <a:r>
              <a:rPr lang="cs-CZ" sz="1600" dirty="0" err="1" smtClean="0">
                <a:hlinkClick r:id="rId8"/>
              </a:rPr>
              <a:t>photo.php</a:t>
            </a:r>
            <a:r>
              <a:rPr lang="cs-CZ" sz="1600" dirty="0" smtClean="0">
                <a:hlinkClick r:id="rId8"/>
              </a:rPr>
              <a:t>?id=43&amp;</a:t>
            </a:r>
            <a:r>
              <a:rPr lang="cs-CZ" sz="1600" dirty="0" err="1" smtClean="0">
                <a:hlinkClick r:id="rId8"/>
              </a:rPr>
              <a:t>pid</a:t>
            </a:r>
            <a:r>
              <a:rPr lang="cs-CZ" sz="1600" dirty="0" smtClean="0">
                <a:hlinkClick r:id="rId8"/>
              </a:rPr>
              <a:t>=9&amp;e=8</a:t>
            </a:r>
            <a:r>
              <a:rPr lang="cs-CZ" sz="1600" dirty="0" smtClean="0"/>
              <a:t>, 9. 11. 2013</a:t>
            </a:r>
          </a:p>
          <a:p>
            <a:r>
              <a:rPr lang="cs-CZ" sz="1600" dirty="0" smtClean="0">
                <a:hlinkClick r:id="rId9"/>
              </a:rPr>
              <a:t>http://cs.wikipedia.org/wiki/Soubor:Holy_Trinity_Column.jpg</a:t>
            </a:r>
            <a:r>
              <a:rPr lang="cs-CZ" sz="1600" dirty="0" smtClean="0"/>
              <a:t>, Michal Maňas, 9. 11. 2013</a:t>
            </a:r>
            <a:endParaRPr lang="cs-CZ" sz="16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2219</TotalTime>
  <Words>945</Words>
  <Application>Microsoft Office PowerPoint</Application>
  <PresentationFormat>Předvádění na obrazovce (4:3)</PresentationFormat>
  <Paragraphs>97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Slunovrat</vt:lpstr>
      <vt:lpstr>Česká hudební renesance  a baroko</vt:lpstr>
      <vt:lpstr>Hudební renesance  a baroko</vt:lpstr>
      <vt:lpstr>Počátky renesance</vt:lpstr>
      <vt:lpstr>Kryštof Harant  z Polžic a Bezdružic  1564 - 1621</vt:lpstr>
      <vt:lpstr>Jan Campanus Vodňanský 1572 - 1622</vt:lpstr>
      <vt:lpstr>České baroko</vt:lpstr>
      <vt:lpstr>Barokní hudebníci</vt:lpstr>
      <vt:lpstr>Další barokní umělci</vt:lpstr>
      <vt:lpstr>Zkouška paměti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Hudebné renesance a baroko</dc:title>
  <dc:creator>Draha</dc:creator>
  <cp:lastModifiedBy>Katka</cp:lastModifiedBy>
  <cp:revision>228</cp:revision>
  <dcterms:created xsi:type="dcterms:W3CDTF">2013-11-09T17:17:25Z</dcterms:created>
  <dcterms:modified xsi:type="dcterms:W3CDTF">2014-04-05T18:59:53Z</dcterms:modified>
</cp:coreProperties>
</file>