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570A45-B8C7-4C58-AC6E-6F32BE1170A9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E44C3A-2EDB-43B7-825F-59875359B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701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44C3A-2EDB-43B7-825F-59875359B0B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1">
                  <a:shade val="5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zszebetin.cz/foto/EUfondy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Z6JYKSOiM4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QZlVUxU26M" TargetMode="External"/><Relationship Id="rId2" Type="http://schemas.openxmlformats.org/officeDocument/2006/relationships/hyperlink" Target="http://www.youtube.com/watch?v=Ww-qiPFZFA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6Nkvp_DLV8" TargetMode="External"/><Relationship Id="rId7" Type="http://schemas.openxmlformats.org/officeDocument/2006/relationships/image" Target="../media/image7.jpeg"/><Relationship Id="rId2" Type="http://schemas.openxmlformats.org/officeDocument/2006/relationships/hyperlink" Target="http://www.youtube.com/watch?v=g7oP5Ijf1o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http://www.youtube.com/watch?v=92pEbZ69vaY" TargetMode="External"/><Relationship Id="rId4" Type="http://schemas.openxmlformats.org/officeDocument/2006/relationships/hyperlink" Target="http://www.youtube.com/watch?v=p6D4HxKQwsA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Xj1-M0o6Cco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5NfJijz5crQ&amp;list=PL61EE0A6D04D76C92" TargetMode="External"/><Relationship Id="rId2" Type="http://schemas.openxmlformats.org/officeDocument/2006/relationships/hyperlink" Target="http://www.youtube.com/watch?v=cV8i0_KGu8Q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www.youtube.com/watch?v=9PHCVByyMaw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EWkUpnVZzQ" TargetMode="External"/><Relationship Id="rId2" Type="http://schemas.openxmlformats.org/officeDocument/2006/relationships/hyperlink" Target="http://www.youtube.com/watch?v=jyI9Pj4CEd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dyby_tis%C3%ADc_klarinet%C5%AF" TargetMode="External"/><Relationship Id="rId3" Type="http://schemas.openxmlformats.org/officeDocument/2006/relationships/hyperlink" Target="http://upload.wikimedia.org/wikipedia/commons/c/c5/Frantisek_Kmoch_bust.JPG" TargetMode="External"/><Relationship Id="rId7" Type="http://schemas.openxmlformats.org/officeDocument/2006/relationships/hyperlink" Target="http://upload.wikimedia.org/wikipedia/commons/5/5a/Josef_skvorecky.jpg" TargetMode="External"/><Relationship Id="rId2" Type="http://schemas.openxmlformats.org/officeDocument/2006/relationships/hyperlink" Target="http://upload.wikimedia.org/wikipedia/commons/f/f6/N%C3%A1rodn%C3%AD_divadlo,_interi%C3%A9r_(2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lovnikceskeliteratury.cz/imagePage.jsp?docid=267&amp;id=890" TargetMode="External"/><Relationship Id="rId5" Type="http://schemas.openxmlformats.org/officeDocument/2006/relationships/hyperlink" Target="http://upload.wikimedia.org/wikipedia/commons/8/8d/Voskovec_a_Werich.jpg" TargetMode="External"/><Relationship Id="rId4" Type="http://schemas.openxmlformats.org/officeDocument/2006/relationships/hyperlink" Target="http://upload.wikimedia.org/wikipedia/commons/f/f1/Karel_Ha%C5%A1ler-1904_foto_Josef_Fiedler.jpg" TargetMode="External"/><Relationship Id="rId9" Type="http://schemas.openxmlformats.org/officeDocument/2006/relationships/hyperlink" Target="http://www.prostor-ad.cz/pruvodce/praha/sporilov/herci/img/suchy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124744"/>
            <a:ext cx="7851648" cy="1656184"/>
          </a:xfrm>
        </p:spPr>
        <p:txBody>
          <a:bodyPr/>
          <a:lstStyle/>
          <a:p>
            <a:r>
              <a:rPr lang="cs-CZ" dirty="0" smtClean="0"/>
              <a:t>Česká populární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996952"/>
            <a:ext cx="7854696" cy="175260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Anotace</a:t>
            </a:r>
            <a:r>
              <a:rPr lang="cs-CZ" sz="2800" b="1" dirty="0" smtClean="0">
                <a:solidFill>
                  <a:schemeClr val="accent1"/>
                </a:solidFill>
                <a:latin typeface="Century Schoolbook" pitchFamily="18" charset="0"/>
              </a:rPr>
              <a:t>  </a:t>
            </a:r>
            <a:r>
              <a:rPr lang="cs-CZ" sz="2800" dirty="0" smtClean="0">
                <a:latin typeface="Century Schoolbook" pitchFamily="18" charset="0"/>
              </a:rPr>
              <a:t>Prezentace seznámí žáky s vývojem a přehledem české populární hudby.</a:t>
            </a:r>
          </a:p>
          <a:p>
            <a:pPr algn="l"/>
            <a:r>
              <a:rPr lang="cs-CZ" sz="2800" dirty="0" smtClean="0">
                <a:latin typeface="Century Schoolbook" pitchFamily="18" charset="0"/>
              </a:rPr>
              <a:t>                  S jejím významem pro současnou kulturu a hlavně pro její posluchače.</a:t>
            </a:r>
          </a:p>
          <a:p>
            <a:pPr algn="l"/>
            <a:r>
              <a:rPr lang="cs-CZ" sz="2800" dirty="0" smtClean="0">
                <a:latin typeface="Century Schoolbook" pitchFamily="18" charset="0"/>
              </a:rPr>
              <a:t>                  Během prezentace naváží na své znalosti z medií.</a:t>
            </a:r>
          </a:p>
          <a:p>
            <a:pPr algn="l"/>
            <a:r>
              <a:rPr lang="cs-CZ" sz="2800" dirty="0" smtClean="0">
                <a:latin typeface="Century Schoolbook" pitchFamily="18" charset="0"/>
              </a:rPr>
              <a:t>                  Nově získané informace si zopakují zábavnou formou. </a:t>
            </a:r>
            <a:br>
              <a:rPr lang="cs-CZ" sz="2800" dirty="0" smtClean="0">
                <a:latin typeface="Century Schoolbook" pitchFamily="18" charset="0"/>
              </a:rPr>
            </a:b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Jazyk</a:t>
            </a:r>
            <a:r>
              <a:rPr lang="cs-CZ" sz="2800" dirty="0" smtClean="0">
                <a:latin typeface="Century Schoolbook" pitchFamily="18" charset="0"/>
              </a:rPr>
              <a:t>       Čeština</a:t>
            </a:r>
            <a:br>
              <a:rPr lang="cs-CZ" sz="2800" dirty="0" smtClean="0">
                <a:latin typeface="Century Schoolbook" pitchFamily="18" charset="0"/>
              </a:rPr>
            </a:b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Očekávaný výstup</a:t>
            </a:r>
            <a:r>
              <a:rPr lang="cs-CZ" sz="2800" dirty="0" smtClean="0">
                <a:solidFill>
                  <a:schemeClr val="accent1"/>
                </a:solidFill>
                <a:latin typeface="Century Schoolbook" pitchFamily="18" charset="0"/>
              </a:rPr>
              <a:t/>
            </a:r>
            <a:br>
              <a:rPr lang="cs-CZ" sz="2800" dirty="0" smtClean="0">
                <a:solidFill>
                  <a:schemeClr val="accent1"/>
                </a:solidFill>
                <a:latin typeface="Century Schoolbook" pitchFamily="18" charset="0"/>
              </a:rPr>
            </a:br>
            <a:r>
              <a:rPr lang="cs-CZ" sz="2800" dirty="0" smtClean="0">
                <a:latin typeface="Century Schoolbook" pitchFamily="18" charset="0"/>
              </a:rPr>
              <a:t>                  Žák má přehled o vývoji české populární hudby.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4797152"/>
            <a:ext cx="7272808" cy="12341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dirty="0" smtClean="0">
                <a:solidFill>
                  <a:schemeClr val="tx2"/>
                </a:solidFill>
              </a:rPr>
              <a:t>Číslo a název klíčové </a:t>
            </a:r>
            <a:r>
              <a:rPr lang="cs-CZ" sz="1400" b="1" smtClean="0">
                <a:solidFill>
                  <a:schemeClr val="tx2"/>
                </a:solidFill>
              </a:rPr>
              <a:t>aktivity</a:t>
            </a:r>
            <a:r>
              <a:rPr lang="cs-CZ" sz="1400" b="1" smtClean="0">
                <a:solidFill>
                  <a:schemeClr val="tx2"/>
                </a:solidFill>
              </a:rPr>
              <a:t>: III/2 Inovace a zkvalitnění výuky prostřednictvím ICT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smtClean="0">
                <a:solidFill>
                  <a:schemeClr val="tx2"/>
                </a:solidFill>
              </a:rPr>
              <a:t>Základní </a:t>
            </a:r>
            <a:r>
              <a:rPr lang="cs-CZ" sz="1400" b="1" dirty="0" smtClean="0">
                <a:solidFill>
                  <a:schemeClr val="tx2"/>
                </a:solidFill>
              </a:rPr>
              <a:t>škola a Mateřská škola, Otnice, okres Vyškov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dirty="0" smtClean="0">
                <a:solidFill>
                  <a:schemeClr val="tx2"/>
                </a:solidFill>
              </a:rPr>
              <a:t>Mgr. Drahomíra Floriánová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endParaRPr lang="cs-CZ" sz="1400" b="1" dirty="0" smtClean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dirty="0" smtClean="0">
                <a:solidFill>
                  <a:schemeClr val="tx2"/>
                </a:solidFill>
              </a:rPr>
              <a:t>Interní číslo</a:t>
            </a:r>
            <a:r>
              <a:rPr lang="cs-CZ" sz="1400" b="1" smtClean="0">
                <a:solidFill>
                  <a:schemeClr val="tx2"/>
                </a:solidFill>
              </a:rPr>
              <a:t>: </a:t>
            </a:r>
            <a:r>
              <a:rPr lang="cs-CZ" sz="1400" b="1" smtClean="0">
                <a:solidFill>
                  <a:schemeClr val="tx2"/>
                </a:solidFill>
              </a:rPr>
              <a:t>VY_32_INOVACE_HV2.DF.9.05</a:t>
            </a:r>
            <a:endParaRPr lang="cs-CZ" sz="1400" dirty="0"/>
          </a:p>
        </p:txBody>
      </p:sp>
      <p:pic>
        <p:nvPicPr>
          <p:cNvPr id="6" name="Obrázek 5" descr="EUfondy.jpg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18727"/>
            <a:ext cx="3506673" cy="70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Česká populární hudba </a:t>
            </a:r>
            <a:b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Drahomíra Floriánová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4042792" cy="4407768"/>
          </a:xfrm>
        </p:spPr>
        <p:txBody>
          <a:bodyPr>
            <a:normAutofit/>
          </a:bodyPr>
          <a:lstStyle/>
          <a:p>
            <a:endParaRPr lang="cs-CZ" sz="16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600" dirty="0" smtClean="0"/>
              <a:t>V minulém ročníku jsme se poprvé setkali se slovy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artificiální </a:t>
            </a:r>
            <a:r>
              <a:rPr lang="cs-CZ" sz="1600" dirty="0" smtClean="0"/>
              <a:t>a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nonartificiální hudba </a:t>
            </a:r>
            <a:r>
              <a:rPr lang="cs-CZ" sz="1600" dirty="0" smtClean="0"/>
              <a:t>a řekli si, jaký je mezi nimi rozdíl.</a:t>
            </a:r>
          </a:p>
          <a:p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Artificiální hudba </a:t>
            </a:r>
            <a:r>
              <a:rPr lang="cs-CZ" sz="1600" dirty="0" smtClean="0"/>
              <a:t>je hudba umělecky náročnější, prokomponovaná. Nepodléhá módním trendům. Česky jí říkáme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vážná</a:t>
            </a:r>
            <a:r>
              <a:rPr lang="cs-CZ" sz="1600" dirty="0" smtClean="0"/>
              <a:t> nebo</a:t>
            </a: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klasická</a:t>
            </a:r>
            <a:r>
              <a:rPr lang="cs-CZ" sz="1600" dirty="0" smtClean="0"/>
              <a:t>.</a:t>
            </a:r>
          </a:p>
          <a:p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Ars</a:t>
            </a:r>
            <a:r>
              <a:rPr lang="cs-CZ" sz="1600" dirty="0" smtClean="0"/>
              <a:t> (artis) je latinsky umění, předpona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non</a:t>
            </a:r>
            <a:r>
              <a:rPr lang="cs-CZ" sz="1600" dirty="0" smtClean="0"/>
              <a:t> znamená zápor.</a:t>
            </a:r>
          </a:p>
          <a:p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Nonartificiální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  <a:r>
              <a:rPr lang="cs-CZ" sz="1600" dirty="0" smtClean="0"/>
              <a:t>hudbou se dá v češtině označit hudba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populární</a:t>
            </a:r>
            <a:r>
              <a:rPr lang="cs-CZ" sz="1600" dirty="0" smtClean="0"/>
              <a:t>. Často jde o hudbu módní, souvisí s ní úprava zevnějšku i životní styl. Často slouží k viditelnému odlišení různých generací.</a:t>
            </a:r>
          </a:p>
          <a:p>
            <a:pPr>
              <a:buNone/>
            </a:pPr>
            <a:endParaRPr lang="cs-CZ" sz="1600" dirty="0"/>
          </a:p>
        </p:txBody>
      </p:sp>
      <p:pic>
        <p:nvPicPr>
          <p:cNvPr id="4" name="Obrázek 3" descr="NRODN_~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1196752"/>
            <a:ext cx="3939902" cy="525320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32040" y="1196752"/>
            <a:ext cx="38164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</a:rPr>
              <a:t>Hlediště Národního divadla v Praze</a:t>
            </a:r>
            <a:endParaRPr lang="cs-CZ" sz="1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Frantisek_Kmoch_bus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75993" y="3284984"/>
            <a:ext cx="4488496" cy="33663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Česká populární hudba 19.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5122912" cy="4479776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Česká populární hudba se začala objevovat na počátku 19. století v době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národního obrození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Lidé se stěhovali z vesnice za prací do měst a přinášeli si sebou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lidové písně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Ve městech pak skládali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písně společenské</a:t>
            </a:r>
            <a:r>
              <a:rPr lang="cs-CZ" sz="1600" dirty="0" smtClean="0"/>
              <a:t>, z nichž některé měly velmi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vlastenecké texty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 první polovině 19. století vznikl ryze </a:t>
            </a:r>
          </a:p>
          <a:p>
            <a:pPr>
              <a:buNone/>
            </a:pPr>
            <a:r>
              <a:rPr lang="cs-CZ" sz="1600" dirty="0" smtClean="0"/>
              <a:t>	český tanec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polka</a:t>
            </a:r>
            <a:r>
              <a:rPr lang="cs-CZ" sz="1600" dirty="0" smtClean="0"/>
              <a:t>, který se rozšířil</a:t>
            </a:r>
          </a:p>
          <a:p>
            <a:pPr>
              <a:buNone/>
            </a:pPr>
            <a:r>
              <a:rPr lang="cs-CZ" sz="1600" dirty="0" smtClean="0"/>
              <a:t>	po celém světě.</a:t>
            </a:r>
          </a:p>
          <a:p>
            <a:r>
              <a:rPr lang="cs-CZ" sz="1600" dirty="0" smtClean="0"/>
              <a:t>Ve druhé polovině 19. století se bohatě </a:t>
            </a:r>
          </a:p>
          <a:p>
            <a:pPr>
              <a:buNone/>
            </a:pPr>
            <a:r>
              <a:rPr lang="cs-CZ" sz="1600" dirty="0" smtClean="0"/>
              <a:t>	rozvíjel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sborový zpěv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Na jevištích se hrají první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české operety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 Začaly hrát první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dechovky</a:t>
            </a: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	(dechové  orchestry). Nejvýraznější </a:t>
            </a:r>
          </a:p>
          <a:p>
            <a:pPr>
              <a:buNone/>
            </a:pPr>
            <a:r>
              <a:rPr lang="cs-CZ" sz="1600" dirty="0" smtClean="0"/>
              <a:t>	postavou dechovky byl kolínský rodák 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	</a:t>
            </a:r>
            <a:r>
              <a:rPr lang="cs-CZ" sz="1600" dirty="0" smtClean="0"/>
              <a:t>dirigent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 František Kmoch</a:t>
            </a:r>
            <a:r>
              <a:rPr lang="cs-CZ" sz="1600" dirty="0" smtClean="0"/>
              <a:t>, autor písně </a:t>
            </a:r>
          </a:p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  <a:hlinkClick r:id="rId3"/>
              </a:rPr>
              <a:t>Andulko šafářova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3284984"/>
            <a:ext cx="1728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František Kmoch</a:t>
            </a:r>
            <a:endParaRPr lang="cs-CZ" sz="1400" b="1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Česká populární hudba na přelomu 19. a 20.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4176464" cy="4479776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Na přelomu 19. a 20. století byly v módě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šantány</a:t>
            </a:r>
            <a:r>
              <a:rPr lang="cs-CZ" sz="1600" dirty="0" smtClean="0"/>
              <a:t> (z francouzského café chantant), tedy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kavárny se zpěvem</a:t>
            </a:r>
            <a:r>
              <a:rPr lang="cs-CZ" sz="1600" dirty="0" smtClean="0"/>
              <a:t>.</a:t>
            </a:r>
            <a:r>
              <a:rPr lang="cs-CZ" sz="1600" dirty="0"/>
              <a:t> </a:t>
            </a:r>
            <a:r>
              <a:rPr lang="cs-CZ" sz="1600" dirty="0" smtClean="0"/>
              <a:t>Poslouchaly se tu populární písně s vtipnými, často kritickými texty –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kuplety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 dělnických spolcích se skládaly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dělnické písně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Později lidé rádi navštěvovali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kabarety</a:t>
            </a:r>
            <a:r>
              <a:rPr lang="cs-CZ" sz="1600" dirty="0" smtClean="0"/>
              <a:t>. V té době byl stále oblíbenější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Karel Hašler</a:t>
            </a:r>
            <a:r>
              <a:rPr lang="cs-CZ" sz="1600" dirty="0" smtClean="0"/>
              <a:t>. Jeho písně bývají někdy označovány jako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městský folklór </a:t>
            </a:r>
            <a:r>
              <a:rPr lang="cs-CZ" sz="1600" dirty="0" smtClean="0"/>
              <a:t>(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  <a:hlinkClick r:id="rId2"/>
              </a:rPr>
              <a:t>Po starých zámecký schodech</a:t>
            </a:r>
            <a:r>
              <a:rPr lang="cs-CZ" sz="1600" dirty="0" smtClean="0"/>
              <a:t> nebo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  <a:hlinkClick r:id="rId3"/>
              </a:rPr>
              <a:t>Ta naše písnička česká</a:t>
            </a:r>
            <a:r>
              <a:rPr lang="cs-CZ" sz="1600" dirty="0" smtClean="0"/>
              <a:t>).</a:t>
            </a:r>
          </a:p>
        </p:txBody>
      </p:sp>
      <p:pic>
        <p:nvPicPr>
          <p:cNvPr id="4" name="Obrázek 3" descr="396PX-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36096" y="1844824"/>
            <a:ext cx="3240360" cy="49014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835696" y="6165304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Fotografie Karla Hašlera z Národního divadla, s věnováním Eduardu Vojanovi</a:t>
            </a:r>
            <a:endParaRPr lang="cs-CZ" sz="1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Populární písně v samostatném Československu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Po vzniku samostatného Československa a po I. světové válce začali lidé jezdit z města do přírody.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Trampové</a:t>
            </a:r>
            <a:r>
              <a:rPr lang="cs-CZ" sz="1600" dirty="0" smtClean="0"/>
              <a:t> zakládali osady a skládali a zpívali při táborácích za zvuků kytar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romantické písně </a:t>
            </a:r>
            <a:r>
              <a:rPr lang="cs-CZ" sz="1600" dirty="0" smtClean="0"/>
              <a:t>(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  <a:hlinkClick r:id="rId2"/>
              </a:rPr>
              <a:t>Až ztichnou bílé skály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1600" dirty="0" smtClean="0"/>
              <a:t>–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1600" dirty="0" smtClean="0"/>
              <a:t>Setleři a Eva Olmerová). </a:t>
            </a:r>
          </a:p>
          <a:p>
            <a:r>
              <a:rPr lang="cs-CZ" sz="1600" dirty="0" smtClean="0"/>
              <a:t>O něco později se na divadelních prknech objevila dvojice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  <a:hlinkClick r:id="rId3"/>
              </a:rPr>
              <a:t>Jiří Voskovec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  <a:hlinkClick r:id="rId4"/>
              </a:rPr>
              <a:t>Jan Werich</a:t>
            </a:r>
            <a:r>
              <a:rPr lang="cs-CZ" sz="1600" dirty="0" smtClean="0"/>
              <a:t>.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  <a:hlinkClick r:id="rId5"/>
              </a:rPr>
              <a:t>Jaroslav Ježek</a:t>
            </a:r>
            <a:r>
              <a:rPr lang="cs-CZ" sz="1600" dirty="0" smtClean="0"/>
              <a:t>, jejich nerozlučný kamarád, psal k textům jejich písniček hudbu. Společné působili v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Osvobozeném divadle</a:t>
            </a:r>
            <a:r>
              <a:rPr lang="cs-CZ" sz="1600" dirty="0" smtClean="0"/>
              <a:t>.</a:t>
            </a:r>
          </a:p>
          <a:p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Emil František Burian</a:t>
            </a:r>
            <a:r>
              <a:rPr lang="cs-CZ" sz="1600" dirty="0" smtClean="0"/>
              <a:t>, skladatel, herec, režisér a zpěvák napsal první knihu o jazzu a natáčel jazzové písně.</a:t>
            </a:r>
            <a:endParaRPr lang="cs-CZ" sz="1600" dirty="0"/>
          </a:p>
        </p:txBody>
      </p:sp>
      <p:pic>
        <p:nvPicPr>
          <p:cNvPr id="4" name="Obrázek 3" descr="Voskovec_a_Werich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87624" y="4077072"/>
            <a:ext cx="3571439" cy="26369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getImage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940152" y="4005064"/>
            <a:ext cx="1905000" cy="2667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1259632" y="6381328"/>
            <a:ext cx="2088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Voskovec a Werich</a:t>
            </a:r>
            <a:endParaRPr lang="cs-CZ" sz="1400" b="1" dirty="0">
              <a:solidFill>
                <a:schemeClr val="accent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2240" y="6381328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E. F. Burian</a:t>
            </a:r>
            <a:endParaRPr lang="cs-CZ" sz="1400" b="1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v období po roce 1938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4330824" cy="4407768"/>
          </a:xfrm>
        </p:spPr>
        <p:txBody>
          <a:bodyPr>
            <a:normAutofit/>
          </a:bodyPr>
          <a:lstStyle/>
          <a:p>
            <a:r>
              <a:rPr lang="cs-CZ" sz="1600" dirty="0" smtClean="0"/>
              <a:t>V době 2. světové války byla populární hudba ve svém rozvoji velice omezená.</a:t>
            </a:r>
          </a:p>
          <a:p>
            <a:r>
              <a:rPr lang="cs-CZ" sz="1600" dirty="0" smtClean="0"/>
              <a:t>Němečtí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nacisté zakazovali jazz </a:t>
            </a:r>
            <a:r>
              <a:rPr lang="cs-CZ" sz="1600" dirty="0" smtClean="0"/>
              <a:t>jako produkt  černochů, tedy méněcenné rasy.</a:t>
            </a:r>
          </a:p>
          <a:p>
            <a:r>
              <a:rPr lang="cs-CZ" sz="1600" dirty="0" smtClean="0"/>
              <a:t>Lidé však jako vždy dokázali zákazy obejít a tak swingová hudby z podií zcela nevymizela.</a:t>
            </a:r>
          </a:p>
          <a:p>
            <a:r>
              <a:rPr lang="cs-CZ" sz="1600" dirty="0" smtClean="0"/>
              <a:t>Touto dobou se ve své knize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Prima sezóna </a:t>
            </a:r>
            <a:r>
              <a:rPr lang="cs-CZ" sz="1600" dirty="0" smtClean="0"/>
              <a:t>zabývá český spisovatel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Josef Škvorecký </a:t>
            </a:r>
            <a:r>
              <a:rPr lang="cs-CZ" sz="1600" b="1" dirty="0" smtClean="0"/>
              <a:t>(</a:t>
            </a:r>
            <a:r>
              <a:rPr lang="cs-CZ" sz="1600" dirty="0" smtClean="0"/>
              <a:t>autor knihy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Tankový prapor</a:t>
            </a:r>
            <a:r>
              <a:rPr lang="cs-CZ" sz="1600" b="1" dirty="0" smtClean="0"/>
              <a:t>)</a:t>
            </a:r>
            <a:r>
              <a:rPr lang="cs-CZ" sz="1600" dirty="0" smtClean="0"/>
              <a:t>.</a:t>
            </a:r>
          </a:p>
          <a:p>
            <a:pPr>
              <a:buNone/>
            </a:pPr>
            <a:r>
              <a:rPr lang="cs-CZ" sz="1600" dirty="0" smtClean="0"/>
              <a:t>	Podle jeho knížky byl také zfilmován televizní seriál se stejným jménem.</a:t>
            </a:r>
          </a:p>
          <a:p>
            <a:r>
              <a:rPr lang="cs-CZ" sz="1600" dirty="0" smtClean="0"/>
              <a:t>Po roce 1948 se zpívaly na veřejnosti písně </a:t>
            </a:r>
            <a:r>
              <a:rPr lang="cs-CZ" sz="1600" dirty="0" smtClean="0">
                <a:hlinkClick r:id="rId2"/>
              </a:rPr>
              <a:t>budovatelské</a:t>
            </a:r>
            <a:r>
              <a:rPr lang="cs-CZ" sz="1600" dirty="0" smtClean="0"/>
              <a:t> či masové. Západní hudba byla oficiálně nepovolená.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  <p:pic>
        <p:nvPicPr>
          <p:cNvPr id="4" name="Obrázek 3" descr="Josef_skvorec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1844824"/>
            <a:ext cx="2681299" cy="4365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868144" y="5877272"/>
            <a:ext cx="1800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Josef Škvorecký</a:t>
            </a:r>
            <a:endParaRPr lang="cs-CZ" sz="1400" b="1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Populární hudba 50. a 60.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Na konci 50. let začala vznikat divadla malých forem (např.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Semafor </a:t>
            </a:r>
            <a:r>
              <a:rPr lang="cs-CZ" sz="1600" dirty="0" smtClean="0"/>
              <a:t>-  </a:t>
            </a:r>
            <a:r>
              <a:rPr lang="cs-CZ" sz="1600" b="1" dirty="0" err="1" smtClean="0">
                <a:solidFill>
                  <a:schemeClr val="accent3">
                    <a:lumMod val="75000"/>
                  </a:schemeClr>
                </a:solidFill>
              </a:rPr>
              <a:t>SE</a:t>
            </a:r>
            <a:r>
              <a:rPr lang="cs-CZ" sz="1600" dirty="0" err="1" smtClean="0"/>
              <a:t>dm</a:t>
            </a:r>
            <a:r>
              <a:rPr lang="cs-CZ" sz="1600" dirty="0" smtClean="0"/>
              <a:t>  </a:t>
            </a:r>
            <a:r>
              <a:rPr lang="cs-CZ" sz="1600" b="1" dirty="0" err="1" smtClean="0">
                <a:solidFill>
                  <a:schemeClr val="accent3">
                    <a:lumMod val="75000"/>
                  </a:schemeClr>
                </a:solidFill>
              </a:rPr>
              <a:t>MA</a:t>
            </a:r>
            <a:r>
              <a:rPr lang="cs-CZ" sz="1600" dirty="0" err="1" smtClean="0"/>
              <a:t>lých</a:t>
            </a:r>
            <a:r>
              <a:rPr lang="cs-CZ" sz="1600" dirty="0" smtClean="0"/>
              <a:t> </a:t>
            </a:r>
            <a:r>
              <a:rPr lang="cs-CZ" sz="1600" b="1" dirty="0" err="1" smtClean="0">
                <a:solidFill>
                  <a:schemeClr val="accent3">
                    <a:lumMod val="75000"/>
                  </a:schemeClr>
                </a:solidFill>
              </a:rPr>
              <a:t>FOR</a:t>
            </a:r>
            <a:r>
              <a:rPr lang="cs-CZ" sz="1600" dirty="0" err="1" smtClean="0"/>
              <a:t>em</a:t>
            </a:r>
            <a:r>
              <a:rPr lang="cs-CZ" sz="1600" dirty="0" smtClean="0"/>
              <a:t>). Tam se hrála jiná hudba než byly budovatelské písně. Písničky měly chytré texty a hudba navazovala na jazzovou a později rokenrolovou hudbu. Hlavními protagonisty divadla Semafor byli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Jiří Šlitr </a:t>
            </a:r>
            <a:r>
              <a:rPr lang="cs-CZ" sz="1600" dirty="0" smtClean="0"/>
              <a:t>a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Jiří Suchý</a:t>
            </a:r>
            <a:r>
              <a:rPr lang="cs-CZ" sz="1600" dirty="0" smtClean="0"/>
              <a:t>. </a:t>
            </a:r>
          </a:p>
          <a:p>
            <a:r>
              <a:rPr lang="cs-CZ" sz="1600" dirty="0" smtClean="0"/>
              <a:t>V roce 1958 napsal Jiří Suchý pacifistickou hru </a:t>
            </a:r>
          </a:p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Kdyby tisíc klarinetů</a:t>
            </a:r>
            <a:r>
              <a:rPr lang="cs-CZ" sz="1600" dirty="0" smtClean="0"/>
              <a:t>. Podle ní byl </a:t>
            </a:r>
          </a:p>
          <a:p>
            <a:pPr>
              <a:buNone/>
            </a:pPr>
            <a:r>
              <a:rPr lang="cs-CZ" sz="1600" dirty="0" smtClean="0"/>
              <a:t>	v roce 1965 natočen hudební film, kde se </a:t>
            </a:r>
          </a:p>
          <a:p>
            <a:pPr>
              <a:buNone/>
            </a:pPr>
            <a:r>
              <a:rPr lang="cs-CZ" sz="1600" dirty="0" smtClean="0"/>
              <a:t>	zbraně měnily na hudební nástroje. </a:t>
            </a:r>
          </a:p>
          <a:p>
            <a:pPr>
              <a:buNone/>
            </a:pPr>
            <a:r>
              <a:rPr lang="cs-CZ" sz="1600" dirty="0" smtClean="0"/>
              <a:t>	Mezi nejznámější písně filmu patří </a:t>
            </a:r>
          </a:p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  <a:hlinkClick r:id="rId2"/>
              </a:rPr>
              <a:t>Babetta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  <a:hlinkClick r:id="rId3"/>
              </a:rPr>
              <a:t>Tereza</a:t>
            </a:r>
            <a:r>
              <a:rPr lang="cs-CZ" sz="1600" dirty="0" smtClean="0"/>
              <a:t> a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  <a:hlinkClick r:id="rId4"/>
              </a:rPr>
              <a:t>Motýl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 60. letech vznikaly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rockové </a:t>
            </a:r>
          </a:p>
          <a:p>
            <a:pPr>
              <a:buNone/>
            </a:pPr>
            <a:r>
              <a:rPr lang="cs-CZ" sz="1600" dirty="0" smtClean="0"/>
              <a:t>	a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bigbítové skupiny</a:t>
            </a:r>
            <a:r>
              <a:rPr lang="cs-CZ" sz="1600" dirty="0" smtClean="0"/>
              <a:t>, na Karlově mostě</a:t>
            </a:r>
          </a:p>
          <a:p>
            <a:pPr>
              <a:buNone/>
            </a:pPr>
            <a:r>
              <a:rPr lang="cs-CZ" sz="1600" dirty="0" smtClean="0"/>
              <a:t>	se objevili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folkaři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 Praze se pořádaly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mezinárodní 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	jazzové festivaly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Ve společnosti i v umění nastalo </a:t>
            </a:r>
          </a:p>
          <a:p>
            <a:pPr>
              <a:buNone/>
            </a:pPr>
            <a:r>
              <a:rPr lang="cs-CZ" sz="1600" dirty="0" smtClean="0"/>
              <a:t>	určité uvolnění.</a:t>
            </a:r>
            <a:endParaRPr lang="cs-CZ" sz="1600" dirty="0"/>
          </a:p>
        </p:txBody>
      </p:sp>
      <p:pic>
        <p:nvPicPr>
          <p:cNvPr id="4" name="Obrázek 3" descr="suchy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53484" y="3212976"/>
            <a:ext cx="4374492" cy="31897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572000" y="6093296"/>
            <a:ext cx="2088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Jiří Šlitr a Jiří Suchý</a:t>
            </a:r>
            <a:endParaRPr lang="cs-CZ" sz="1400" b="1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Populární hudba 70.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V 70. letech, po vpádu vojsk Varšavské smlouvy na naše území, nastalo období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normalizace</a:t>
            </a:r>
            <a:r>
              <a:rPr lang="cs-CZ" sz="1600" dirty="0" smtClean="0"/>
              <a:t>. Někteří interpreti emigrovali (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K. Kryl</a:t>
            </a:r>
            <a:r>
              <a:rPr lang="cs-CZ" sz="1600" dirty="0" smtClean="0"/>
              <a:t>), jiní nesměli vystupovat (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Marta Kubišová</a:t>
            </a:r>
            <a:r>
              <a:rPr lang="cs-CZ" sz="1600" dirty="0" smtClean="0"/>
              <a:t>).</a:t>
            </a:r>
          </a:p>
          <a:p>
            <a:r>
              <a:rPr lang="cs-CZ" sz="1600" dirty="0" smtClean="0"/>
              <a:t>Ostatní se společenským podmínkám více či méně přizpůsobili.</a:t>
            </a:r>
          </a:p>
          <a:p>
            <a:r>
              <a:rPr lang="cs-CZ" sz="1600" dirty="0" smtClean="0"/>
              <a:t>Rockové kapely – nositelé západní kultury – mohly čím dál méně vystupovat. Proto mnohé z nich zanikly.</a:t>
            </a:r>
          </a:p>
          <a:p>
            <a:r>
              <a:rPr lang="cs-CZ" sz="1600" dirty="0" smtClean="0"/>
              <a:t>Poměry ve společnosti stále více kritizovali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folkaři</a:t>
            </a:r>
            <a:r>
              <a:rPr lang="cs-CZ" sz="1600" dirty="0" smtClean="0"/>
              <a:t> (někteří z exilu –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Jaroslav Hutka</a:t>
            </a:r>
            <a:r>
              <a:rPr lang="cs-CZ" sz="1600" dirty="0" smtClean="0"/>
              <a:t> nebo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Vlastimil Třešňák</a:t>
            </a:r>
            <a:r>
              <a:rPr lang="cs-CZ" sz="1600" dirty="0" smtClean="0"/>
              <a:t>).</a:t>
            </a:r>
          </a:p>
          <a:p>
            <a:r>
              <a:rPr lang="cs-CZ" sz="1600" dirty="0" smtClean="0"/>
              <a:t>Do emigrace odcházeli i jazzoví hudebníci, např.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Jan Hammer</a:t>
            </a:r>
            <a:r>
              <a:rPr lang="cs-CZ" sz="1600" dirty="0" smtClean="0"/>
              <a:t>, proslulý skladatel filmové hudby.</a:t>
            </a:r>
          </a:p>
          <a:p>
            <a:r>
              <a:rPr lang="cs-CZ" sz="1600" dirty="0" smtClean="0"/>
              <a:t>Důležitým časopisem, který informoval o hudbě ve světě , byl časopis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Melodie</a:t>
            </a:r>
            <a:r>
              <a:rPr lang="cs-CZ" sz="1600" dirty="0" smtClean="0"/>
              <a:t> a stejně důležitá byla činnost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Gramofonového klubu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Pouze dvě skladby se dostaly od nás do světového povědomí. Byla to píseň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Jaromíra</a:t>
            </a:r>
            <a:r>
              <a:rPr lang="cs-CZ" sz="1600" dirty="0" smtClean="0"/>
              <a:t>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Vejvody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  <a:hlinkClick r:id="rId2"/>
              </a:rPr>
              <a:t>Škoda lásky</a:t>
            </a:r>
            <a:r>
              <a:rPr lang="cs-CZ" sz="1600" dirty="0" smtClean="0"/>
              <a:t>, která se stal symbolem invaze spojenců do Normandie za II. světové války a píseň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Karla Vacka 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  <a:hlinkClick r:id="rId3"/>
              </a:rPr>
              <a:t>Cikánka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Zásadní obrat přinesl až konec 80. let a léta 90.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 smtClean="0"/>
              <a:t>Zkouška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435280" cy="4752528"/>
          </a:xfrm>
        </p:spPr>
        <p:txBody>
          <a:bodyPr>
            <a:normAutofit fontScale="55000" lnSpcReduction="20000"/>
          </a:bodyPr>
          <a:lstStyle/>
          <a:p>
            <a:r>
              <a:rPr lang="cs-CZ" sz="2500" dirty="0" smtClean="0"/>
              <a:t>Artificiální hudba nepodléhá módním trendům. Říkáme jí také hudba ……………., ……………….</a:t>
            </a:r>
          </a:p>
          <a:p>
            <a:r>
              <a:rPr lang="cs-CZ" sz="2500" dirty="0" smtClean="0"/>
              <a:t>Nonartificiální hudbou se dá v češtině označit hudba ………………………</a:t>
            </a:r>
          </a:p>
          <a:p>
            <a:r>
              <a:rPr lang="cs-CZ" sz="2500" dirty="0" smtClean="0"/>
              <a:t>Česká populární hudba se začala objevovat na počátku 19. století v době</a:t>
            </a:r>
            <a:r>
              <a:rPr lang="cs-CZ" sz="2500" b="1" dirty="0" smtClean="0"/>
              <a:t> </a:t>
            </a:r>
            <a:r>
              <a:rPr lang="cs-CZ" sz="2500" dirty="0" smtClean="0"/>
              <a:t>……………………………</a:t>
            </a:r>
          </a:p>
          <a:p>
            <a:r>
              <a:rPr lang="cs-CZ" sz="2500" dirty="0" smtClean="0"/>
              <a:t>Lidé odcházeli z vesnic a ve městech pak skládali ……………………………………</a:t>
            </a:r>
          </a:p>
          <a:p>
            <a:r>
              <a:rPr lang="cs-CZ" sz="2500" dirty="0" smtClean="0"/>
              <a:t>V první polovině 19. století vznikl ryze český tanec ……………………….</a:t>
            </a:r>
          </a:p>
          <a:p>
            <a:r>
              <a:rPr lang="cs-CZ" sz="2500" dirty="0" smtClean="0"/>
              <a:t>Nejvýraznější postavou dechovky byl kolínský rodák a dirigent…………………………………….</a:t>
            </a:r>
          </a:p>
          <a:p>
            <a:r>
              <a:rPr lang="cs-CZ" sz="2500" dirty="0" smtClean="0"/>
              <a:t>V šantánech, tedy kavárnách se zpěvem, se hrály a zpívaly ………………………….</a:t>
            </a:r>
          </a:p>
          <a:p>
            <a:r>
              <a:rPr lang="cs-CZ" sz="2500" dirty="0" smtClean="0"/>
              <a:t>Později se v kabaretech zpívaly písně ………………………………….</a:t>
            </a:r>
          </a:p>
          <a:p>
            <a:r>
              <a:rPr lang="cs-CZ" sz="2500" dirty="0" smtClean="0"/>
              <a:t>Po vzniku samostatného Československa se lidé vraceli k přírodě. …………….. zakládali osady.</a:t>
            </a:r>
          </a:p>
          <a:p>
            <a:r>
              <a:rPr lang="cs-CZ" sz="2500" dirty="0" smtClean="0"/>
              <a:t>V Osvobozeném divadle se objevila dvojice …………………… a …………………... s ……………………...</a:t>
            </a:r>
          </a:p>
          <a:p>
            <a:r>
              <a:rPr lang="cs-CZ" sz="2500" dirty="0" smtClean="0"/>
              <a:t>Jedním z prvních, kdo natáčel u nás písně, byl …………………………………………..</a:t>
            </a:r>
          </a:p>
          <a:p>
            <a:r>
              <a:rPr lang="cs-CZ" sz="2500" dirty="0" smtClean="0"/>
              <a:t>Po roce 1948 se zpívaly na veřejnosti písně …………………….. či masové. Západní hudba byla oficiálně nepovolená.</a:t>
            </a:r>
          </a:p>
          <a:p>
            <a:r>
              <a:rPr lang="cs-CZ" sz="2500" dirty="0" smtClean="0"/>
              <a:t>Na konci 50. začala u nás vznikat divadla malých forem. Jedním z nich bylo divadlo …………………….</a:t>
            </a:r>
          </a:p>
          <a:p>
            <a:pPr>
              <a:buNone/>
            </a:pPr>
            <a:r>
              <a:rPr lang="cs-CZ" sz="2500" dirty="0" smtClean="0"/>
              <a:t>	s protagonisty ……………………… a …………………………….</a:t>
            </a:r>
          </a:p>
          <a:p>
            <a:r>
              <a:rPr lang="cs-CZ" sz="2500" dirty="0" smtClean="0"/>
              <a:t>Podle jejich pacifistické hry byl natočen hudební film …………………………………………………………….</a:t>
            </a:r>
          </a:p>
          <a:p>
            <a:r>
              <a:rPr lang="cs-CZ" sz="2500" dirty="0" smtClean="0"/>
              <a:t>V 70. letech nastala doba ………………………………………</a:t>
            </a:r>
          </a:p>
          <a:p>
            <a:r>
              <a:rPr lang="cs-CZ" sz="2500" dirty="0" smtClean="0"/>
              <a:t>V době druhé světové války a později do světového povědomí prorazily pouze dvě písničky …………………</a:t>
            </a:r>
          </a:p>
          <a:p>
            <a:pPr>
              <a:buNone/>
            </a:pPr>
            <a:r>
              <a:rPr lang="cs-CZ" sz="2500" dirty="0" smtClean="0"/>
              <a:t>	a …………………………</a:t>
            </a:r>
          </a:p>
          <a:p>
            <a:endParaRPr lang="cs-CZ" sz="1600" dirty="0" smtClean="0"/>
          </a:p>
          <a:p>
            <a:pPr>
              <a:buNone/>
            </a:pP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	</a:t>
            </a:r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	</a:t>
            </a:r>
          </a:p>
          <a:p>
            <a:endParaRPr lang="cs-CZ" sz="1600" dirty="0" smtClean="0"/>
          </a:p>
          <a:p>
            <a:endParaRPr lang="cs-CZ" sz="16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949280"/>
            <a:ext cx="84249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chemeClr val="accent3">
                    <a:lumMod val="75000"/>
                  </a:schemeClr>
                </a:solidFill>
              </a:rPr>
              <a:t>Semafor, Škoda lásky, populární, Karla Hašlera, J. Šlitrem, národního obrození,</a:t>
            </a:r>
            <a:r>
              <a:rPr lang="cs-CZ" sz="1400" b="1" dirty="0" smtClean="0"/>
              <a:t> </a:t>
            </a:r>
            <a:r>
              <a:rPr lang="cs-CZ" sz="1400" b="1" dirty="0" smtClean="0">
                <a:solidFill>
                  <a:schemeClr val="accent3">
                    <a:lumMod val="75000"/>
                  </a:schemeClr>
                </a:solidFill>
              </a:rPr>
              <a:t>Voskovec, kuplety,</a:t>
            </a:r>
            <a:r>
              <a:rPr lang="cs-CZ" sz="1400" b="1" dirty="0" smtClean="0"/>
              <a:t> </a:t>
            </a:r>
            <a:r>
              <a:rPr lang="cs-CZ" sz="1400" b="1" dirty="0" smtClean="0">
                <a:solidFill>
                  <a:schemeClr val="accent3">
                    <a:lumMod val="75000"/>
                  </a:schemeClr>
                </a:solidFill>
              </a:rPr>
              <a:t>Trampové, Werich, normalizace, Cikánka, polka,</a:t>
            </a:r>
            <a:r>
              <a:rPr lang="cs-CZ" sz="1400" b="1" dirty="0" smtClean="0"/>
              <a:t> </a:t>
            </a:r>
            <a:r>
              <a:rPr lang="cs-CZ" sz="1400" b="1" dirty="0" smtClean="0">
                <a:solidFill>
                  <a:schemeClr val="accent3">
                    <a:lumMod val="75000"/>
                  </a:schemeClr>
                </a:solidFill>
              </a:rPr>
              <a:t>J. Suchým, vážná, František Kmoch, Kdyby tisíc klarinetů, budovatelské, E. F. Burian, společenské písně, Ježkem, klasická</a:t>
            </a:r>
            <a:endParaRPr lang="cs-CZ" sz="1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81040">
            <a:off x="7667644" y="734569"/>
            <a:ext cx="1241519" cy="8480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Hudební výchova pro 9. ročník ZŠ, A. Charalambidis, J. Pilka a kol., SPN, Praha </a:t>
            </a:r>
            <a:r>
              <a:rPr lang="cs-CZ" sz="1400" smtClean="0"/>
              <a:t>2005, ISBN </a:t>
            </a:r>
            <a:r>
              <a:rPr lang="cs-CZ" sz="1400" dirty="0" smtClean="0"/>
              <a:t>80-7235-012-9, 20. 10. 2013</a:t>
            </a:r>
            <a:endParaRPr lang="cs-CZ" sz="1400" dirty="0" smtClean="0">
              <a:solidFill>
                <a:srgbClr val="FF0000"/>
              </a:solidFill>
              <a:hlinkClick r:id="rId2"/>
            </a:endParaRPr>
          </a:p>
          <a:p>
            <a:r>
              <a:rPr lang="cs-CZ" sz="1400" dirty="0" smtClean="0">
                <a:solidFill>
                  <a:srgbClr val="FF0000"/>
                </a:solidFill>
                <a:hlinkClick r:id="rId2"/>
              </a:rPr>
              <a:t>://upload.wikimedia.org/wikipedia/commons/f/f6/N%C3%A1rodn%C3%AD_divadlo,_interi%C3%A9r_(2).jpg</a:t>
            </a:r>
            <a:r>
              <a:rPr lang="cs-CZ" sz="1400" dirty="0" smtClean="0">
                <a:solidFill>
                  <a:srgbClr val="FF0000"/>
                </a:solidFill>
              </a:rPr>
              <a:t>, 20. 10. 2013</a:t>
            </a:r>
          </a:p>
          <a:p>
            <a:r>
              <a:rPr lang="cs-CZ" sz="1400" dirty="0" smtClean="0">
                <a:solidFill>
                  <a:srgbClr val="FF0000"/>
                </a:solidFill>
                <a:hlinkClick r:id="rId3"/>
              </a:rPr>
              <a:t>http://upload.wikimedia.org/wikipedia/commons/c/c5/Frantisek_Kmoch_bust.JPG</a:t>
            </a:r>
            <a:r>
              <a:rPr lang="cs-CZ" sz="1400" dirty="0" smtClean="0">
                <a:solidFill>
                  <a:srgbClr val="FF0000"/>
                </a:solidFill>
              </a:rPr>
              <a:t>, 20. 10. 2013</a:t>
            </a:r>
          </a:p>
          <a:p>
            <a:r>
              <a:rPr lang="cs-CZ" sz="1400" dirty="0" smtClean="0">
                <a:solidFill>
                  <a:srgbClr val="FF0000"/>
                </a:solidFill>
                <a:hlinkClick r:id="rId4"/>
              </a:rPr>
              <a:t>http://upload.wikimedia.org/wikipedia/commons/f/f1/Karel_Ha%C5%A1ler-1904_foto_Josef_Fiedler.jpg</a:t>
            </a:r>
            <a:r>
              <a:rPr lang="cs-CZ" sz="1400" dirty="0" smtClean="0">
                <a:solidFill>
                  <a:srgbClr val="FF0000"/>
                </a:solidFill>
              </a:rPr>
              <a:t>,  20. 10. 2013</a:t>
            </a:r>
          </a:p>
          <a:p>
            <a:r>
              <a:rPr lang="cs-CZ" sz="1400" dirty="0" smtClean="0">
                <a:solidFill>
                  <a:srgbClr val="FF0000"/>
                </a:solidFill>
                <a:hlinkClick r:id="rId5"/>
              </a:rPr>
              <a:t>http://upload.wikimedia.org/wikipedia/commons/8/8d/Voskovec_a_Werich.jpg</a:t>
            </a:r>
            <a:r>
              <a:rPr lang="cs-CZ" sz="1400" dirty="0" smtClean="0">
                <a:solidFill>
                  <a:srgbClr val="FF0000"/>
                </a:solidFill>
              </a:rPr>
              <a:t>, 20. 10. 2013</a:t>
            </a:r>
          </a:p>
          <a:p>
            <a:r>
              <a:rPr lang="cs-CZ" sz="1400" dirty="0" smtClean="0">
                <a:solidFill>
                  <a:srgbClr val="FF0000"/>
                </a:solidFill>
                <a:hlinkClick r:id="rId6"/>
              </a:rPr>
              <a:t>http://www.</a:t>
            </a:r>
            <a:r>
              <a:rPr lang="cs-CZ" sz="1400" dirty="0" err="1" smtClean="0">
                <a:solidFill>
                  <a:srgbClr val="FF0000"/>
                </a:solidFill>
                <a:hlinkClick r:id="rId6"/>
              </a:rPr>
              <a:t>slovnikceskeliteratury.cz</a:t>
            </a:r>
            <a:r>
              <a:rPr lang="cs-CZ" sz="1400" dirty="0" smtClean="0">
                <a:solidFill>
                  <a:srgbClr val="FF0000"/>
                </a:solidFill>
                <a:hlinkClick r:id="rId6"/>
              </a:rPr>
              <a:t>/</a:t>
            </a:r>
            <a:r>
              <a:rPr lang="cs-CZ" sz="1400" dirty="0" err="1" smtClean="0">
                <a:solidFill>
                  <a:srgbClr val="FF0000"/>
                </a:solidFill>
                <a:hlinkClick r:id="rId6"/>
              </a:rPr>
              <a:t>imagePage.jsp</a:t>
            </a:r>
            <a:r>
              <a:rPr lang="cs-CZ" sz="1400" dirty="0" smtClean="0">
                <a:solidFill>
                  <a:srgbClr val="FF0000"/>
                </a:solidFill>
                <a:hlinkClick r:id="rId6"/>
              </a:rPr>
              <a:t>?</a:t>
            </a:r>
            <a:r>
              <a:rPr lang="cs-CZ" sz="1400" dirty="0" err="1" smtClean="0">
                <a:solidFill>
                  <a:srgbClr val="FF0000"/>
                </a:solidFill>
                <a:hlinkClick r:id="rId6"/>
              </a:rPr>
              <a:t>docid</a:t>
            </a:r>
            <a:r>
              <a:rPr lang="cs-CZ" sz="1400" dirty="0" smtClean="0">
                <a:solidFill>
                  <a:srgbClr val="FF0000"/>
                </a:solidFill>
                <a:hlinkClick r:id="rId6"/>
              </a:rPr>
              <a:t>=267&amp;id=890</a:t>
            </a:r>
            <a:r>
              <a:rPr lang="cs-CZ" sz="1400" dirty="0" smtClean="0">
                <a:solidFill>
                  <a:srgbClr val="FF0000"/>
                </a:solidFill>
              </a:rPr>
              <a:t>, 20. 10. 2013</a:t>
            </a:r>
          </a:p>
          <a:p>
            <a:r>
              <a:rPr lang="cs-CZ" sz="1400" dirty="0" smtClean="0">
                <a:solidFill>
                  <a:srgbClr val="FF0000"/>
                </a:solidFill>
                <a:hlinkClick r:id="rId7"/>
              </a:rPr>
              <a:t>http://upload.wikimedia.org/wikipedia/commons/5/5a/Josef_skvorecky.jpg</a:t>
            </a:r>
            <a:r>
              <a:rPr lang="cs-CZ" sz="1400" dirty="0" smtClean="0">
                <a:solidFill>
                  <a:srgbClr val="FF0000"/>
                </a:solidFill>
              </a:rPr>
              <a:t>, 20. 10. 2013</a:t>
            </a:r>
          </a:p>
          <a:p>
            <a:r>
              <a:rPr lang="cs-CZ" sz="1400" dirty="0" smtClean="0">
                <a:solidFill>
                  <a:srgbClr val="FF0000"/>
                </a:solidFill>
                <a:hlinkClick r:id="rId8"/>
              </a:rPr>
              <a:t>http://cs.wikipedia.org/wiki/Kdyby_tis%C3%ADc_klarinet%C5%AF</a:t>
            </a:r>
            <a:r>
              <a:rPr lang="cs-CZ" sz="1400" dirty="0" smtClean="0">
                <a:solidFill>
                  <a:srgbClr val="FF0000"/>
                </a:solidFill>
              </a:rPr>
              <a:t>, 20. 10. 2013</a:t>
            </a:r>
          </a:p>
          <a:p>
            <a:r>
              <a:rPr lang="cs-CZ" sz="1400" dirty="0" smtClean="0">
                <a:solidFill>
                  <a:srgbClr val="FF0000"/>
                </a:solidFill>
                <a:hlinkClick r:id="rId9"/>
              </a:rPr>
              <a:t>http://www.prostor-ad.</a:t>
            </a:r>
            <a:r>
              <a:rPr lang="cs-CZ" sz="1400" dirty="0" err="1" smtClean="0">
                <a:solidFill>
                  <a:srgbClr val="FF0000"/>
                </a:solidFill>
                <a:hlinkClick r:id="rId9"/>
              </a:rPr>
              <a:t>cz</a:t>
            </a:r>
            <a:r>
              <a:rPr lang="cs-CZ" sz="1400" dirty="0" smtClean="0">
                <a:solidFill>
                  <a:srgbClr val="FF0000"/>
                </a:solidFill>
                <a:hlinkClick r:id="rId9"/>
              </a:rPr>
              <a:t>/</a:t>
            </a:r>
            <a:r>
              <a:rPr lang="cs-CZ" sz="1400" dirty="0" err="1" smtClean="0">
                <a:solidFill>
                  <a:srgbClr val="FF0000"/>
                </a:solidFill>
                <a:hlinkClick r:id="rId9"/>
              </a:rPr>
              <a:t>pruvodce</a:t>
            </a:r>
            <a:r>
              <a:rPr lang="cs-CZ" sz="1400" dirty="0" smtClean="0">
                <a:solidFill>
                  <a:srgbClr val="FF0000"/>
                </a:solidFill>
                <a:hlinkClick r:id="rId9"/>
              </a:rPr>
              <a:t>/</a:t>
            </a:r>
            <a:r>
              <a:rPr lang="cs-CZ" sz="1400" dirty="0" err="1" smtClean="0">
                <a:solidFill>
                  <a:srgbClr val="FF0000"/>
                </a:solidFill>
                <a:hlinkClick r:id="rId9"/>
              </a:rPr>
              <a:t>praha</a:t>
            </a:r>
            <a:r>
              <a:rPr lang="cs-CZ" sz="1400" dirty="0" smtClean="0">
                <a:solidFill>
                  <a:srgbClr val="FF0000"/>
                </a:solidFill>
                <a:hlinkClick r:id="rId9"/>
              </a:rPr>
              <a:t>/</a:t>
            </a:r>
            <a:r>
              <a:rPr lang="cs-CZ" sz="1400" dirty="0" err="1" smtClean="0">
                <a:solidFill>
                  <a:srgbClr val="FF0000"/>
                </a:solidFill>
                <a:hlinkClick r:id="rId9"/>
              </a:rPr>
              <a:t>sporilov</a:t>
            </a:r>
            <a:r>
              <a:rPr lang="cs-CZ" sz="1400" dirty="0" smtClean="0">
                <a:solidFill>
                  <a:srgbClr val="FF0000"/>
                </a:solidFill>
                <a:hlinkClick r:id="rId9"/>
              </a:rPr>
              <a:t>/herci/</a:t>
            </a:r>
            <a:r>
              <a:rPr lang="cs-CZ" sz="1400" dirty="0" err="1" smtClean="0">
                <a:solidFill>
                  <a:srgbClr val="FF0000"/>
                </a:solidFill>
                <a:hlinkClick r:id="rId9"/>
              </a:rPr>
              <a:t>img</a:t>
            </a:r>
            <a:r>
              <a:rPr lang="cs-CZ" sz="1400" dirty="0" smtClean="0">
                <a:solidFill>
                  <a:srgbClr val="FF0000"/>
                </a:solidFill>
                <a:hlinkClick r:id="rId9"/>
              </a:rPr>
              <a:t>/suchy4.jpg</a:t>
            </a:r>
            <a:r>
              <a:rPr lang="cs-CZ" sz="1400" dirty="0" smtClean="0">
                <a:solidFill>
                  <a:srgbClr val="FF0000"/>
                </a:solidFill>
              </a:rPr>
              <a:t>, 20. 10. 2013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2064</TotalTime>
  <Words>1094</Words>
  <Application>Microsoft Office PowerPoint</Application>
  <PresentationFormat>Předvádění na obrazovce (4:3)</PresentationFormat>
  <Paragraphs>115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Česká populární hudba</vt:lpstr>
      <vt:lpstr>Česká populární hudba   </vt:lpstr>
      <vt:lpstr>Hudba</vt:lpstr>
      <vt:lpstr>Česká populární hudba 19. století</vt:lpstr>
      <vt:lpstr>Česká populární hudba na přelomu 19. a 20. století</vt:lpstr>
      <vt:lpstr>Populární písně v samostatném Československu</vt:lpstr>
      <vt:lpstr>Hudba v období po roce 1938</vt:lpstr>
      <vt:lpstr>Populární hudba 50. a 60. let</vt:lpstr>
      <vt:lpstr>Populární hudba 70. let</vt:lpstr>
      <vt:lpstr>Zkouška paměti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populární hudba - I. část</dc:title>
  <dc:creator>Draha</dc:creator>
  <cp:lastModifiedBy>user6</cp:lastModifiedBy>
  <cp:revision>157</cp:revision>
  <dcterms:created xsi:type="dcterms:W3CDTF">2013-10-20T15:03:44Z</dcterms:created>
  <dcterms:modified xsi:type="dcterms:W3CDTF">2014-03-28T11:46:29Z</dcterms:modified>
</cp:coreProperties>
</file>