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vimeo.com/4835816" TargetMode="External"/><Relationship Id="rId7" Type="http://schemas.openxmlformats.org/officeDocument/2006/relationships/image" Target="../media/image5.jpeg"/><Relationship Id="rId2" Type="http://schemas.openxmlformats.org/officeDocument/2006/relationships/hyperlink" Target="http://www.metacafe.com/watch/yt-6bXZ0KACaN0/lambada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hyperlink" Target="http://www.metacafe.com/watch/yt-wo8dWds6BdI/zorba_the_greek_danc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tZkjh2rj_o" TargetMode="External"/><Relationship Id="rId2" Type="http://schemas.openxmlformats.org/officeDocument/2006/relationships/hyperlink" Target="http://www.youtube.com/watch?v=RVUxgqH-y4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TCNwgzM2rQ" TargetMode="External"/><Relationship Id="rId2" Type="http://schemas.openxmlformats.org/officeDocument/2006/relationships/hyperlink" Target="http://www.youtube.com/watch?v=vWwgrjjIMX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hyperlink" Target="http://www.youtube.com/watch?v=bE1dz6_u2JI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tacafe.com/watch/yt-6OEdE4lgHi0/michael_jackson_bad_girl_official_music_new_song_july_2009_download/" TargetMode="External"/><Relationship Id="rId2" Type="http://schemas.openxmlformats.org/officeDocument/2006/relationships/hyperlink" Target="http://www.metacafe.com/watch/sy-14208675/michael_jackson_thriller_official_music_video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vimeo.com/6375356" TargetMode="External"/><Relationship Id="rId2" Type="http://schemas.openxmlformats.org/officeDocument/2006/relationships/hyperlink" Target="http://www.youtube.com/watch?v=7IB-O797oF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youtube.com/watch?v=_Efz3s7QiM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hyperlink" Target="http://www.youtube.com/watch?v=h3kQt14_5OQ" TargetMode="External"/><Relationship Id="rId7" Type="http://schemas.openxmlformats.org/officeDocument/2006/relationships/image" Target="../media/image16.jpeg"/><Relationship Id="rId2" Type="http://schemas.openxmlformats.org/officeDocument/2006/relationships/hyperlink" Target="http://www.youtube.com/watch?v=qtFBRJFN3p8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www.youtube.com/watch?v=ocIn4GcyMa4" TargetMode="External"/><Relationship Id="rId4" Type="http://schemas.openxmlformats.org/officeDocument/2006/relationships/hyperlink" Target="http://www.youtube.com/watch?v=1U40xBSz6Dc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iffraf.net/wp-content/uploads/2013/05/Joan_Baez_Bob_Dylan_crop.jpg" TargetMode="External"/><Relationship Id="rId13" Type="http://schemas.openxmlformats.org/officeDocument/2006/relationships/hyperlink" Target="http://cs.wikipedia.org/wiki/Madonna" TargetMode="External"/><Relationship Id="rId18" Type="http://schemas.openxmlformats.org/officeDocument/2006/relationships/hyperlink" Target="http://www.onlinesheetmusic.com/static/images/image/Georgegershwin.jpg" TargetMode="External"/><Relationship Id="rId3" Type="http://schemas.openxmlformats.org/officeDocument/2006/relationships/hyperlink" Target="http://3.bp.blogspot.com/_1lfqw3jIE4U/S8EeAejSdWI/AAAAAAAAAMg/c4FhMJ4pFjI/s320/macarena.JPG" TargetMode="External"/><Relationship Id="rId7" Type="http://schemas.openxmlformats.org/officeDocument/2006/relationships/hyperlink" Target="http://www.rockeros.cl/wp-content/uploads/2012/01/Pink-Floyd.jpg" TargetMode="External"/><Relationship Id="rId12" Type="http://schemas.openxmlformats.org/officeDocument/2006/relationships/hyperlink" Target="http://www.theblaze.com/wp-content/uploads/2013/05/michael-jackson.jpg" TargetMode="External"/><Relationship Id="rId17" Type="http://schemas.openxmlformats.org/officeDocument/2006/relationships/hyperlink" Target="http://www.theplace2.ru/archive/frank_sinatra/img/06_frank_sinatra_083.jpg" TargetMode="External"/><Relationship Id="rId2" Type="http://schemas.openxmlformats.org/officeDocument/2006/relationships/hyperlink" Target="http://images.wikia.com/uncyclopedia/images/3/3e/Joanna_Krupa_and_Derek_Hough_lambada.jpg" TargetMode="External"/><Relationship Id="rId16" Type="http://schemas.openxmlformats.org/officeDocument/2006/relationships/hyperlink" Target="http://cs.wikipedia.org/wiki/George_Gershw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photobucket.com/albums/v488/BonoFox1/Josua%20Tree%20Rattle%20and%20Hum/1BandDorky80s.jpg" TargetMode="External"/><Relationship Id="rId11" Type="http://schemas.openxmlformats.org/officeDocument/2006/relationships/hyperlink" Target="http://4.bp.blogspot.com/-1wuBF7WyCYI/T6Qosk8mwyI/AAAAAAAAAs4/siSHPvrl5fM/s320/Superb-michael-jackson-15842058-1960-1333.jpg" TargetMode="External"/><Relationship Id="rId5" Type="http://schemas.openxmlformats.org/officeDocument/2006/relationships/hyperlink" Target="http://userserve-ak.last.fm/serve/_/5115533/Peter+Gabriel.jpg" TargetMode="External"/><Relationship Id="rId15" Type="http://schemas.openxmlformats.org/officeDocument/2006/relationships/hyperlink" Target="http://ia.media-imdb.com/images/M/MV5BMTAxNDU0MzUwOTdeQTJeQWpwZ15BbWU3MDU2OTAyNTI@._V1._SX214_CR0,0,214,314_.jpg" TargetMode="External"/><Relationship Id="rId10" Type="http://schemas.openxmlformats.org/officeDocument/2006/relationships/hyperlink" Target="http://cs.wikipedia.org/wiki/Michael_Jackson" TargetMode="External"/><Relationship Id="rId19" Type="http://schemas.openxmlformats.org/officeDocument/2006/relationships/hyperlink" Target="http://haukurisfeld.files.wordpress.com/2011/02/vangelis.jpg" TargetMode="External"/><Relationship Id="rId4" Type="http://schemas.openxmlformats.org/officeDocument/2006/relationships/hyperlink" Target="http://hedvabiatanec.kvalitne.cz/img/03RO/2.jpg" TargetMode="External"/><Relationship Id="rId9" Type="http://schemas.openxmlformats.org/officeDocument/2006/relationships/hyperlink" Target="http://thesnapper.com/wp-content/uploads/2013/02/SimonGarfunkel.4977.C1.1.jpg" TargetMode="External"/><Relationship Id="rId14" Type="http://schemas.openxmlformats.org/officeDocument/2006/relationships/hyperlink" Target="http://upload.wikimedia.org/wikipedia/commons/thumb/a/a1/Madonna_at_the_premiere_of_I_Am_Because_We_Are.jpg/220px-Madonna_at_the_premiere_of_I_Am_Because_We_A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908720"/>
            <a:ext cx="8229600" cy="1828800"/>
          </a:xfrm>
        </p:spPr>
        <p:txBody>
          <a:bodyPr/>
          <a:lstStyle/>
          <a:p>
            <a:r>
              <a:rPr lang="cs-CZ" dirty="0" smtClean="0"/>
              <a:t>Další hudební styly na konci 20. </a:t>
            </a:r>
            <a:r>
              <a:rPr lang="cs-CZ" dirty="0" err="1" smtClean="0"/>
              <a:t>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068960"/>
            <a:ext cx="7232848" cy="1584176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cs-CZ" sz="5600" b="1" dirty="0" smtClean="0">
                <a:solidFill>
                  <a:schemeClr val="accent1"/>
                </a:solidFill>
                <a:latin typeface="Century Schoolbook" pitchFamily="18" charset="0"/>
              </a:rPr>
              <a:t>Anotace  </a:t>
            </a:r>
            <a:r>
              <a:rPr lang="cs-CZ" sz="5600" dirty="0" smtClean="0">
                <a:latin typeface="Century Schoolbook" pitchFamily="18" charset="0"/>
              </a:rPr>
              <a:t>Prezentace seznámí žáky s dalšími hudebními styly na konci 20. století.</a:t>
            </a:r>
          </a:p>
          <a:p>
            <a:pPr algn="l"/>
            <a:r>
              <a:rPr lang="cs-CZ" sz="5600" dirty="0" smtClean="0">
                <a:latin typeface="Century Schoolbook" pitchFamily="18" charset="0"/>
              </a:rPr>
              <a:t>                  S jejich významem pro současnou kulturu a hlavně pro jejich posluchače.</a:t>
            </a:r>
          </a:p>
          <a:p>
            <a:pPr algn="l"/>
            <a:r>
              <a:rPr lang="cs-CZ" sz="5600" dirty="0" smtClean="0">
                <a:latin typeface="Century Schoolbook" pitchFamily="18" charset="0"/>
              </a:rPr>
              <a:t>                  Během prezentace naváží na své znalosti z medií.</a:t>
            </a:r>
          </a:p>
          <a:p>
            <a:pPr algn="l"/>
            <a:r>
              <a:rPr lang="cs-CZ" sz="5600" dirty="0" smtClean="0">
                <a:latin typeface="Century Schoolbook" pitchFamily="18" charset="0"/>
              </a:rPr>
              <a:t>                  Nově získané informace si zopakují zábavnou formou. </a:t>
            </a:r>
            <a:br>
              <a:rPr lang="cs-CZ" sz="5600" dirty="0" smtClean="0">
                <a:latin typeface="Century Schoolbook" pitchFamily="18" charset="0"/>
              </a:rPr>
            </a:br>
            <a:r>
              <a:rPr lang="cs-CZ" sz="5600" dirty="0" smtClean="0">
                <a:solidFill>
                  <a:schemeClr val="accent1"/>
                </a:solidFill>
                <a:latin typeface="Century Schoolbook" pitchFamily="18" charset="0"/>
              </a:rPr>
              <a:t>Jazyk</a:t>
            </a:r>
            <a:r>
              <a:rPr lang="cs-CZ" sz="5600" dirty="0" smtClean="0">
                <a:latin typeface="Century Schoolbook" pitchFamily="18" charset="0"/>
              </a:rPr>
              <a:t>        Čeština</a:t>
            </a:r>
            <a:br>
              <a:rPr lang="cs-CZ" sz="5600" dirty="0" smtClean="0">
                <a:latin typeface="Century Schoolbook" pitchFamily="18" charset="0"/>
              </a:rPr>
            </a:br>
            <a:r>
              <a:rPr lang="cs-CZ" sz="5600" dirty="0" smtClean="0">
                <a:solidFill>
                  <a:schemeClr val="accent1"/>
                </a:solidFill>
                <a:latin typeface="Century Schoolbook" pitchFamily="18" charset="0"/>
              </a:rPr>
              <a:t>Očekávaný výstup</a:t>
            </a:r>
            <a:br>
              <a:rPr lang="cs-CZ" sz="5600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sz="5600" dirty="0" smtClean="0">
                <a:latin typeface="Century Schoolbook" pitchFamily="18" charset="0"/>
              </a:rPr>
              <a:t>                  Žák zná některé zpěváky a zpěvačky z období konce 20. století.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4653136"/>
            <a:ext cx="7344816" cy="12341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400" b="1" smtClean="0">
                <a:solidFill>
                  <a:schemeClr val="tx2"/>
                </a:solidFill>
              </a:rPr>
              <a:t>aktivity</a:t>
            </a:r>
            <a:r>
              <a:rPr lang="cs-CZ" sz="1400" b="1" smtClean="0">
                <a:solidFill>
                  <a:schemeClr val="tx2"/>
                </a:solidFill>
              </a:rPr>
              <a:t>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smtClean="0">
                <a:solidFill>
                  <a:schemeClr val="tx2"/>
                </a:solidFill>
              </a:rPr>
              <a:t>Základní </a:t>
            </a:r>
            <a:r>
              <a:rPr lang="cs-CZ" sz="1400" b="1" dirty="0" smtClean="0">
                <a:solidFill>
                  <a:schemeClr val="tx2"/>
                </a:solidFill>
              </a:rPr>
              <a:t>škola a Mateřská škola, </a:t>
            </a:r>
            <a:r>
              <a:rPr lang="cs-CZ" sz="1400" b="1" dirty="0" err="1" smtClean="0">
                <a:solidFill>
                  <a:schemeClr val="tx2"/>
                </a:solidFill>
              </a:rPr>
              <a:t>Otnice</a:t>
            </a:r>
            <a:r>
              <a:rPr lang="cs-CZ" sz="1400" b="1" dirty="0" smtClean="0">
                <a:solidFill>
                  <a:schemeClr val="tx2"/>
                </a:solidFill>
              </a:rPr>
              <a:t>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1400" b="1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400" b="1" dirty="0" smtClean="0">
                <a:solidFill>
                  <a:schemeClr val="tx2"/>
                </a:solidFill>
              </a:rPr>
              <a:t>Interní </a:t>
            </a:r>
            <a:r>
              <a:rPr lang="cs-CZ" sz="1400" b="1" smtClean="0">
                <a:solidFill>
                  <a:schemeClr val="tx2"/>
                </a:solidFill>
              </a:rPr>
              <a:t>číslo</a:t>
            </a:r>
            <a:r>
              <a:rPr lang="cs-CZ" sz="1400" b="1" smtClean="0">
                <a:solidFill>
                  <a:schemeClr val="tx2"/>
                </a:solidFill>
              </a:rPr>
              <a:t>: VY_32_INOVACE_HV2.DF.9.01</a:t>
            </a:r>
            <a:endParaRPr lang="cs-CZ" sz="1400" dirty="0"/>
          </a:p>
        </p:txBody>
      </p:sp>
      <p:pic>
        <p:nvPicPr>
          <p:cNvPr id="6" name="Obrázek 5" descr="EUfondy.jpg"/>
          <p:cNvPicPr>
            <a:picLocks noChangeAspect="1" noChangeArrowheads="1"/>
          </p:cNvPicPr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143" y="5887320"/>
            <a:ext cx="3506673" cy="70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Další hudební styly na konci 20. </a:t>
            </a:r>
            <a:r>
              <a:rPr lang="cs-CZ" dirty="0" err="1" smtClean="0"/>
              <a:t>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581128"/>
            <a:ext cx="6400800" cy="17526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Mgr. Drahomíra Floriánová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World</a:t>
            </a:r>
            <a:r>
              <a:rPr lang="cs-CZ" dirty="0" smtClean="0"/>
              <a:t> Music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Hudba na konci 20. století má mnoho podob a hudebních stylů.</a:t>
            </a:r>
          </a:p>
          <a:p>
            <a:r>
              <a:rPr lang="cs-CZ" sz="1600" dirty="0" smtClean="0"/>
              <a:t>Tak jak se ve světě rozvíjí demokracie, tak je její působení stále víc viditelné a hlavně slyšitelné v populární hudbě.</a:t>
            </a:r>
          </a:p>
          <a:p>
            <a:r>
              <a:rPr lang="cs-CZ" sz="1600" dirty="0" smtClean="0"/>
              <a:t>Jedním ze stylů je takzvaná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world muzic</a:t>
            </a:r>
            <a:r>
              <a:rPr lang="cs-CZ" sz="1600" dirty="0" smtClean="0"/>
              <a:t>. Představuje hudbu různých kontinentů a etnik (africká hudba, hudba z karibské oblasti nebo Latinské Ameriky, balkánská či indická hudba). Můžeme uvést populární </a:t>
            </a:r>
            <a:r>
              <a:rPr lang="cs-CZ" sz="1600" dirty="0" smtClean="0">
                <a:hlinkClick r:id="rId2"/>
              </a:rPr>
              <a:t>lambadu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macarenu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1600" dirty="0" smtClean="0"/>
              <a:t>nebo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zorbu</a:t>
            </a:r>
            <a:r>
              <a:rPr lang="cs-CZ" sz="1600" dirty="0" smtClean="0"/>
              <a:t>.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Obrázek 4" descr="lambada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79512" y="3284984"/>
            <a:ext cx="3454591" cy="22783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macaren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131840" y="5114925"/>
            <a:ext cx="3048000" cy="1743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zorb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868144" y="3212976"/>
            <a:ext cx="2977135" cy="22328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79512" y="5517232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lambada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4869160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macarena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5373216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zorba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hudební styly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5770984" cy="475256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Dalším hudebním stylem je např.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stadiónový rock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Jeho představiteli jsou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Peter Gabriel </a:t>
            </a:r>
            <a:r>
              <a:rPr lang="cs-CZ" sz="1600" dirty="0" smtClean="0"/>
              <a:t>nebo skupina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U2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Jako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relaxační</a:t>
            </a:r>
            <a:r>
              <a:rPr lang="cs-CZ" sz="1600" dirty="0" smtClean="0"/>
              <a:t> nebo-li odpočinková je hudba, která se skrývá pod názvem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new age music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Kdo chce, může si poslechnout hudbu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syntezátorovou</a:t>
            </a:r>
            <a:r>
              <a:rPr lang="cs-CZ" sz="1600" dirty="0" smtClean="0"/>
              <a:t>, kde důležitou úlohu hrají syntezátory. Tuto hudbu můžeme slyšet například v písni skupiny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Pink Floyd </a:t>
            </a:r>
            <a:r>
              <a:rPr lang="cs-CZ" sz="1600" dirty="0" smtClean="0"/>
              <a:t>Dark Side of the moon.</a:t>
            </a:r>
          </a:p>
          <a:p>
            <a:endParaRPr lang="cs-CZ" sz="1600" dirty="0" smtClean="0"/>
          </a:p>
        </p:txBody>
      </p:sp>
      <p:pic>
        <p:nvPicPr>
          <p:cNvPr id="4" name="Obrázek 3" descr="Peter+Gabriel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1484784"/>
            <a:ext cx="2264652" cy="24886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1BandDorky80s.jpg"/>
          <p:cNvPicPr>
            <a:picLocks noChangeAspect="1"/>
          </p:cNvPicPr>
          <p:nvPr/>
        </p:nvPicPr>
        <p:blipFill>
          <a:blip r:embed="rId5" cstate="print"/>
          <a:srcRect l="2564" t="3455" b="3248"/>
          <a:stretch>
            <a:fillRect/>
          </a:stretch>
        </p:blipFill>
        <p:spPr>
          <a:xfrm>
            <a:off x="4860032" y="4160781"/>
            <a:ext cx="3240360" cy="23020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Pink-Floyd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4149080"/>
            <a:ext cx="3635896" cy="22724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372200" y="3717032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Peter Gabriel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6165304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U2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Folková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4042792" cy="4968592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Bob Dylan </a:t>
            </a:r>
            <a:r>
              <a:rPr lang="cs-CZ" sz="1600" dirty="0" smtClean="0"/>
              <a:t>je americký hudebník a písničkář, který několik desetiletí ovlivňuje populární hudbu.</a:t>
            </a:r>
          </a:p>
          <a:p>
            <a:r>
              <a:rPr lang="cs-CZ" sz="1600" dirty="0" smtClean="0"/>
              <a:t>V jeho textech můžeme najít různé politické, sociální, filozofické a literární vlivy.</a:t>
            </a:r>
          </a:p>
          <a:p>
            <a:r>
              <a:rPr lang="cs-CZ" sz="1600" dirty="0" smtClean="0"/>
              <a:t>Vystupuje s kytarou, klávesami a harmonikou. Jeho písničky zpíváme i u nás.</a:t>
            </a:r>
          </a:p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Simon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Garfunkel</a:t>
            </a:r>
            <a:r>
              <a:rPr lang="cs-CZ" sz="1600" dirty="0" smtClean="0"/>
              <a:t> jsou američtí populární zpěváci, kteří jako duo největší popularity dosáhli písní </a:t>
            </a:r>
            <a:r>
              <a:rPr lang="cs-CZ" sz="1600" dirty="0" smtClean="0">
                <a:hlinkClick r:id="rId3"/>
              </a:rPr>
              <a:t>The Sounds of Silence</a:t>
            </a:r>
            <a:r>
              <a:rPr lang="cs-CZ" sz="1600" dirty="0" smtClean="0"/>
              <a:t>. Další jejich známou písní je </a:t>
            </a:r>
            <a:r>
              <a:rPr lang="cs-CZ" sz="1600" dirty="0" smtClean="0">
                <a:hlinkClick r:id="rId4"/>
              </a:rPr>
              <a:t>Mrs. Robinson.</a:t>
            </a:r>
            <a:endParaRPr lang="cs-CZ" sz="1600" dirty="0" smtClean="0"/>
          </a:p>
          <a:p>
            <a:r>
              <a:rPr lang="cs-CZ" sz="1600" dirty="0" smtClean="0"/>
              <a:t>Jejich koncert v Central parku v New Yorku přilákal 500 000 lidí.</a:t>
            </a:r>
            <a:endParaRPr lang="cs-CZ" sz="1600" dirty="0"/>
          </a:p>
        </p:txBody>
      </p:sp>
      <p:pic>
        <p:nvPicPr>
          <p:cNvPr id="4" name="Obrázek 3" descr="Joan_Baez_Bob_Dylan_cro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1124744"/>
            <a:ext cx="2843808" cy="34316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SimonGarfunkel_4977_C1_1.jpg"/>
          <p:cNvPicPr>
            <a:picLocks noChangeAspect="1"/>
          </p:cNvPicPr>
          <p:nvPr/>
        </p:nvPicPr>
        <p:blipFill>
          <a:blip r:embed="rId6" cstate="print"/>
          <a:srcRect t="8300"/>
          <a:stretch>
            <a:fillRect/>
          </a:stretch>
        </p:blipFill>
        <p:spPr>
          <a:xfrm>
            <a:off x="4572000" y="4471407"/>
            <a:ext cx="3921080" cy="23865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Popová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Michael Jackson </a:t>
            </a:r>
            <a:r>
              <a:rPr lang="cs-CZ" sz="1600" dirty="0" smtClean="0"/>
              <a:t>byl americký popový zpěvák, skladatel, choreograf, tanečník a mecenáš afroamerického původu.</a:t>
            </a:r>
          </a:p>
          <a:p>
            <a:r>
              <a:rPr lang="cs-CZ" sz="1600" dirty="0" smtClean="0"/>
              <a:t>Často je označován za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krále popu</a:t>
            </a:r>
            <a:r>
              <a:rPr lang="cs-CZ" sz="1600" dirty="0" smtClean="0"/>
              <a:t>. Kromě svého charakteristicky vysokého hlasu, rytmického cítění a tanečních schopností byl znám i jako velký perfekcionista.</a:t>
            </a:r>
          </a:p>
          <a:p>
            <a:r>
              <a:rPr lang="cs-CZ" sz="1600" dirty="0" smtClean="0"/>
              <a:t>Jeho album </a:t>
            </a:r>
            <a:r>
              <a:rPr lang="cs-CZ" sz="1600" dirty="0" smtClean="0">
                <a:hlinkClick r:id="rId2"/>
              </a:rPr>
              <a:t>Thriller</a:t>
            </a:r>
            <a:r>
              <a:rPr lang="cs-CZ" sz="1600" dirty="0" smtClean="0"/>
              <a:t> se stalo nejprodávanějším albem všech dob. Druhým nejprodávanějším albem se stalo jeho album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Bad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Jako mnoho dalších výjimečných osobností a umělců, prošel v životě mnoha obdobími od pochybností o svém vzhledu, obvinění ze sexuálního obtěžování dětí až po velkou a záslužnou charitativní činnost, za kterou ho vyznamenal americký prezident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Ronald Reagan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pic>
        <p:nvPicPr>
          <p:cNvPr id="4" name="Obrázek 3" descr="Superb-michael-jackson-15842058-1960-133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4509120"/>
            <a:ext cx="3048000" cy="2076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michael-jackson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4114800"/>
            <a:ext cx="384048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Popová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682752" cy="4709160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Madonna </a:t>
            </a:r>
            <a:r>
              <a:rPr lang="cs-CZ" sz="1600" dirty="0" smtClean="0"/>
              <a:t>je populární americká zpěvačka, skladatelka, tanečnice, herečka a módní ikona.</a:t>
            </a:r>
          </a:p>
          <a:p>
            <a:r>
              <a:rPr lang="cs-CZ" sz="1600" dirty="0" smtClean="0"/>
              <a:t>V 80. letech byla považována za sexuální symbol.</a:t>
            </a:r>
          </a:p>
          <a:p>
            <a:r>
              <a:rPr lang="cs-CZ" sz="1600" dirty="0" smtClean="0"/>
              <a:t>Stala se nekorunovanou královnou populární hudby a velice úspěšnou zpěvačkou.</a:t>
            </a:r>
          </a:p>
          <a:p>
            <a:r>
              <a:rPr lang="cs-CZ" sz="1600" dirty="0" smtClean="0"/>
              <a:t>Zahrála si ve více jak 20 filmech. Významnou rolí byla </a:t>
            </a:r>
            <a:r>
              <a:rPr lang="cs-CZ" sz="1600" dirty="0" smtClean="0">
                <a:hlinkClick r:id="rId2"/>
              </a:rPr>
              <a:t>Evita</a:t>
            </a:r>
            <a:r>
              <a:rPr lang="cs-CZ" sz="1600" dirty="0" smtClean="0"/>
              <a:t> ze stejnojmenného muzikálového filmu. Zahrála si zde oblíbenou manželku argentinského prezidenta Juana </a:t>
            </a:r>
            <a:r>
              <a:rPr lang="cs-CZ" sz="1600" dirty="0" err="1" smtClean="0"/>
              <a:t>Peróna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Album </a:t>
            </a:r>
            <a:r>
              <a:rPr lang="cs-CZ" sz="1600" dirty="0" smtClean="0">
                <a:hlinkClick r:id="rId3"/>
              </a:rPr>
              <a:t>Celebration</a:t>
            </a:r>
            <a:r>
              <a:rPr lang="cs-CZ" sz="1600" dirty="0" smtClean="0"/>
              <a:t> je výběrem Madonniných největších hitů.</a:t>
            </a:r>
            <a:endParaRPr lang="cs-CZ" sz="1600" dirty="0"/>
          </a:p>
        </p:txBody>
      </p:sp>
      <p:pic>
        <p:nvPicPr>
          <p:cNvPr id="4" name="Obrázek 3" descr="Madonna_at_the_premiere_of_I_Am_Because_We_Ar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78998" y="1527990"/>
            <a:ext cx="3541725" cy="47813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Popová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4330824" cy="4752568"/>
          </a:xfrm>
        </p:spPr>
        <p:txBody>
          <a:bodyPr>
            <a:normAutofit lnSpcReduction="10000"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Sir Elton John </a:t>
            </a:r>
            <a:r>
              <a:rPr lang="cs-CZ" sz="1600" dirty="0" smtClean="0"/>
              <a:t>je anglický zpěvák, skladatel a klavírista.</a:t>
            </a:r>
          </a:p>
          <a:p>
            <a:r>
              <a:rPr lang="cs-CZ" sz="1600" dirty="0" smtClean="0"/>
              <a:t>Od svých šestnácti let si vydělával hraním na klavír po hospodách.</a:t>
            </a:r>
          </a:p>
          <a:p>
            <a:r>
              <a:rPr lang="cs-CZ" sz="1600" dirty="0" smtClean="0"/>
              <a:t>Až na počátku 70. let se proslavil hity Rocket Man a Your Song.</a:t>
            </a:r>
          </a:p>
          <a:p>
            <a:r>
              <a:rPr lang="cs-CZ" sz="1600" dirty="0" smtClean="0"/>
              <a:t>Na pohřbu princezny Diany hrál a zpíval píseň </a:t>
            </a:r>
            <a:r>
              <a:rPr lang="cs-CZ" sz="1600" dirty="0" smtClean="0">
                <a:hlinkClick r:id="rId2"/>
              </a:rPr>
              <a:t>Candle in wind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Anglickou královnou Alžbětou II. byl za zásluhy pasován na rytíře a byl mu udělen titul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Sir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Je zná svým velmi extravagantním oblečením.</a:t>
            </a:r>
          </a:p>
          <a:p>
            <a:r>
              <a:rPr lang="cs-CZ" sz="1600" dirty="0" smtClean="0"/>
              <a:t>Otevřeně se hlásí ke své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homosexualitě</a:t>
            </a:r>
            <a:r>
              <a:rPr lang="cs-CZ" sz="1600" dirty="0" smtClean="0"/>
              <a:t>. Jeho partnerem je o patnáct let mladší David Furnish. Pár má dvě děti. Jméno jejich biologické matky je pečlivě chráněno.</a:t>
            </a:r>
            <a:endParaRPr lang="cs-CZ" sz="1600" dirty="0"/>
          </a:p>
        </p:txBody>
      </p:sp>
      <p:pic>
        <p:nvPicPr>
          <p:cNvPr id="4" name="Obrázek 3" descr="MV5BMTAxNDU0MzUwOTdeQTJeQWpwZ15BbWU3MDU2OTAyNTI@__V1__SX214_CR0,0,214,314_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1838094"/>
            <a:ext cx="3096344" cy="4543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301608" cy="3528392"/>
          </a:xfrm>
        </p:spPr>
        <p:txBody>
          <a:bodyPr>
            <a:normAutofit lnSpcReduction="10000"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Střední proud </a:t>
            </a:r>
            <a:r>
              <a:rPr lang="cs-CZ" sz="1600" dirty="0" smtClean="0"/>
              <a:t>byl v 70. letech minulého století chápán jako protipól rocku.</a:t>
            </a:r>
          </a:p>
          <a:p>
            <a:r>
              <a:rPr lang="cs-CZ" sz="1600" dirty="0" smtClean="0"/>
              <a:t>Jeho představitelem je např. americký zpěvák a herec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Frank Sinatra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Dostal Oscara za vedlejší roli ve válečném filmu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Odtud až na věčnost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Poslechneme si jeho píseň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Fly me to the moon</a:t>
            </a:r>
            <a:r>
              <a:rPr lang="cs-CZ" sz="1600" dirty="0" smtClean="0"/>
              <a:t>.</a:t>
            </a:r>
          </a:p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George Gershwin </a:t>
            </a:r>
            <a:r>
              <a:rPr lang="cs-CZ" sz="1600" dirty="0" smtClean="0"/>
              <a:t>byl americký hudební skladatel, který žil a tvořil v první polovině 20. stol. Jeho hudba je ovlivněna jazzem a swingem. Komponoval pro Brodway a jeho skladby např. </a:t>
            </a:r>
            <a:r>
              <a:rPr lang="cs-CZ" sz="1600" b="1" dirty="0" smtClean="0">
                <a:hlinkClick r:id="rId3"/>
              </a:rPr>
              <a:t>Summertime</a:t>
            </a:r>
            <a:r>
              <a:rPr lang="cs-CZ" sz="1600" dirty="0" smtClean="0">
                <a:hlinkClick r:id="rId3"/>
              </a:rPr>
              <a:t> </a:t>
            </a:r>
            <a:r>
              <a:rPr lang="cs-CZ" sz="1600" dirty="0" smtClean="0"/>
              <a:t> z opery 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Porgy a Bess </a:t>
            </a:r>
            <a:r>
              <a:rPr lang="cs-CZ" sz="1600" dirty="0" smtClean="0"/>
              <a:t>nebo </a:t>
            </a:r>
            <a:r>
              <a:rPr lang="cs-CZ" sz="1600" b="1" dirty="0" smtClean="0">
                <a:hlinkClick r:id="rId4"/>
              </a:rPr>
              <a:t>Rapsodie v</a:t>
            </a:r>
            <a:r>
              <a:rPr lang="cs-CZ" sz="1600" dirty="0" smtClean="0">
                <a:hlinkClick r:id="rId4"/>
              </a:rPr>
              <a:t> </a:t>
            </a:r>
            <a:r>
              <a:rPr lang="cs-CZ" sz="1600" b="1" dirty="0" smtClean="0">
                <a:hlinkClick r:id="rId4"/>
              </a:rPr>
              <a:t>modrém</a:t>
            </a:r>
            <a:r>
              <a:rPr lang="cs-CZ" sz="1600" dirty="0" smtClean="0">
                <a:hlinkClick r:id="rId4"/>
              </a:rPr>
              <a:t> </a:t>
            </a:r>
            <a:r>
              <a:rPr lang="cs-CZ" sz="1600" dirty="0" smtClean="0"/>
              <a:t>jsou známé a hrané dodnes.</a:t>
            </a:r>
          </a:p>
          <a:p>
            <a:r>
              <a:rPr lang="cs-CZ" sz="1600" dirty="0" smtClean="0"/>
              <a:t>V 80. letech minulého století se do středního proudu začaly zahrnovat skladby, které byly snadno poslouchatelné a proto populární. Takové, které se hrají v médiích a trhají kasovní rekordy.</a:t>
            </a:r>
          </a:p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Vangelis </a:t>
            </a:r>
            <a:r>
              <a:rPr lang="cs-CZ" sz="1600" dirty="0" smtClean="0"/>
              <a:t>je proslulý řecký instrumentalista a hudební skladatel. Skládal mimo jiné filmovou hudbu. Mezi jeho nejznámější skladby patří </a:t>
            </a:r>
            <a:r>
              <a:rPr lang="cs-CZ" sz="1600" b="1" dirty="0" smtClean="0">
                <a:hlinkClick r:id="rId5"/>
              </a:rPr>
              <a:t>Conquest of Paradise</a:t>
            </a:r>
            <a:r>
              <a:rPr lang="cs-CZ" sz="1600" b="1" dirty="0" smtClean="0"/>
              <a:t>.</a:t>
            </a:r>
            <a:endParaRPr lang="cs-CZ" sz="16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Obrázek 3" descr="vangelis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56176" y="4628074"/>
            <a:ext cx="1728192" cy="22299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06_frank_sinatra_08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115616" y="4645583"/>
            <a:ext cx="1571402" cy="22124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Georgegershwi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563888" y="4614570"/>
            <a:ext cx="1743597" cy="22434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043608" y="6550223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Frank Sinatra</a:t>
            </a:r>
            <a:endParaRPr lang="cs-CZ" sz="1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6597352"/>
            <a:ext cx="1656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George Gershwin</a:t>
            </a:r>
            <a:endParaRPr lang="cs-CZ" sz="1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659735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Vangelis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Osmisměrka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0" y="1600200"/>
          <a:ext cx="8219260" cy="4349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  <a:gridCol w="821926"/>
              </a:tblGrid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Q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4349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J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b="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W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623731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Madonna, Gabriel, lambada, Vangelis, Elton John, Bad, macarena, Gershwin, Jackson, zorba, Dylan, Evita, Simon, Sinatra,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6021288"/>
            <a:ext cx="38884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Vyber 5 názvů a napiš, co o nich víš.</a:t>
            </a:r>
            <a:endParaRPr lang="cs-CZ" sz="14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7500" lnSpcReduction="20000"/>
          </a:bodyPr>
          <a:lstStyle/>
          <a:p>
            <a:r>
              <a:rPr lang="cs-CZ" sz="1600" dirty="0" smtClean="0">
                <a:hlinkClick r:id="rId2"/>
              </a:rPr>
              <a:t>http://images.wikia.com/uncyclopedia/images/3/3e/Joanna_Krupa_and_Derek_Hough_lambada.jpg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3"/>
              </a:rPr>
              <a:t>http://3.bp.blogspot.com/_1lfqw3jIE4U/S8EeAejSdWI/</a:t>
            </a:r>
            <a:r>
              <a:rPr lang="cs-CZ" sz="1600" dirty="0" err="1" smtClean="0">
                <a:hlinkClick r:id="rId3"/>
              </a:rPr>
              <a:t>AAAAAAAAAMg</a:t>
            </a:r>
            <a:r>
              <a:rPr lang="cs-CZ" sz="1600" dirty="0" smtClean="0">
                <a:hlinkClick r:id="rId3"/>
              </a:rPr>
              <a:t>/c4FhMJ4pFjI/s320/</a:t>
            </a:r>
            <a:r>
              <a:rPr lang="cs-CZ" sz="1600" dirty="0" err="1" smtClean="0">
                <a:hlinkClick r:id="rId3"/>
              </a:rPr>
              <a:t>macarena.JPG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4"/>
              </a:rPr>
              <a:t>http://hedvabiatanec.kvalitne.cz/img/03RO/2.jpg</a:t>
            </a:r>
            <a:r>
              <a:rPr lang="cs-CZ" sz="1600" dirty="0" smtClean="0"/>
              <a:t>, 9. 3. 2013</a:t>
            </a:r>
          </a:p>
          <a:p>
            <a:r>
              <a:rPr lang="cs-CZ" sz="1600" dirty="0" smtClean="0">
                <a:hlinkClick r:id="rId5"/>
              </a:rPr>
              <a:t>http://userserve-ak.last.fm/serve/_/5115533/Peter+Gabriel.jpg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6"/>
              </a:rPr>
              <a:t>http://img.photobucket.com/albums/v488/BonoFox1/Josua%20Tree%20Rattle%20and%20Hum/1BandDorky80s.jpg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7"/>
              </a:rPr>
              <a:t>http://www.</a:t>
            </a:r>
            <a:r>
              <a:rPr lang="cs-CZ" sz="1600" dirty="0" err="1" smtClean="0">
                <a:hlinkClick r:id="rId7"/>
              </a:rPr>
              <a:t>rockeros.cl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wp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content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uploads</a:t>
            </a:r>
            <a:r>
              <a:rPr lang="cs-CZ" sz="1600" dirty="0" smtClean="0">
                <a:hlinkClick r:id="rId7"/>
              </a:rPr>
              <a:t>/2012/01/Pink-</a:t>
            </a:r>
            <a:r>
              <a:rPr lang="cs-CZ" sz="1600" dirty="0" err="1" smtClean="0">
                <a:hlinkClick r:id="rId7"/>
              </a:rPr>
              <a:t>Floyd.jpg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riffraf.net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wp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content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uploads</a:t>
            </a:r>
            <a:r>
              <a:rPr lang="cs-CZ" sz="1600" dirty="0" smtClean="0">
                <a:hlinkClick r:id="rId8"/>
              </a:rPr>
              <a:t>/2013/05/</a:t>
            </a:r>
            <a:r>
              <a:rPr lang="cs-CZ" sz="1600" dirty="0" err="1" smtClean="0">
                <a:hlinkClick r:id="rId8"/>
              </a:rPr>
              <a:t>Joan</a:t>
            </a:r>
            <a:r>
              <a:rPr lang="cs-CZ" sz="1600" dirty="0" smtClean="0">
                <a:hlinkClick r:id="rId8"/>
              </a:rPr>
              <a:t>_</a:t>
            </a:r>
            <a:r>
              <a:rPr lang="cs-CZ" sz="1600" dirty="0" err="1" smtClean="0">
                <a:hlinkClick r:id="rId8"/>
              </a:rPr>
              <a:t>Baez</a:t>
            </a:r>
            <a:r>
              <a:rPr lang="cs-CZ" sz="1600" dirty="0" smtClean="0">
                <a:hlinkClick r:id="rId8"/>
              </a:rPr>
              <a:t>_Bob_Dylan_</a:t>
            </a:r>
            <a:r>
              <a:rPr lang="cs-CZ" sz="1600" dirty="0" err="1" smtClean="0">
                <a:hlinkClick r:id="rId8"/>
              </a:rPr>
              <a:t>crop.jpg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9"/>
              </a:rPr>
              <a:t>http://thesnapper.com/wp-content/uploads/2013/02/SimonGarfunkel.4977.C1.1.jpg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0"/>
              </a:rPr>
              <a:t>http://cs.wikipedia.org/wiki/Michael_Jackson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1"/>
              </a:rPr>
              <a:t>http://4.bp.blogspot.com/-1wuBF7WyCYI/T6Qosk8mwyI/AAAAAAAAAs4/siSHPvrl5fM/s320/</a:t>
            </a:r>
            <a:r>
              <a:rPr lang="cs-CZ" sz="1600" dirty="0" err="1" smtClean="0">
                <a:hlinkClick r:id="rId11"/>
              </a:rPr>
              <a:t>Superb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michael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jackson</a:t>
            </a:r>
            <a:r>
              <a:rPr lang="cs-CZ" sz="1600" dirty="0" smtClean="0">
                <a:hlinkClick r:id="rId11"/>
              </a:rPr>
              <a:t>-15842058-1960-1333.jpg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theblaze.com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wp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content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uploads</a:t>
            </a:r>
            <a:r>
              <a:rPr lang="cs-CZ" sz="1600" dirty="0" smtClean="0">
                <a:hlinkClick r:id="rId12"/>
              </a:rPr>
              <a:t>/2013/05/</a:t>
            </a:r>
            <a:r>
              <a:rPr lang="cs-CZ" sz="1600" dirty="0" err="1" smtClean="0">
                <a:hlinkClick r:id="rId12"/>
              </a:rPr>
              <a:t>michael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jackson.jpg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3"/>
              </a:rPr>
              <a:t>http://cs.wikipedia.org/wiki/Madonna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4"/>
              </a:rPr>
              <a:t>http://upload.wikimedia.org/wikipedia/commons/thumb/a/a1/Madonna_at_the_premiere_of_I_Am_Because_We_Are.jpg/220px-Madonna_at_the_premiere_of_I_Am_Because_We_Are.jpg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5"/>
              </a:rPr>
              <a:t>http://ia.media-imdb.com/images/M/MV5BMTAxNDU0MzUwOTdeQTJeQWpwZ15BbWU3MDU2OTAyNTI@._V1._SX214_CR0,0,214,314_.jpg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6"/>
              </a:rPr>
              <a:t>http://cs.wikipedia.org/wiki/George_Gershwin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7"/>
              </a:rPr>
              <a:t>http://www.theplace2.ru/archive/frank_</a:t>
            </a:r>
            <a:r>
              <a:rPr lang="cs-CZ" sz="1600" dirty="0" err="1" smtClean="0">
                <a:hlinkClick r:id="rId17"/>
              </a:rPr>
              <a:t>sinatra</a:t>
            </a:r>
            <a:r>
              <a:rPr lang="cs-CZ" sz="1600" dirty="0" smtClean="0">
                <a:hlinkClick r:id="rId17"/>
              </a:rPr>
              <a:t>/</a:t>
            </a:r>
            <a:r>
              <a:rPr lang="cs-CZ" sz="1600" dirty="0" err="1" smtClean="0">
                <a:hlinkClick r:id="rId17"/>
              </a:rPr>
              <a:t>img</a:t>
            </a:r>
            <a:r>
              <a:rPr lang="cs-CZ" sz="1600" dirty="0" smtClean="0">
                <a:hlinkClick r:id="rId17"/>
              </a:rPr>
              <a:t>/06_frank_</a:t>
            </a:r>
            <a:r>
              <a:rPr lang="cs-CZ" sz="1600" dirty="0" err="1" smtClean="0">
                <a:hlinkClick r:id="rId17"/>
              </a:rPr>
              <a:t>sinatra</a:t>
            </a:r>
            <a:r>
              <a:rPr lang="cs-CZ" sz="1600" dirty="0" smtClean="0">
                <a:hlinkClick r:id="rId17"/>
              </a:rPr>
              <a:t>_083.jpg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8"/>
              </a:rPr>
              <a:t>http://www.</a:t>
            </a:r>
            <a:r>
              <a:rPr lang="cs-CZ" sz="1600" dirty="0" err="1" smtClean="0">
                <a:hlinkClick r:id="rId18"/>
              </a:rPr>
              <a:t>onlinesheetmusic.com</a:t>
            </a:r>
            <a:r>
              <a:rPr lang="cs-CZ" sz="1600" dirty="0" smtClean="0">
                <a:hlinkClick r:id="rId18"/>
              </a:rPr>
              <a:t>/static/</a:t>
            </a:r>
            <a:r>
              <a:rPr lang="cs-CZ" sz="1600" dirty="0" err="1" smtClean="0">
                <a:hlinkClick r:id="rId18"/>
              </a:rPr>
              <a:t>images</a:t>
            </a:r>
            <a:r>
              <a:rPr lang="cs-CZ" sz="1600" dirty="0" smtClean="0">
                <a:hlinkClick r:id="rId18"/>
              </a:rPr>
              <a:t>/image/</a:t>
            </a:r>
            <a:r>
              <a:rPr lang="cs-CZ" sz="1600" dirty="0" err="1" smtClean="0">
                <a:hlinkClick r:id="rId18"/>
              </a:rPr>
              <a:t>Georgegershwin.jpg</a:t>
            </a:r>
            <a:r>
              <a:rPr lang="cs-CZ" sz="1600" dirty="0" smtClean="0"/>
              <a:t>, 3. 9. 2013</a:t>
            </a:r>
          </a:p>
          <a:p>
            <a:r>
              <a:rPr lang="cs-CZ" sz="1600" dirty="0" smtClean="0">
                <a:hlinkClick r:id="rId19"/>
              </a:rPr>
              <a:t>http://haukurisfeld.files.wordpress.com/2011/02/vangelis.jpg</a:t>
            </a:r>
            <a:r>
              <a:rPr lang="cs-CZ" sz="1600" dirty="0" smtClean="0"/>
              <a:t>, 3. 9. 2013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824</TotalTime>
  <Words>1098</Words>
  <Application>Microsoft Office PowerPoint</Application>
  <PresentationFormat>Předvádění na obrazovce (4:3)</PresentationFormat>
  <Paragraphs>184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Default Theme</vt:lpstr>
      <vt:lpstr>Další hudební styly na konci 20. sTolEtí</vt:lpstr>
      <vt:lpstr>Další hudební styly na konci 20. sTolEtí</vt:lpstr>
      <vt:lpstr>World Music</vt:lpstr>
      <vt:lpstr>Další hudební styly</vt:lpstr>
      <vt:lpstr>Folková hudba</vt:lpstr>
      <vt:lpstr>Popová hudba</vt:lpstr>
      <vt:lpstr>Popová hudba</vt:lpstr>
      <vt:lpstr>Popová hudba</vt:lpstr>
      <vt:lpstr>Střední proud</vt:lpstr>
      <vt:lpstr>Osmisměrka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Další hudební styly na přelomu 20. a 21. sTol.</dc:title>
  <dc:creator>Draha</dc:creator>
  <cp:lastModifiedBy>user6</cp:lastModifiedBy>
  <cp:revision>68</cp:revision>
  <dcterms:created xsi:type="dcterms:W3CDTF">2013-09-03T11:17:31Z</dcterms:created>
  <dcterms:modified xsi:type="dcterms:W3CDTF">2014-03-28T11:43:16Z</dcterms:modified>
</cp:coreProperties>
</file>