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7" r:id="rId3"/>
    <p:sldId id="259" r:id="rId4"/>
    <p:sldId id="260" r:id="rId5"/>
    <p:sldId id="261" r:id="rId6"/>
    <p:sldId id="262" r:id="rId7"/>
    <p:sldId id="266" r:id="rId8"/>
    <p:sldId id="264" r:id="rId9"/>
    <p:sldId id="263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8" r:id="rId21"/>
    <p:sldId id="280" r:id="rId22"/>
    <p:sldId id="279" r:id="rId23"/>
    <p:sldId id="28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7421391-ED12-4768-A0A0-8EF0D0A2A1B2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17B76029-4F8D-4801-8F04-3A43FF61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www.youtube.com/watch?v=HQmmM_qwG4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NZyVZFJGX5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www.youtube.com/watch?v=RKrNdxiBW3Y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nM__lPTWThU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www.youtube.com/watch?v=jsmcDLDw9iw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wlq0lYB3iSM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www.youtube.com/watch?v=zQzNBTukO0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1iwC2QljLn4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10.jpeg"/><Relationship Id="rId10" Type="http://schemas.openxmlformats.org/officeDocument/2006/relationships/hyperlink" Target="http://www.youtube.com/watch?v=ktQfK3Jo-zk" TargetMode="External"/><Relationship Id="rId4" Type="http://schemas.openxmlformats.org/officeDocument/2006/relationships/hyperlink" Target="http://www.youtube.com/watch?v=-49noOAFsG8" TargetMode="External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3X_WZMcrng4" TargetMode="External"/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http://www.youtube.com/watch?v=hyWJCd1GYh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Wnn47V09Q2M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www.youtube.com/watch?v=JL0e5XonIFs" TargetMode="External"/><Relationship Id="rId9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LGzmXUCnxrE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hyperlink" Target="http://www.youtube.com/watch?v=S9hGHnXPEi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ZUzpf3mMsxA" TargetMode="External"/><Relationship Id="rId11" Type="http://schemas.openxmlformats.org/officeDocument/2006/relationships/image" Target="../media/image22.jpeg"/><Relationship Id="rId5" Type="http://schemas.openxmlformats.org/officeDocument/2006/relationships/image" Target="../media/image19.jpeg"/><Relationship Id="rId10" Type="http://schemas.openxmlformats.org/officeDocument/2006/relationships/hyperlink" Target="http://www.youtube.com/watch?v=sKKt2KHE53U" TargetMode="External"/><Relationship Id="rId4" Type="http://schemas.openxmlformats.org/officeDocument/2006/relationships/hyperlink" Target="http://www.youtube.com/watch?v=htKY2oD85rs" TargetMode="External"/><Relationship Id="rId9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hyperlink" Target="http://www.youtube.com/watch?v=fHmzFVDjVn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7IJovmgDJPY" TargetMode="External"/><Relationship Id="rId5" Type="http://schemas.openxmlformats.org/officeDocument/2006/relationships/image" Target="../media/image24.jpeg"/><Relationship Id="rId4" Type="http://schemas.openxmlformats.org/officeDocument/2006/relationships/hyperlink" Target="http://www.youtube.com/watch?v=dW6RXTjm4iA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youtube.com/watch?v=zbp60IX_jFQ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hyperlink" Target="http://www.youtube.com/watch?v=npa8qUNEIFY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2" Type="http://schemas.openxmlformats.org/officeDocument/2006/relationships/hyperlink" Target="http://www.youtube.com/watch?v=egK4GnkruY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-55ZYpTwu1g" TargetMode="External"/><Relationship Id="rId5" Type="http://schemas.openxmlformats.org/officeDocument/2006/relationships/image" Target="../media/image29.jpeg"/><Relationship Id="rId4" Type="http://schemas.openxmlformats.org/officeDocument/2006/relationships/hyperlink" Target="http://www.youtube.com/watch?v=UUZPaC2CEsQ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3.jpeg"/><Relationship Id="rId2" Type="http://schemas.openxmlformats.org/officeDocument/2006/relationships/hyperlink" Target="http://www.youtube.com/watch?v=m8fm3Z7jgW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dUa5yJNaLBs" TargetMode="External"/><Relationship Id="rId5" Type="http://schemas.openxmlformats.org/officeDocument/2006/relationships/image" Target="../media/image32.jpeg"/><Relationship Id="rId4" Type="http://schemas.openxmlformats.org/officeDocument/2006/relationships/hyperlink" Target="http://www.youtube.com/watch?v=RYnFIRc0k6E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6.jpeg"/><Relationship Id="rId2" Type="http://schemas.openxmlformats.org/officeDocument/2006/relationships/hyperlink" Target="http://www.youtube.com/watch?v=n9AcG0glVu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Sz3LtbDXPWQ" TargetMode="External"/><Relationship Id="rId5" Type="http://schemas.openxmlformats.org/officeDocument/2006/relationships/image" Target="../media/image35.jpeg"/><Relationship Id="rId4" Type="http://schemas.openxmlformats.org/officeDocument/2006/relationships/hyperlink" Target="http://www.youtube.com/watch?v=EApnhO2OIrw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39.jpeg"/><Relationship Id="rId2" Type="http://schemas.openxmlformats.org/officeDocument/2006/relationships/hyperlink" Target="http://www.youtube.com/watch?v=dHPuMXgCdUY&amp;list=PLEB21B102E64B3B2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eNGzltK_tlc" TargetMode="External"/><Relationship Id="rId5" Type="http://schemas.openxmlformats.org/officeDocument/2006/relationships/image" Target="../media/image38.jpeg"/><Relationship Id="rId4" Type="http://schemas.openxmlformats.org/officeDocument/2006/relationships/hyperlink" Target="http://www.youtube.com/watch?v=fjm4BrNAf6s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g1Gb_iWt4ro" TargetMode="External"/><Relationship Id="rId3" Type="http://schemas.openxmlformats.org/officeDocument/2006/relationships/image" Target="../media/image40.jpeg"/><Relationship Id="rId7" Type="http://schemas.openxmlformats.org/officeDocument/2006/relationships/image" Target="../media/image42.jpeg"/><Relationship Id="rId2" Type="http://schemas.openxmlformats.org/officeDocument/2006/relationships/hyperlink" Target="http://www.youtube.com/watch?v=_SpclhmwvOE&amp;list=PL8773CEC4E3C32E3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HN7vy46AI0s" TargetMode="External"/><Relationship Id="rId11" Type="http://schemas.openxmlformats.org/officeDocument/2006/relationships/image" Target="../media/image44.jpeg"/><Relationship Id="rId5" Type="http://schemas.openxmlformats.org/officeDocument/2006/relationships/image" Target="../media/image41.jpeg"/><Relationship Id="rId10" Type="http://schemas.openxmlformats.org/officeDocument/2006/relationships/hyperlink" Target="http://www.youtube.com/watch?v=pP2ntDWE6rc" TargetMode="External"/><Relationship Id="rId4" Type="http://schemas.openxmlformats.org/officeDocument/2006/relationships/hyperlink" Target="http://www.youtube.com/watch?v=tJWAbdfDKqc" TargetMode="External"/><Relationship Id="rId9" Type="http://schemas.openxmlformats.org/officeDocument/2006/relationships/image" Target="../media/image4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fSfK8AkGVo&amp;list=PLBDEEB6A607AA8EA1" TargetMode="External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hyperlink" Target="http://www.youtube.com/watch?v=kv3EeycjVI4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jpeg"/><Relationship Id="rId4" Type="http://schemas.openxmlformats.org/officeDocument/2006/relationships/hyperlink" Target="http://www.youtube.com/watch?v=quxd5DEt2wc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z/search?q=led+zeppelin&amp;espv=210&amp;es_sm=93&amp;source=lnms&amp;tbm=isch&amp;sa=X&amp;ei=UFCYUouSH-WIzAPvg4HABQ&amp;ved=0CAkQ_AUoAQ&amp;biw=1366&amp;bih=605" TargetMode="External"/><Relationship Id="rId2" Type="http://schemas.openxmlformats.org/officeDocument/2006/relationships/hyperlink" Target="http://cs.wikipedia.org/wiki/Heavy_meta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z/search?q=deep+purple&amp;espv=210&amp;es_sm=93&amp;source=lnms&amp;tbm=isch&amp;sa=X&amp;ei=kFCYUpqkM6S8ygP62YDoAQ&amp;ved=0CAkQ_AUoAQ&amp;biw=1366&amp;bih=605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q=deep+purple&amp;espv=210&amp;es_sm=93&amp;source=lnms&amp;tbm=isch&amp;sa=X&amp;ei=kFCYUpqkM6S8ygP62YDoAQ&amp;ved=0CAkQ_AUoAQ&amp;biw=1366&amp;bih=605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q=deep+purple&amp;espv=210&amp;es_sm=93&amp;source=lnms&amp;tbm=isch&amp;sa=X&amp;ei=kFCYUpqkM6S8ygP62YDoAQ&amp;ved=0CAkQ_AUoAQ&amp;biw=1366&amp;bih=605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q=deep+purple&amp;espv=210&amp;es_sm=93&amp;source=lnms&amp;tbm=isch&amp;sa=X&amp;ei=kFCYUpqkM6S8ygP62YDoAQ&amp;ved=0CAkQ_AUoAQ&amp;biw=1366&amp;bih=60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181993"/>
          </a:xfrm>
        </p:spPr>
        <p:txBody>
          <a:bodyPr/>
          <a:lstStyle/>
          <a:p>
            <a:r>
              <a:rPr lang="cs-CZ" sz="7000" b="1" dirty="0" smtClean="0">
                <a:solidFill>
                  <a:schemeClr val="tx2"/>
                </a:solidFill>
              </a:rPr>
              <a:t>Heavy Metal</a:t>
            </a:r>
            <a:endParaRPr lang="cs-CZ" sz="7000" b="1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412776"/>
            <a:ext cx="82809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  <a:latin typeface="Century Schoolbook" pitchFamily="18" charset="0"/>
              </a:rPr>
              <a:t>Anotace</a:t>
            </a:r>
            <a:r>
              <a:rPr lang="cs-CZ" sz="1600" b="1" dirty="0" smtClean="0">
                <a:solidFill>
                  <a:schemeClr val="accent1"/>
                </a:solidFill>
                <a:latin typeface="Century Schoolbook" pitchFamily="18" charset="0"/>
              </a:rPr>
              <a:t>  </a:t>
            </a:r>
            <a:r>
              <a:rPr lang="cs-CZ" sz="1600" dirty="0" smtClean="0">
                <a:latin typeface="Century Schoolbook" pitchFamily="18" charset="0"/>
              </a:rPr>
              <a:t>Prezentace seznámí žáky s dalším hudebním žánrem a to </a:t>
            </a:r>
          </a:p>
          <a:p>
            <a:r>
              <a:rPr lang="cs-CZ" sz="1600" dirty="0" smtClean="0">
                <a:latin typeface="Century Schoolbook" pitchFamily="18" charset="0"/>
              </a:rPr>
              <a:t>                  heavy metalem. Ukáže jim celou řadu jeho odnoží a jeho </a:t>
            </a:r>
          </a:p>
          <a:p>
            <a:r>
              <a:rPr lang="cs-CZ" sz="1600" dirty="0" smtClean="0">
                <a:latin typeface="Century Schoolbook" pitchFamily="18" charset="0"/>
              </a:rPr>
              <a:t>                  významem pro současnou kulturu a hlavně pro jejich posluchače.</a:t>
            </a:r>
          </a:p>
          <a:p>
            <a:r>
              <a:rPr lang="cs-CZ" sz="1600" dirty="0" smtClean="0">
                <a:latin typeface="Century Schoolbook" pitchFamily="18" charset="0"/>
              </a:rPr>
              <a:t>                  Během prezentace naváží na své znalosti z medií.</a:t>
            </a:r>
          </a:p>
          <a:p>
            <a:r>
              <a:rPr lang="cs-CZ" sz="1600" dirty="0" smtClean="0">
                <a:latin typeface="Century Schoolbook" pitchFamily="18" charset="0"/>
              </a:rPr>
              <a:t>                  Nově získané informace si zopakují zábavnou formou. </a:t>
            </a:r>
            <a:br>
              <a:rPr lang="cs-CZ" sz="1600" dirty="0" smtClean="0">
                <a:latin typeface="Century Schoolbook" pitchFamily="18" charset="0"/>
              </a:rPr>
            </a:br>
            <a:r>
              <a:rPr lang="cs-CZ" sz="1600" dirty="0" smtClean="0">
                <a:solidFill>
                  <a:srgbClr val="FFC000"/>
                </a:solidFill>
                <a:latin typeface="Century Schoolbook" pitchFamily="18" charset="0"/>
              </a:rPr>
              <a:t>Jazyk</a:t>
            </a:r>
            <a:r>
              <a:rPr lang="cs-CZ" sz="1600" dirty="0" smtClean="0">
                <a:latin typeface="Century Schoolbook" pitchFamily="18" charset="0"/>
              </a:rPr>
              <a:t>        Čeština</a:t>
            </a:r>
            <a:br>
              <a:rPr lang="cs-CZ" sz="1600" dirty="0" smtClean="0">
                <a:latin typeface="Century Schoolbook" pitchFamily="18" charset="0"/>
              </a:rPr>
            </a:br>
            <a:r>
              <a:rPr lang="cs-CZ" sz="1600" dirty="0" smtClean="0">
                <a:solidFill>
                  <a:srgbClr val="FFC000"/>
                </a:solidFill>
                <a:latin typeface="Century Schoolbook" pitchFamily="18" charset="0"/>
              </a:rPr>
              <a:t>Očekávaný výstup</a:t>
            </a:r>
            <a:r>
              <a:rPr lang="cs-CZ" sz="1600" dirty="0" smtClean="0">
                <a:solidFill>
                  <a:schemeClr val="accent1"/>
                </a:solidFill>
                <a:latin typeface="Century Schoolbook" pitchFamily="18" charset="0"/>
              </a:rPr>
              <a:t/>
            </a:r>
            <a:br>
              <a:rPr lang="cs-CZ" sz="1600" dirty="0" smtClean="0">
                <a:solidFill>
                  <a:schemeClr val="accent1"/>
                </a:solidFill>
                <a:latin typeface="Century Schoolbook" pitchFamily="18" charset="0"/>
              </a:rPr>
            </a:br>
            <a:r>
              <a:rPr lang="cs-CZ" sz="1600" dirty="0" smtClean="0">
                <a:latin typeface="Century Schoolbook" pitchFamily="18" charset="0"/>
              </a:rPr>
              <a:t>                  Žák zná kořeny vzniku metalové hudby a některé  </a:t>
            </a:r>
          </a:p>
          <a:p>
            <a:r>
              <a:rPr lang="cs-CZ" sz="1600" dirty="0" smtClean="0">
                <a:latin typeface="Century Schoolbook" pitchFamily="18" charset="0"/>
              </a:rPr>
              <a:t>                  hudební skupiny, které ho hrají.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3933056"/>
            <a:ext cx="7992888" cy="156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b="1" dirty="0" smtClean="0">
                <a:solidFill>
                  <a:schemeClr val="tx2"/>
                </a:solidFill>
              </a:rPr>
              <a:t>Číslo a název klíčové </a:t>
            </a:r>
            <a:r>
              <a:rPr lang="cs-CZ" b="1" smtClean="0">
                <a:solidFill>
                  <a:schemeClr val="tx2"/>
                </a:solidFill>
              </a:rPr>
              <a:t>aktivity</a:t>
            </a:r>
            <a:r>
              <a:rPr lang="cs-CZ" b="1" smtClean="0">
                <a:solidFill>
                  <a:schemeClr val="tx2"/>
                </a:solidFill>
              </a:rPr>
              <a:t>: III/2 Inovace a zkvalitnění výuky prostřednictvím ICT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b="1" smtClean="0">
                <a:solidFill>
                  <a:schemeClr val="tx2"/>
                </a:solidFill>
              </a:rPr>
              <a:t>Základní </a:t>
            </a:r>
            <a:r>
              <a:rPr lang="cs-CZ" b="1" dirty="0" smtClean="0">
                <a:solidFill>
                  <a:schemeClr val="tx2"/>
                </a:solidFill>
              </a:rPr>
              <a:t>škola a Mateřská škola, Otnice, okres Vyškov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b="1" dirty="0" smtClean="0">
                <a:solidFill>
                  <a:schemeClr val="tx2"/>
                </a:solidFill>
              </a:rPr>
              <a:t>Mgr. Drahomíra Floriánová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b="1" dirty="0" smtClean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b="1" dirty="0" smtClean="0">
                <a:solidFill>
                  <a:schemeClr val="tx2"/>
                </a:solidFill>
              </a:rPr>
              <a:t>Interní číslo</a:t>
            </a:r>
            <a:r>
              <a:rPr lang="cs-CZ" b="1" smtClean="0">
                <a:solidFill>
                  <a:schemeClr val="tx2"/>
                </a:solidFill>
              </a:rPr>
              <a:t>: </a:t>
            </a:r>
            <a:r>
              <a:rPr lang="cs-CZ" b="1" smtClean="0">
                <a:solidFill>
                  <a:schemeClr val="tx2"/>
                </a:solidFill>
              </a:rPr>
              <a:t>VY_32_INOVACE_HV2.DF.9.03</a:t>
            </a:r>
            <a:endParaRPr lang="cs-CZ" dirty="0"/>
          </a:p>
        </p:txBody>
      </p:sp>
      <p:pic>
        <p:nvPicPr>
          <p:cNvPr id="6" name="Obrázek 5" descr="EUfondy.jpg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529523"/>
            <a:ext cx="3506673" cy="70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95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Drahomíra Floriánová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b="1" dirty="0" smtClean="0">
                <a:solidFill>
                  <a:srgbClr val="FFC000"/>
                </a:solidFill>
              </a:rPr>
              <a:t>Heavy Metal</a:t>
            </a:r>
            <a:endParaRPr lang="cs-CZ" sz="72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Počátky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/>
              <a:t>Heavy </a:t>
            </a:r>
            <a:r>
              <a:rPr lang="cs-CZ" b="1" dirty="0" smtClean="0"/>
              <a:t>metal,</a:t>
            </a:r>
            <a:r>
              <a:rPr lang="cs-CZ" dirty="0"/>
              <a:t> </a:t>
            </a:r>
            <a:r>
              <a:rPr lang="cs-CZ" dirty="0" smtClean="0"/>
              <a:t> </a:t>
            </a:r>
            <a:r>
              <a:rPr lang="cs-CZ" dirty="0"/>
              <a:t>je druh </a:t>
            </a:r>
            <a:r>
              <a:rPr lang="cs-CZ" dirty="0" smtClean="0"/>
              <a:t>hudby,</a:t>
            </a:r>
            <a:r>
              <a:rPr lang="cs-CZ" baseline="30000" dirty="0"/>
              <a:t> </a:t>
            </a:r>
            <a:r>
              <a:rPr lang="cs-CZ" dirty="0" smtClean="0"/>
              <a:t>který </a:t>
            </a:r>
            <a:r>
              <a:rPr lang="cs-CZ" dirty="0"/>
              <a:t>se jako </a:t>
            </a:r>
            <a:r>
              <a:rPr lang="cs-CZ" dirty="0" smtClean="0"/>
              <a:t>vymezený</a:t>
            </a:r>
            <a:r>
              <a:rPr lang="cs-CZ" dirty="0"/>
              <a:t> </a:t>
            </a:r>
            <a:r>
              <a:rPr lang="cs-CZ" dirty="0" smtClean="0"/>
              <a:t>hudební styl</a:t>
            </a:r>
            <a:r>
              <a:rPr lang="cs-CZ" dirty="0"/>
              <a:t> objevil na přelomu </a:t>
            </a:r>
            <a:r>
              <a:rPr lang="cs-CZ" dirty="0" smtClean="0"/>
              <a:t>60. </a:t>
            </a:r>
            <a:r>
              <a:rPr lang="cs-CZ" dirty="0"/>
              <a:t> a 70. </a:t>
            </a:r>
            <a:r>
              <a:rPr lang="cs-CZ" dirty="0" smtClean="0"/>
              <a:t>let 20. století ve </a:t>
            </a:r>
            <a:r>
              <a:rPr lang="cs-CZ" dirty="0"/>
              <a:t>Velké Británii a </a:t>
            </a:r>
            <a:r>
              <a:rPr lang="cs-CZ" dirty="0" smtClean="0"/>
              <a:t>USA.</a:t>
            </a:r>
          </a:p>
          <a:p>
            <a:r>
              <a:rPr lang="cs-CZ" dirty="0"/>
              <a:t>Kořeny má v </a:t>
            </a:r>
            <a:r>
              <a:rPr lang="cs-CZ" dirty="0" smtClean="0"/>
              <a:t>hardrockových skupinách</a:t>
            </a:r>
            <a:r>
              <a:rPr lang="cs-CZ" dirty="0"/>
              <a:t>, které kombinováním </a:t>
            </a:r>
            <a:r>
              <a:rPr lang="cs-CZ" dirty="0" smtClean="0"/>
              <a:t>blues</a:t>
            </a:r>
            <a:r>
              <a:rPr lang="cs-CZ" dirty="0"/>
              <a:t> a </a:t>
            </a:r>
            <a:r>
              <a:rPr lang="cs-CZ" dirty="0" smtClean="0"/>
              <a:t>rocku</a:t>
            </a:r>
            <a:r>
              <a:rPr lang="cs-CZ" dirty="0"/>
              <a:t> </a:t>
            </a:r>
            <a:r>
              <a:rPr lang="cs-CZ" dirty="0" smtClean="0"/>
              <a:t>vytvořily </a:t>
            </a:r>
            <a:r>
              <a:rPr lang="cs-CZ" dirty="0"/>
              <a:t>nový hudební styl, charakteristický používáním elektrických kytar a bicích, a také hlasitým a zkresleným zvukem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Existuje </a:t>
            </a:r>
            <a:r>
              <a:rPr lang="cs-CZ" dirty="0"/>
              <a:t>množství variací heavy metalu, ale všechny se opírají o zkreslený zvuk kytar a kytarové motivy, zvané </a:t>
            </a:r>
            <a:r>
              <a:rPr lang="cs-CZ" dirty="0">
                <a:solidFill>
                  <a:srgbClr val="FFC000"/>
                </a:solidFill>
              </a:rPr>
              <a:t>riffy</a:t>
            </a:r>
            <a:r>
              <a:rPr lang="cs-CZ" dirty="0"/>
              <a:t>. K tomu mírně kovově znějící baskytara a úderné tempo bicích.</a:t>
            </a:r>
          </a:p>
        </p:txBody>
      </p:sp>
    </p:spTree>
    <p:extLst>
      <p:ext uri="{BB962C8B-B14F-4D97-AF65-F5344CB8AC3E}">
        <p14:creationId xmlns:p14="http://schemas.microsoft.com/office/powerpoint/2010/main" val="105927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První průkopníci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Konec 60.let – počátek 70.let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Led Zeppelin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Black Sabbat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Deep Purple</a:t>
            </a:r>
          </a:p>
          <a:p>
            <a:r>
              <a:rPr lang="cs-CZ" dirty="0"/>
              <a:t>V</a:t>
            </a:r>
            <a:r>
              <a:rPr lang="cs-CZ" dirty="0" smtClean="0"/>
              <a:t>e tvorbě těchto kapel, se projevuje hodně bluesových prvků. Ale díky novému  přístupu k samotnému zvuku a originálním projevem, si vybudovaly </a:t>
            </a:r>
            <a:r>
              <a:rPr lang="cs-CZ" dirty="0"/>
              <a:t>rozsáhlou </a:t>
            </a:r>
            <a:r>
              <a:rPr lang="cs-CZ" dirty="0" smtClean="0"/>
              <a:t>posluchačskou základnu, </a:t>
            </a:r>
            <a:r>
              <a:rPr lang="cs-CZ" dirty="0"/>
              <a:t>a to i navzdory nepřízni kritiky, jako se to už v historii žánru nezřídka stává</a:t>
            </a:r>
            <a:r>
              <a:rPr lang="cs-CZ" dirty="0" smtClean="0"/>
              <a:t>. 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1026" name="Picture 2" descr="C:\Users\Karel\Desktop\Documents\Prezentace\8-led-zeppel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3014"/>
            <a:ext cx="2450046" cy="196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rel\Desktop\Documents\Prezentace\deep_purple.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156" y="3553505"/>
            <a:ext cx="2522292" cy="1891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rel\Desktop\Documents\Prezentace\images (1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899" y="3573014"/>
            <a:ext cx="2735253" cy="196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49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70. – počátek 80. let - Nová vlna z Británie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 polovině 70. let provedla kapela </a:t>
            </a:r>
            <a:r>
              <a:rPr lang="cs-CZ" dirty="0" smtClean="0">
                <a:solidFill>
                  <a:srgbClr val="FFC000"/>
                </a:solidFill>
              </a:rPr>
              <a:t>Judase Priest </a:t>
            </a:r>
            <a:r>
              <a:rPr lang="cs-CZ" dirty="0" smtClean="0"/>
              <a:t>první revoluci v tomto žánru. Potlačila bluesové prvky, její herní projev byl rychlejší, hutnější a agresivnější. </a:t>
            </a:r>
          </a:p>
          <a:p>
            <a:r>
              <a:rPr lang="cs-CZ" dirty="0" smtClean="0"/>
              <a:t>V této době též vzniká legendární kapela </a:t>
            </a:r>
            <a:r>
              <a:rPr lang="cs-CZ" dirty="0" smtClean="0">
                <a:solidFill>
                  <a:srgbClr val="FFC000"/>
                </a:solidFill>
              </a:rPr>
              <a:t>Iron Maiden</a:t>
            </a:r>
            <a:r>
              <a:rPr lang="cs-CZ" dirty="0" smtClean="0"/>
              <a:t> s maskotem Eddiem, která patří k největším ikonám tohoto stylu.</a:t>
            </a:r>
          </a:p>
          <a:p>
            <a:r>
              <a:rPr lang="cs-CZ" dirty="0" smtClean="0"/>
              <a:t>Tyto skupiny prakticky nastolily typickou metalovou módu: černé, kožené oblečení,  železné cvočky, pyramidy atd. </a:t>
            </a:r>
            <a:endParaRPr lang="cs-CZ" dirty="0"/>
          </a:p>
        </p:txBody>
      </p:sp>
      <p:pic>
        <p:nvPicPr>
          <p:cNvPr id="2050" name="Picture 2" descr="http://4.bp.blogspot.com/-VfBBaIm5l4U/UDfcx_wN8dI/AAAAAAAAAuM/YQNLpOzsvXE/s1600/JudasPries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02219"/>
            <a:ext cx="3384376" cy="227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rel\Desktop\Documents\Prezentace\iron-maiden-iron-maiden-iron-maiden_1280x800_7946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27022"/>
            <a:ext cx="3600400" cy="225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23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80. léta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80. léta jsou považována za vrchol </a:t>
            </a:r>
            <a:r>
              <a:rPr lang="cs-CZ" dirty="0"/>
              <a:t>h</a:t>
            </a:r>
            <a:r>
              <a:rPr lang="cs-CZ" dirty="0" smtClean="0"/>
              <a:t>eavy metalu. V této době se prosazovalo a vznikalo velké množství kapel.</a:t>
            </a:r>
          </a:p>
          <a:p>
            <a:r>
              <a:rPr lang="cs-CZ" dirty="0" smtClean="0"/>
              <a:t>Např.:  </a:t>
            </a:r>
            <a:r>
              <a:rPr lang="cs-CZ" dirty="0" smtClean="0">
                <a:solidFill>
                  <a:srgbClr val="FFC000"/>
                </a:solidFill>
              </a:rPr>
              <a:t>W.A.S.P.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Van Halen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Dio</a:t>
            </a:r>
            <a:r>
              <a:rPr lang="cs-CZ" dirty="0" smtClean="0"/>
              <a:t>(Ronnie James Dio), </a:t>
            </a:r>
            <a:r>
              <a:rPr lang="cs-CZ" dirty="0" smtClean="0">
                <a:solidFill>
                  <a:srgbClr val="FFC000"/>
                </a:solidFill>
              </a:rPr>
              <a:t>Saxon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Motorhead</a:t>
            </a:r>
            <a:r>
              <a:rPr lang="cs-CZ" dirty="0" smtClean="0"/>
              <a:t>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Karel\Desktop\Documents\Prezentace\di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37827"/>
            <a:ext cx="2160240" cy="1618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rel\Desktop\Documents\Prezentace\stažený soubor (1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012985"/>
            <a:ext cx="1944216" cy="149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rel\Desktop\Documents\Prezentace\stažený soubor moto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278" y="3070946"/>
            <a:ext cx="1726530" cy="122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rel\Desktop\Documents\Prezentace\stažený soubo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69160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arel\Desktop\Documents\Prezentace\wasp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921" y="4770512"/>
            <a:ext cx="2071911" cy="155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70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200" dirty="0"/>
              <a:t>V tomto období </a:t>
            </a:r>
            <a:r>
              <a:rPr lang="cs-CZ" sz="4200" dirty="0" smtClean="0"/>
              <a:t>vznikají </a:t>
            </a:r>
            <a:r>
              <a:rPr lang="cs-CZ" sz="4200" dirty="0"/>
              <a:t>nové  a zásadní směry, které do dnes ovlivňují </a:t>
            </a:r>
            <a:r>
              <a:rPr lang="cs-CZ" sz="4200" dirty="0" smtClean="0"/>
              <a:t>miliony lidí.</a:t>
            </a:r>
            <a:endParaRPr lang="cs-CZ" sz="4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863640"/>
            <a:ext cx="79248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Heavy metal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66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>
                <a:solidFill>
                  <a:srgbClr val="FFC000"/>
                </a:solidFill>
              </a:rPr>
              <a:t>Thrash metal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sz="2000" dirty="0" smtClean="0"/>
          </a:p>
          <a:p>
            <a:r>
              <a:rPr lang="da-DK" dirty="0"/>
              <a:t>Thrash metal se zrodil počátkem 80. let</a:t>
            </a:r>
            <a:r>
              <a:rPr lang="da-DK" dirty="0" smtClean="0"/>
              <a:t>.</a:t>
            </a:r>
            <a:r>
              <a:rPr lang="cs-CZ" dirty="0"/>
              <a:t> Nejvýznamnější scéna v Spojených státech, odkud thrash pochází, se nacházela v oblasti sanfranciského zálivu. Thrashové kapely vyvinuly nový </a:t>
            </a:r>
            <a:r>
              <a:rPr lang="cs-CZ" dirty="0" smtClean="0"/>
              <a:t>zvuk, </a:t>
            </a:r>
            <a:r>
              <a:rPr lang="cs-CZ" dirty="0"/>
              <a:t>který se vyznačoval větší rychlostí a agresivitou v porovnání s původním heavy </a:t>
            </a:r>
            <a:r>
              <a:rPr lang="cs-CZ" dirty="0" smtClean="0"/>
              <a:t>metalem. </a:t>
            </a:r>
            <a:r>
              <a:rPr lang="cs-CZ" dirty="0"/>
              <a:t>Texty převážně rozebírají nihilistický náhled na svět, anebo se zabývají společenskými problémy, využívajíc při tom drsný, neslušný jazyk.</a:t>
            </a:r>
            <a:endParaRPr lang="cs-CZ" dirty="0" smtClean="0"/>
          </a:p>
          <a:p>
            <a:r>
              <a:rPr lang="cs-CZ" dirty="0"/>
              <a:t>Thrash zpopularizovala tzv. „Velká </a:t>
            </a:r>
            <a:r>
              <a:rPr lang="cs-CZ" dirty="0" smtClean="0"/>
              <a:t>thrashová čtyřka: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</a:rPr>
              <a:t>Anthrax</a:t>
            </a:r>
            <a:r>
              <a:rPr lang="cs-CZ" dirty="0" smtClean="0"/>
              <a:t>,</a:t>
            </a:r>
            <a:r>
              <a:rPr lang="cs-CZ" dirty="0"/>
              <a:t> </a:t>
            </a:r>
            <a:r>
              <a:rPr lang="cs-CZ" dirty="0" smtClean="0">
                <a:solidFill>
                  <a:srgbClr val="FFC000"/>
                </a:solidFill>
              </a:rPr>
              <a:t>Megadeth</a:t>
            </a:r>
            <a:r>
              <a:rPr lang="cs-CZ" dirty="0" smtClean="0"/>
              <a:t>,</a:t>
            </a:r>
            <a:r>
              <a:rPr lang="cs-CZ" dirty="0"/>
              <a:t> </a:t>
            </a:r>
            <a:r>
              <a:rPr lang="cs-CZ" dirty="0" smtClean="0">
                <a:solidFill>
                  <a:srgbClr val="FFC000"/>
                </a:solidFill>
              </a:rPr>
              <a:t>Metallica</a:t>
            </a:r>
            <a:r>
              <a:rPr lang="cs-CZ" dirty="0"/>
              <a:t> a </a:t>
            </a:r>
            <a:r>
              <a:rPr lang="cs-CZ" dirty="0" smtClean="0">
                <a:solidFill>
                  <a:srgbClr val="FFC000"/>
                </a:solidFill>
              </a:rPr>
              <a:t>Slayer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Karel\Desktop\Documents\Prezentace\megadeth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93096"/>
            <a:ext cx="1656184" cy="136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rel\Desktop\Documents\Prezentace\METALLICA-Enter-Sandma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156" y="4437112"/>
            <a:ext cx="2014076" cy="1342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rel\Desktop\Documents\Prezentace\slaye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37112"/>
            <a:ext cx="1887257" cy="141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rel\Desktop\Documents\Prezentace\anthrax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705" y="4509120"/>
            <a:ext cx="2103271" cy="127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98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Power / speed metal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18456"/>
            <a:ext cx="7924800" cy="4114800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power metalu stojí na prvním místě vzletné vokály, epická melodika a tématika. Základy tohoto zvuku položila v polovině 80. let německá skupina Helloween, která skloubila power riffy, melodiku, vysoký, „čistý“ zpěv kapel jako Judas Priest a Iron Maiden, s rychlostí a energií thrashe, „vytvářeje tak zvuk, který dnes poznáme pod jménem power metal. </a:t>
            </a:r>
            <a:r>
              <a:rPr lang="cs-CZ" dirty="0" smtClean="0"/>
              <a:t>Power metal se těší velké popularitě hlavně v Evropě, Japonsku a Jižní Americe.</a:t>
            </a:r>
          </a:p>
          <a:p>
            <a:r>
              <a:rPr lang="cs-CZ" dirty="0" smtClean="0"/>
              <a:t>K předním protagonistům tohoto stylu do dnešních dnů patří: </a:t>
            </a:r>
            <a:r>
              <a:rPr lang="cs-CZ" dirty="0" smtClean="0">
                <a:solidFill>
                  <a:srgbClr val="FFC000"/>
                </a:solidFill>
              </a:rPr>
              <a:t>Helloween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Gamma Ray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Hammerfall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Iced Earth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Rhapsody of Fire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Kamelot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Primal Feaf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Edguy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Stratovarius</a:t>
            </a:r>
            <a:r>
              <a:rPr lang="cs-CZ" dirty="0" smtClean="0"/>
              <a:t> atd.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Karel\Desktop\Documents\Prezentace\kamelo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73216"/>
            <a:ext cx="1656184" cy="124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rel\Desktop\Documents\Prezentace\hammerfal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606" y="3789040"/>
            <a:ext cx="161678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rel\Desktop\Documents\Prezentace\hellowee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2016224" cy="1510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arel\Desktop\Documents\Prezentace\iced earth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50504"/>
            <a:ext cx="1660045" cy="147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arel\Desktop\Documents\Prezentace\edguy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098" y="5449410"/>
            <a:ext cx="1946134" cy="123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0222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Black metal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První vlna black metalu se objevila v první polovině 80. let, kdy začaly tento styl hrát kapely jako </a:t>
            </a:r>
            <a:r>
              <a:rPr lang="cs-CZ" dirty="0">
                <a:solidFill>
                  <a:srgbClr val="FFC000"/>
                </a:solidFill>
              </a:rPr>
              <a:t>Venom</a:t>
            </a:r>
            <a:r>
              <a:rPr lang="cs-CZ" dirty="0"/>
              <a:t> (Velká Británie</a:t>
            </a:r>
            <a:r>
              <a:rPr lang="cs-CZ" dirty="0" smtClean="0"/>
              <a:t>), </a:t>
            </a:r>
            <a:r>
              <a:rPr lang="cs-CZ" dirty="0">
                <a:solidFill>
                  <a:srgbClr val="FFC000"/>
                </a:solidFill>
              </a:rPr>
              <a:t>Hellhammer</a:t>
            </a:r>
            <a:r>
              <a:rPr lang="cs-CZ" dirty="0"/>
              <a:t> a </a:t>
            </a:r>
            <a:r>
              <a:rPr lang="cs-CZ" dirty="0">
                <a:solidFill>
                  <a:srgbClr val="FFC000"/>
                </a:solidFill>
              </a:rPr>
              <a:t>Celtic </a:t>
            </a:r>
            <a:r>
              <a:rPr lang="cs-CZ" dirty="0" smtClean="0">
                <a:solidFill>
                  <a:srgbClr val="FFC000"/>
                </a:solidFill>
              </a:rPr>
              <a:t>Frost</a:t>
            </a: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(Švýcarsko) a </a:t>
            </a:r>
            <a:r>
              <a:rPr lang="cs-CZ" dirty="0" smtClean="0">
                <a:solidFill>
                  <a:srgbClr val="FFC000"/>
                </a:solidFill>
              </a:rPr>
              <a:t>Bathory </a:t>
            </a:r>
            <a:r>
              <a:rPr lang="cs-CZ" dirty="0" smtClean="0"/>
              <a:t>(Švédsko). </a:t>
            </a:r>
            <a:r>
              <a:rPr lang="cs-CZ" dirty="0"/>
              <a:t>Koncem 80. let stály na čele druhé vlny skupiny jako </a:t>
            </a:r>
            <a:r>
              <a:rPr lang="cs-CZ" dirty="0" smtClean="0">
                <a:solidFill>
                  <a:srgbClr val="FFC000"/>
                </a:solidFill>
              </a:rPr>
              <a:t>Mayhem</a:t>
            </a:r>
            <a:r>
              <a:rPr lang="cs-CZ" dirty="0"/>
              <a:t> a </a:t>
            </a:r>
            <a:r>
              <a:rPr lang="cs-CZ" dirty="0" smtClean="0">
                <a:solidFill>
                  <a:srgbClr val="FFC000"/>
                </a:solidFill>
              </a:rPr>
              <a:t>Emperor</a:t>
            </a:r>
            <a:r>
              <a:rPr lang="cs-CZ" dirty="0" smtClean="0"/>
              <a:t>.</a:t>
            </a:r>
          </a:p>
          <a:p>
            <a:r>
              <a:rPr lang="cs-CZ" dirty="0"/>
              <a:t>Pro black metal je sice specifická různorodost stylu a kvality provedení, přesto má většina skupin několik společných rysů: vřeštivé a vrčivé vokály zvané </a:t>
            </a:r>
            <a:r>
              <a:rPr lang="cs-CZ" dirty="0" smtClean="0"/>
              <a:t>screaming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velice zkreslené kytary využívající </a:t>
            </a:r>
            <a:r>
              <a:rPr lang="cs-CZ" dirty="0" smtClean="0"/>
              <a:t>tremolování, </a:t>
            </a:r>
            <a:r>
              <a:rPr lang="cs-CZ" dirty="0"/>
              <a:t>„temnou atmosféru</a:t>
            </a:r>
            <a:r>
              <a:rPr lang="cs-CZ" dirty="0" smtClean="0"/>
              <a:t>“</a:t>
            </a:r>
            <a:r>
              <a:rPr lang="cs-CZ" dirty="0"/>
              <a:t> a záměrně nekvalitní zvuk s okolními zvuky a </a:t>
            </a:r>
            <a:r>
              <a:rPr lang="cs-CZ" dirty="0" smtClean="0"/>
              <a:t>šumy.</a:t>
            </a:r>
            <a:r>
              <a:rPr lang="cs-CZ" baseline="30000" dirty="0"/>
              <a:t> </a:t>
            </a:r>
            <a:r>
              <a:rPr lang="cs-CZ" dirty="0" smtClean="0"/>
              <a:t>Navzdory </a:t>
            </a:r>
            <a:r>
              <a:rPr lang="cs-CZ" dirty="0"/>
              <a:t>tomu, že tematika </a:t>
            </a:r>
            <a:r>
              <a:rPr lang="cs-CZ" dirty="0" smtClean="0"/>
              <a:t>satanismu </a:t>
            </a:r>
            <a:r>
              <a:rPr lang="cs-CZ" dirty="0"/>
              <a:t>má v black metalu největší zastoupení, mnohé kapely se nechaly inspirovat rovněž starověkým </a:t>
            </a:r>
            <a:r>
              <a:rPr lang="cs-CZ" dirty="0" smtClean="0"/>
              <a:t>pohanstvím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čímž podporovaly návrat k předkřesťanským </a:t>
            </a:r>
            <a:r>
              <a:rPr lang="cs-CZ" dirty="0" smtClean="0"/>
              <a:t>hodnotám.</a:t>
            </a:r>
            <a:r>
              <a:rPr lang="cs-CZ" baseline="30000" dirty="0"/>
              <a:t> </a:t>
            </a:r>
            <a:r>
              <a:rPr lang="cs-CZ" dirty="0" smtClean="0"/>
              <a:t>Mnohé </a:t>
            </a:r>
            <a:r>
              <a:rPr lang="cs-CZ" dirty="0"/>
              <a:t>blackmetalové skupiny rovněž „</a:t>
            </a:r>
            <a:r>
              <a:rPr lang="cs-CZ" dirty="0" smtClean="0"/>
              <a:t>experimentují“ </a:t>
            </a:r>
            <a:r>
              <a:rPr lang="cs-CZ" dirty="0"/>
              <a:t>s prvky všech myslitelných forem metalu, folku, elektroniky a avantgardy.</a:t>
            </a:r>
          </a:p>
        </p:txBody>
      </p:sp>
      <p:pic>
        <p:nvPicPr>
          <p:cNvPr id="3074" name="Picture 2" descr="C:\Users\Karel\Desktop\Documents\Prezentace\veno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869160"/>
            <a:ext cx="2232248" cy="1485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rel\Desktop\Documents\Prezentace\celtic fros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869160"/>
            <a:ext cx="1728192" cy="1645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rel\Desktop\Documents\Prezentace\mayhem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869160"/>
            <a:ext cx="1858218" cy="139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62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Death metal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Death </a:t>
            </a:r>
            <a:r>
              <a:rPr lang="cs-CZ" dirty="0"/>
              <a:t>metal zužitkoval rychlost a agresivitu </a:t>
            </a:r>
            <a:r>
              <a:rPr lang="cs-CZ" dirty="0" smtClean="0"/>
              <a:t>thrashe, </a:t>
            </a:r>
            <a:r>
              <a:rPr lang="cs-CZ" dirty="0"/>
              <a:t>k tomu přidal texty inspirované nízkorozpočtovými hororovými filmy „zetkové“ kategorie </a:t>
            </a:r>
            <a:r>
              <a:rPr lang="cs-CZ" dirty="0" smtClean="0"/>
              <a:t>a satanismem. Zpěv </a:t>
            </a:r>
            <a:r>
              <a:rPr lang="cs-CZ" dirty="0"/>
              <a:t>se vyznačuje ponurostí, </a:t>
            </a:r>
            <a:r>
              <a:rPr lang="cs-CZ" dirty="0" smtClean="0"/>
              <a:t>hrdelností a </a:t>
            </a:r>
            <a:r>
              <a:rPr lang="cs-CZ" dirty="0"/>
              <a:t>hlubokým ječením, „smrtelným </a:t>
            </a:r>
            <a:r>
              <a:rPr lang="cs-CZ" dirty="0" smtClean="0"/>
              <a:t>skřípotem“</a:t>
            </a:r>
            <a:r>
              <a:rPr lang="cs-CZ" dirty="0"/>
              <a:t> a jinými nezvyklými </a:t>
            </a:r>
            <a:r>
              <a:rPr lang="cs-CZ" dirty="0" smtClean="0"/>
              <a:t>technikami.</a:t>
            </a:r>
            <a:r>
              <a:rPr lang="cs-CZ" dirty="0"/>
              <a:t> </a:t>
            </a:r>
            <a:r>
              <a:rPr lang="cs-CZ" dirty="0" smtClean="0"/>
              <a:t>Hluboký</a:t>
            </a:r>
            <a:r>
              <a:rPr lang="cs-CZ" dirty="0"/>
              <a:t>, agresivní vokální styl doplňují podladěné, mimořádně zkreslené </a:t>
            </a:r>
            <a:r>
              <a:rPr lang="cs-CZ" dirty="0" smtClean="0"/>
              <a:t>kytary, </a:t>
            </a:r>
            <a:r>
              <a:rPr lang="cs-CZ" dirty="0"/>
              <a:t>neuvěřitelně rychlé bicí (obyčejně dvojpedálové</a:t>
            </a:r>
            <a:r>
              <a:rPr lang="cs-CZ" dirty="0" smtClean="0"/>
              <a:t>). </a:t>
            </a:r>
            <a:r>
              <a:rPr lang="cs-CZ" dirty="0"/>
              <a:t>Příznačné jsou rovněž frekventované změny tempa a </a:t>
            </a:r>
            <a:r>
              <a:rPr lang="cs-CZ" dirty="0" smtClean="0"/>
              <a:t>taktů. Mezi významné kapely patří: </a:t>
            </a:r>
            <a:r>
              <a:rPr lang="cs-CZ" dirty="0" smtClean="0">
                <a:solidFill>
                  <a:srgbClr val="FFC000"/>
                </a:solidFill>
              </a:rPr>
              <a:t>Death</a:t>
            </a:r>
            <a:r>
              <a:rPr lang="cs-CZ" dirty="0" smtClean="0"/>
              <a:t>, Morbid Angel,  Napalm Death. V dnešní době je  stále populárnější melodický death metal a to např. Arch Enemy a Children of </a:t>
            </a:r>
            <a:r>
              <a:rPr lang="cs-CZ" dirty="0" err="1" smtClean="0"/>
              <a:t>Bodom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4099" name="Picture 3" descr="C:\Users\Karel\Desktop\Documents\Prezentace\deat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720" y="3939761"/>
            <a:ext cx="2683248" cy="172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Karel\Desktop\Documents\Prezentace\napalm death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57414"/>
            <a:ext cx="2274706" cy="170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3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Doom metal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Zatímco většina heavymetalových stylů preferuje rychlejší tempa a technickou dokonalost, doom metal se vyznačuje pomalejším tempem, hutnými tóny, ponurostí, </a:t>
            </a:r>
            <a:r>
              <a:rPr lang="cs-CZ" dirty="0" smtClean="0"/>
              <a:t>melancholií</a:t>
            </a:r>
            <a:r>
              <a:rPr lang="cs-CZ" dirty="0"/>
              <a:t>, stejně jako atmosféričností, využívanou však i v jiných metalových </a:t>
            </a:r>
            <a:r>
              <a:rPr lang="cs-CZ" dirty="0" smtClean="0"/>
              <a:t>odnožích.</a:t>
            </a:r>
          </a:p>
          <a:p>
            <a:r>
              <a:rPr lang="cs-CZ" dirty="0" smtClean="0"/>
              <a:t>Mezi významné kapely patří: </a:t>
            </a:r>
            <a:r>
              <a:rPr lang="cs-CZ" dirty="0" smtClean="0">
                <a:solidFill>
                  <a:srgbClr val="FFC000"/>
                </a:solidFill>
              </a:rPr>
              <a:t>Moon</a:t>
            </a:r>
            <a:r>
              <a:rPr lang="cs-CZ" dirty="0">
                <a:solidFill>
                  <a:srgbClr val="FFC000"/>
                </a:solidFill>
              </a:rPr>
              <a:t>s</a:t>
            </a:r>
            <a:r>
              <a:rPr lang="cs-CZ" dirty="0" smtClean="0">
                <a:solidFill>
                  <a:srgbClr val="FFC000"/>
                </a:solidFill>
              </a:rPr>
              <a:t>pell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My </a:t>
            </a:r>
            <a:r>
              <a:rPr lang="cs-CZ" dirty="0">
                <a:solidFill>
                  <a:srgbClr val="FFC000"/>
                </a:solidFill>
              </a:rPr>
              <a:t>D</a:t>
            </a:r>
            <a:r>
              <a:rPr lang="cs-CZ" dirty="0" smtClean="0">
                <a:solidFill>
                  <a:srgbClr val="FFC000"/>
                </a:solidFill>
              </a:rPr>
              <a:t>ying Bride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Anthema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pic>
        <p:nvPicPr>
          <p:cNvPr id="5122" name="Picture 2" descr="C:\Users\Karel\Desktop\Documents\Prezentace\moonspel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77072"/>
            <a:ext cx="2590801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arel\Desktop\Documents\Prezentace\my dying brid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769" y="4077072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arel\Desktop\Documents\Prezentace\anthem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630" y="4077072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732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Nová vlna: </a:t>
            </a:r>
            <a:r>
              <a:rPr lang="cs-CZ" dirty="0">
                <a:solidFill>
                  <a:srgbClr val="FFC000"/>
                </a:solidFill>
              </a:rPr>
              <a:t>90. léta a první </a:t>
            </a:r>
            <a:r>
              <a:rPr lang="cs-CZ" dirty="0" smtClean="0">
                <a:solidFill>
                  <a:srgbClr val="FFC000"/>
                </a:solidFill>
              </a:rPr>
              <a:t>dekáda </a:t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>21</a:t>
            </a:r>
            <a:r>
              <a:rPr lang="cs-CZ" dirty="0">
                <a:solidFill>
                  <a:srgbClr val="FFC000"/>
                </a:solidFill>
              </a:rPr>
              <a:t>. </a:t>
            </a:r>
            <a:r>
              <a:rPr lang="cs-CZ" dirty="0" smtClean="0">
                <a:solidFill>
                  <a:srgbClr val="FFC000"/>
                </a:solidFill>
              </a:rPr>
              <a:t>století   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3200" dirty="0" smtClean="0"/>
              <a:t>NU metal</a:t>
            </a:r>
          </a:p>
          <a:p>
            <a:r>
              <a:rPr lang="cs-CZ" dirty="0" smtClean="0"/>
              <a:t>Přibližně </a:t>
            </a:r>
            <a:r>
              <a:rPr lang="cs-CZ" dirty="0"/>
              <a:t>v druhé polovině 90. let se najednou začalo hovořit o oživení metalu v </a:t>
            </a:r>
            <a:r>
              <a:rPr lang="cs-CZ" dirty="0" smtClean="0"/>
              <a:t>USA. Nové kapely jako</a:t>
            </a:r>
            <a:r>
              <a:rPr lang="cs-CZ" dirty="0"/>
              <a:t> </a:t>
            </a:r>
            <a:r>
              <a:rPr lang="cs-CZ" dirty="0" smtClean="0">
                <a:solidFill>
                  <a:srgbClr val="FFC000"/>
                </a:solidFill>
              </a:rPr>
              <a:t>Korn</a:t>
            </a:r>
            <a:r>
              <a:rPr lang="cs-CZ" dirty="0"/>
              <a:t>, </a:t>
            </a:r>
            <a:r>
              <a:rPr lang="cs-CZ" dirty="0">
                <a:solidFill>
                  <a:srgbClr val="FFC000"/>
                </a:solidFill>
              </a:rPr>
              <a:t>Limp Bizkit</a:t>
            </a:r>
            <a:r>
              <a:rPr lang="cs-CZ" dirty="0"/>
              <a:t>, </a:t>
            </a:r>
            <a:r>
              <a:rPr lang="cs-CZ" dirty="0" smtClean="0">
                <a:solidFill>
                  <a:srgbClr val="FFC000"/>
                </a:solidFill>
              </a:rPr>
              <a:t>Slipknot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Linkin Park </a:t>
            </a:r>
            <a:r>
              <a:rPr lang="cs-CZ" dirty="0" smtClean="0"/>
              <a:t>a </a:t>
            </a:r>
            <a:r>
              <a:rPr lang="cs-CZ" dirty="0">
                <a:solidFill>
                  <a:srgbClr val="FFC000"/>
                </a:solidFill>
              </a:rPr>
              <a:t>System of a </a:t>
            </a:r>
            <a:r>
              <a:rPr lang="cs-CZ" dirty="0" smtClean="0">
                <a:solidFill>
                  <a:srgbClr val="FFC000"/>
                </a:solidFill>
              </a:rPr>
              <a:t>Down</a:t>
            </a:r>
            <a:r>
              <a:rPr lang="cs-CZ" u="sng" dirty="0" smtClean="0"/>
              <a:t>,</a:t>
            </a:r>
            <a:r>
              <a:rPr lang="cs-CZ" dirty="0" smtClean="0"/>
              <a:t> </a:t>
            </a:r>
            <a:r>
              <a:rPr lang="cs-CZ" dirty="0"/>
              <a:t>kterým se začalo přezdívat „nu metal“, daly dohromady nový hudební styl, který se kolébal mezi </a:t>
            </a:r>
            <a:r>
              <a:rPr lang="cs-CZ" dirty="0" smtClean="0"/>
              <a:t>rytmy </a:t>
            </a:r>
            <a:r>
              <a:rPr lang="cs-CZ" dirty="0"/>
              <a:t>metalu a hip hopu</a:t>
            </a:r>
            <a:r>
              <a:rPr lang="cs-CZ" dirty="0" smtClean="0"/>
              <a:t>. Byla to </a:t>
            </a:r>
            <a:r>
              <a:rPr lang="cs-CZ" dirty="0"/>
              <a:t>s</a:t>
            </a:r>
            <a:r>
              <a:rPr lang="cs-CZ" dirty="0" smtClean="0"/>
              <a:t>měs </a:t>
            </a:r>
            <a:r>
              <a:rPr lang="cs-CZ" dirty="0"/>
              <a:t>surových kytar, </a:t>
            </a:r>
            <a:r>
              <a:rPr lang="cs-CZ" dirty="0" smtClean="0"/>
              <a:t>rapových</a:t>
            </a:r>
            <a:r>
              <a:rPr lang="cs-CZ" dirty="0"/>
              <a:t> </a:t>
            </a:r>
            <a:r>
              <a:rPr lang="cs-CZ" dirty="0" smtClean="0"/>
              <a:t>vokálů </a:t>
            </a:r>
            <a:r>
              <a:rPr lang="cs-CZ" dirty="0"/>
              <a:t>a zvukových </a:t>
            </a:r>
            <a:r>
              <a:rPr lang="cs-CZ" dirty="0" smtClean="0"/>
              <a:t>triků.</a:t>
            </a:r>
            <a:endParaRPr lang="cs-CZ" dirty="0"/>
          </a:p>
        </p:txBody>
      </p:sp>
      <p:pic>
        <p:nvPicPr>
          <p:cNvPr id="6146" name="Picture 2" descr="C:\Users\Karel\Desktop\Documents\Prezentace\kor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839" y="3875613"/>
            <a:ext cx="2016224" cy="1510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Karel\Desktop\Documents\Prezentace\limp bizki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1" y="3861048"/>
            <a:ext cx="2088231" cy="156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Karel\Desktop\Documents\Prezentace\system of a dow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3898061"/>
            <a:ext cx="2088232" cy="156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838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trendy po roce 2000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V letech 2002-3 </a:t>
            </a:r>
            <a:r>
              <a:rPr lang="cs-CZ" dirty="0" smtClean="0"/>
              <a:t>se v USA </a:t>
            </a:r>
            <a:r>
              <a:rPr lang="cs-CZ" dirty="0"/>
              <a:t>do popředí dostal nový styl zvaný </a:t>
            </a:r>
            <a:r>
              <a:rPr lang="cs-CZ" dirty="0" smtClean="0"/>
              <a:t>metalcore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směs thrash metalu, melodického death metalu a </a:t>
            </a:r>
            <a:r>
              <a:rPr lang="cs-CZ" dirty="0" smtClean="0"/>
              <a:t>hardcoreu. Tímto stylem se proslavily kapely jako </a:t>
            </a:r>
            <a:r>
              <a:rPr lang="cs-CZ" dirty="0" smtClean="0">
                <a:solidFill>
                  <a:srgbClr val="FFC000"/>
                </a:solidFill>
              </a:rPr>
              <a:t>Lamp of God</a:t>
            </a:r>
            <a:r>
              <a:rPr lang="cs-CZ" dirty="0" smtClean="0"/>
              <a:t>, nebo </a:t>
            </a:r>
            <a:r>
              <a:rPr lang="cs-CZ" dirty="0" smtClean="0">
                <a:solidFill>
                  <a:srgbClr val="FFC000"/>
                </a:solidFill>
              </a:rPr>
              <a:t>Trivium</a:t>
            </a:r>
            <a:r>
              <a:rPr lang="cs-CZ" dirty="0" smtClean="0"/>
              <a:t>.</a:t>
            </a:r>
          </a:p>
          <a:p>
            <a:r>
              <a:rPr lang="cs-CZ" dirty="0"/>
              <a:t>V Evropě, především v Německu a Skandinávii, metal neztrácí nic ze své obrovské popularity. V posledních letech zaznamenali největší úspěch </a:t>
            </a:r>
            <a:r>
              <a:rPr lang="cs-CZ" dirty="0" smtClean="0"/>
              <a:t>melodičtí </a:t>
            </a:r>
            <a:r>
              <a:rPr lang="cs-CZ" dirty="0"/>
              <a:t>deathmetalisté </a:t>
            </a:r>
            <a:r>
              <a:rPr lang="cs-CZ" dirty="0">
                <a:solidFill>
                  <a:srgbClr val="FFC000"/>
                </a:solidFill>
              </a:rPr>
              <a:t>In </a:t>
            </a:r>
            <a:r>
              <a:rPr lang="cs-CZ" dirty="0" smtClean="0">
                <a:solidFill>
                  <a:srgbClr val="FFC000"/>
                </a:solidFill>
              </a:rPr>
              <a:t>Flames</a:t>
            </a:r>
            <a:r>
              <a:rPr lang="cs-CZ" dirty="0" smtClean="0"/>
              <a:t>,</a:t>
            </a:r>
            <a:r>
              <a:rPr lang="cs-CZ" dirty="0"/>
              <a:t> </a:t>
            </a:r>
            <a:r>
              <a:rPr lang="cs-CZ" dirty="0">
                <a:solidFill>
                  <a:srgbClr val="FFC000"/>
                </a:solidFill>
              </a:rPr>
              <a:t>Children of Bodom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Arch </a:t>
            </a:r>
            <a:r>
              <a:rPr lang="cs-CZ" dirty="0">
                <a:solidFill>
                  <a:srgbClr val="FFC000"/>
                </a:solidFill>
              </a:rPr>
              <a:t>E</a:t>
            </a:r>
            <a:r>
              <a:rPr lang="cs-CZ" dirty="0" smtClean="0">
                <a:solidFill>
                  <a:srgbClr val="FFC000"/>
                </a:solidFill>
              </a:rPr>
              <a:t>nemy </a:t>
            </a:r>
            <a:r>
              <a:rPr lang="cs-CZ" dirty="0" smtClean="0"/>
              <a:t>a extrémní </a:t>
            </a:r>
            <a:r>
              <a:rPr lang="cs-CZ" dirty="0"/>
              <a:t>symfonici </a:t>
            </a:r>
            <a:r>
              <a:rPr lang="cs-CZ" dirty="0">
                <a:solidFill>
                  <a:srgbClr val="FFC000"/>
                </a:solidFill>
              </a:rPr>
              <a:t>Dimmu </a:t>
            </a:r>
            <a:r>
              <a:rPr lang="cs-CZ" dirty="0" smtClean="0">
                <a:solidFill>
                  <a:srgbClr val="FFC000"/>
                </a:solidFill>
              </a:rPr>
              <a:t>Borgir</a:t>
            </a: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a</a:t>
            </a:r>
            <a:r>
              <a:rPr lang="cs-CZ" dirty="0"/>
              <a:t> </a:t>
            </a:r>
            <a:r>
              <a:rPr lang="cs-CZ" dirty="0">
                <a:solidFill>
                  <a:srgbClr val="FFC000"/>
                </a:solidFill>
              </a:rPr>
              <a:t>Cradle of </a:t>
            </a:r>
            <a:r>
              <a:rPr lang="cs-CZ" dirty="0" smtClean="0">
                <a:solidFill>
                  <a:srgbClr val="FFC000"/>
                </a:solidFill>
              </a:rPr>
              <a:t>Filth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5" descr="C:\Users\Karel\Desktop\Documents\Prezentace\arch enem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965493"/>
            <a:ext cx="2469788" cy="163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Karel\Desktop\Documents\Prezentace\triviu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09388"/>
            <a:ext cx="1584176" cy="169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Karel\Desktop\Documents\Prezentace\cradle of filth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3979348"/>
            <a:ext cx="2167752" cy="162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38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Symfonický </a:t>
            </a:r>
            <a:r>
              <a:rPr lang="cs-CZ" dirty="0">
                <a:solidFill>
                  <a:srgbClr val="FFC000"/>
                </a:solidFill>
              </a:rPr>
              <a:t>metal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Kapely se symfonickými prvky vznikaly již před rokem 2000. Ale až po tomto datu, zaznamenaly velký rozmach a příliv fanoušků. A to např. Nightwish, After Forever a Epica. Charakteristické jsou symfonické prvky, vytvářené klávesy, tak i silný ženský zpěv.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 descr="C:\Users\Karel\Desktop\Documents\Prezentace\nightwis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3717033"/>
            <a:ext cx="2568533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Karel\Desktop\Documents\Prezentace\after forev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46" y="3717032"/>
            <a:ext cx="261029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Karel\Desktop\Documents\Prezentace\epic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7060" y="2636912"/>
            <a:ext cx="27051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201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Metalové opery a další projekty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i="1" dirty="0" smtClean="0"/>
              <a:t> </a:t>
            </a:r>
            <a:r>
              <a:rPr lang="cs-CZ" dirty="0"/>
              <a:t>M</a:t>
            </a:r>
            <a:r>
              <a:rPr lang="cs-CZ" dirty="0" smtClean="0"/>
              <a:t>etalové opery jsou projekty, ve kterých se setkává elita muzikantů a zpěváků. </a:t>
            </a:r>
            <a:endParaRPr lang="cs-CZ" dirty="0"/>
          </a:p>
          <a:p>
            <a:r>
              <a:rPr lang="cs-CZ" b="1" dirty="0">
                <a:solidFill>
                  <a:srgbClr val="FFC000"/>
                </a:solidFill>
              </a:rPr>
              <a:t>Avantasia</a:t>
            </a:r>
            <a:r>
              <a:rPr lang="cs-CZ" dirty="0"/>
              <a:t> je </a:t>
            </a:r>
            <a:r>
              <a:rPr lang="cs-CZ" dirty="0" smtClean="0"/>
              <a:t>nejzásadnější projekt </a:t>
            </a:r>
            <a:r>
              <a:rPr lang="cs-CZ" dirty="0"/>
              <a:t>metalové opery vytvořený Tobiasem Sammetem, zpěvákem a frontmanem skupiny </a:t>
            </a:r>
            <a:r>
              <a:rPr lang="cs-CZ" dirty="0">
                <a:solidFill>
                  <a:srgbClr val="FFC000"/>
                </a:solidFill>
              </a:rPr>
              <a:t>Edguy</a:t>
            </a:r>
            <a:r>
              <a:rPr lang="cs-CZ" dirty="0"/>
              <a:t>. Název projektu je složený ze slov </a:t>
            </a:r>
            <a:r>
              <a:rPr lang="cs-CZ" i="1" dirty="0"/>
              <a:t>Avalon</a:t>
            </a:r>
            <a:r>
              <a:rPr lang="cs-CZ" dirty="0"/>
              <a:t> a </a:t>
            </a:r>
            <a:r>
              <a:rPr lang="cs-CZ" i="1" dirty="0"/>
              <a:t>Fantasia</a:t>
            </a:r>
            <a:r>
              <a:rPr lang="cs-CZ" dirty="0"/>
              <a:t> (Fantasy). Označuje „svět mimo lidskou představivost</a:t>
            </a:r>
            <a:r>
              <a:rPr lang="cs-CZ" dirty="0" smtClean="0"/>
              <a:t>“.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Další projekty: </a:t>
            </a:r>
            <a:r>
              <a:rPr lang="cs-CZ" dirty="0" smtClean="0">
                <a:solidFill>
                  <a:srgbClr val="FFC000"/>
                </a:solidFill>
              </a:rPr>
              <a:t>Aeyron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Avalon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Aina</a:t>
            </a:r>
            <a:endParaRPr lang="cs-CZ" dirty="0">
              <a:solidFill>
                <a:srgbClr val="FFC000"/>
              </a:solidFill>
            </a:endParaRPr>
          </a:p>
          <a:p>
            <a:endParaRPr lang="cs-CZ" dirty="0"/>
          </a:p>
        </p:txBody>
      </p:sp>
      <p:pic>
        <p:nvPicPr>
          <p:cNvPr id="9218" name="Picture 2" descr="C:\Users\Karel\Desktop\Documents\Prezentace\aeyr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157192"/>
            <a:ext cx="1409894" cy="140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Karel\Desktop\Documents\Prezentace\avantasi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24944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Karel\Desktop\Documents\Prezentace\avalo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157192"/>
            <a:ext cx="1584176" cy="1423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Karel\Desktop\Documents\Prezentace\ain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1" y="5173599"/>
            <a:ext cx="1423753" cy="1423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Karel\Desktop\Documents\Prezentace\avantasia 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52749"/>
            <a:ext cx="1728192" cy="1916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76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Therion a jejich symfonický experiment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/>
          </a:p>
          <a:p>
            <a:r>
              <a:rPr lang="cs-CZ" b="1" dirty="0"/>
              <a:t>The Miskolc Experience (2009) </a:t>
            </a:r>
          </a:p>
          <a:p>
            <a:r>
              <a:rPr lang="cs-CZ" dirty="0"/>
              <a:t>V roce 2007 pořídila </a:t>
            </a:r>
            <a:r>
              <a:rPr lang="cs-CZ" dirty="0" smtClean="0"/>
              <a:t>skupina </a:t>
            </a:r>
            <a:r>
              <a:rPr lang="cs-CZ" dirty="0" smtClean="0">
                <a:solidFill>
                  <a:srgbClr val="FFC000"/>
                </a:solidFill>
              </a:rPr>
              <a:t>Therion</a:t>
            </a:r>
            <a:r>
              <a:rPr lang="cs-CZ" dirty="0" smtClean="0"/>
              <a:t> v</a:t>
            </a:r>
            <a:r>
              <a:rPr lang="cs-CZ" dirty="0"/>
              <a:t> maďarském </a:t>
            </a:r>
            <a:r>
              <a:rPr lang="cs-CZ" dirty="0" smtClean="0"/>
              <a:t>Miskolci</a:t>
            </a:r>
            <a:r>
              <a:rPr lang="cs-CZ" dirty="0"/>
              <a:t> </a:t>
            </a:r>
            <a:r>
              <a:rPr lang="cs-CZ" dirty="0" smtClean="0"/>
              <a:t>záznam </a:t>
            </a:r>
            <a:r>
              <a:rPr lang="cs-CZ" dirty="0"/>
              <a:t>z vystoupení se symfonickým </a:t>
            </a:r>
            <a:r>
              <a:rPr lang="cs-CZ" dirty="0" smtClean="0"/>
              <a:t>orchestrem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který vyšel v roce 2009 na 2CD a DVD. Pro vystoupení skupina nastudovala skladby od Richarda Wagnera, Antonína Dvořáka, Verdiho, Mozarta i vlastní skladby v úpravě pro orchestr.</a:t>
            </a:r>
          </a:p>
          <a:p>
            <a:endParaRPr lang="cs-CZ" dirty="0"/>
          </a:p>
        </p:txBody>
      </p:sp>
      <p:pic>
        <p:nvPicPr>
          <p:cNvPr id="1026" name="Picture 2" descr="C:\Users\Karel\Desktop\Documents\Prezentace\therion 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45024"/>
            <a:ext cx="2746626" cy="1944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rel\Desktop\Documents\Prezentace\therion 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55" y="3645025"/>
            <a:ext cx="1944240" cy="194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4834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Další metal-symfonické symbiózy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Rage</a:t>
            </a:r>
            <a:r>
              <a:rPr lang="cs-CZ" dirty="0" smtClean="0"/>
              <a:t> – tato německá formace patří mezi nejaktivnější kapely, které užívají symfonii ve své tvorbě a pravidelně i s celým orchestrem vyrážejí na tour.</a:t>
            </a:r>
          </a:p>
          <a:p>
            <a:r>
              <a:rPr lang="cs-CZ" dirty="0" smtClean="0"/>
              <a:t>Zajímavý počin se povedl skupině </a:t>
            </a:r>
            <a:r>
              <a:rPr lang="cs-CZ" dirty="0" smtClean="0">
                <a:solidFill>
                  <a:srgbClr val="FFC000"/>
                </a:solidFill>
              </a:rPr>
              <a:t>Helloween</a:t>
            </a:r>
            <a:r>
              <a:rPr lang="cs-CZ" dirty="0" smtClean="0"/>
              <a:t>, která k oslavě 25.výročí vydala album </a:t>
            </a:r>
            <a:r>
              <a:rPr lang="cs-CZ" dirty="0" smtClean="0">
                <a:solidFill>
                  <a:srgbClr val="FFC000"/>
                </a:solidFill>
              </a:rPr>
              <a:t>Unarmed</a:t>
            </a:r>
            <a:r>
              <a:rPr lang="cs-CZ" dirty="0" smtClean="0"/>
              <a:t>, kde znovu nahrála svoje nejznámější skladby a to jak s orchestrem, tak i          se saxofonem a dalšími nástroji. Vrchol tohoto alba je 17ti minutová píseň </a:t>
            </a:r>
            <a:r>
              <a:rPr lang="cs-CZ" dirty="0"/>
              <a:t>„</a:t>
            </a:r>
            <a:r>
              <a:rPr lang="cs-CZ" dirty="0" err="1"/>
              <a:t>Keeper’s</a:t>
            </a:r>
            <a:r>
              <a:rPr lang="cs-CZ" dirty="0"/>
              <a:t> Trilogy</a:t>
            </a:r>
            <a:r>
              <a:rPr lang="cs-CZ" dirty="0" smtClean="0"/>
              <a:t>“, u které je zajímavé, že orchestr doprovází pouze dynamické bicí, basa a zpěv.  </a:t>
            </a:r>
            <a:endParaRPr lang="cs-CZ" dirty="0"/>
          </a:p>
        </p:txBody>
      </p:sp>
      <p:pic>
        <p:nvPicPr>
          <p:cNvPr id="1026" name="Picture 2" descr="C:\Users\Karel\Desktop\Documents\Prezentace\rage+orchest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73016"/>
            <a:ext cx="2880320" cy="2073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rel\Desktop\Documents\Prezentace\helloween unar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6136" y="3494966"/>
            <a:ext cx="2400200" cy="2166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393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Kvíz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1. Ve kterých zemích má heavy metal kořeny? </a:t>
            </a:r>
            <a:r>
              <a:rPr lang="cs-CZ" dirty="0" smtClean="0">
                <a:solidFill>
                  <a:srgbClr val="FFC000"/>
                </a:solidFill>
              </a:rPr>
              <a:t>a) USA a Brazílie, b) Velká Británie a Itálie,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                                          c) USA a Velká Británie</a:t>
            </a:r>
          </a:p>
          <a:p>
            <a:pPr marL="0" indent="0">
              <a:buNone/>
            </a:pPr>
            <a:r>
              <a:rPr lang="cs-CZ" dirty="0" smtClean="0"/>
              <a:t>2. Jak se nazývají opakované kytarové motivy? </a:t>
            </a:r>
            <a:r>
              <a:rPr lang="cs-CZ" dirty="0" smtClean="0">
                <a:solidFill>
                  <a:srgbClr val="FFC000"/>
                </a:solidFill>
              </a:rPr>
              <a:t>a) riffy, b) rafty, c) reliéfy</a:t>
            </a:r>
          </a:p>
          <a:p>
            <a:pPr marL="0" indent="0">
              <a:buNone/>
            </a:pPr>
            <a:r>
              <a:rPr lang="cs-CZ" dirty="0" smtClean="0"/>
              <a:t>3. Patří do heavy metalu bluesové prvky?           </a:t>
            </a:r>
            <a:r>
              <a:rPr lang="cs-CZ" dirty="0" smtClean="0">
                <a:solidFill>
                  <a:srgbClr val="FFC000"/>
                </a:solidFill>
              </a:rPr>
              <a:t>a) ano, b) ne</a:t>
            </a:r>
          </a:p>
          <a:p>
            <a:pPr marL="0" indent="0">
              <a:buNone/>
            </a:pPr>
            <a:r>
              <a:rPr lang="cs-CZ" dirty="0" smtClean="0"/>
              <a:t>4. Jak se nazývá maskot kapely Iron Maiden?     </a:t>
            </a:r>
            <a:r>
              <a:rPr lang="cs-CZ" dirty="0" smtClean="0">
                <a:solidFill>
                  <a:srgbClr val="FFC000"/>
                </a:solidFill>
              </a:rPr>
              <a:t>a) Ollie, b) Eddie, c) Teddy </a:t>
            </a:r>
          </a:p>
          <a:p>
            <a:pPr marL="0" indent="0">
              <a:buNone/>
            </a:pPr>
            <a:r>
              <a:rPr lang="cs-CZ" dirty="0" smtClean="0"/>
              <a:t>5. Co víš o thrash metalu? </a:t>
            </a:r>
            <a:r>
              <a:rPr lang="cs-CZ" dirty="0" smtClean="0">
                <a:solidFill>
                  <a:srgbClr val="FFC000"/>
                </a:solidFill>
              </a:rPr>
              <a:t>a) texty rozebírají nihilistický pohled na svět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            b) zabývají se společenskými problémy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            c) využívají drsný, neslušný jazyk</a:t>
            </a:r>
          </a:p>
          <a:p>
            <a:pPr marL="0" indent="0">
              <a:buNone/>
            </a:pPr>
            <a:r>
              <a:rPr lang="cs-CZ" dirty="0" smtClean="0"/>
              <a:t>6. Která kapela využívá symfonické prvky a ženský hlas? </a:t>
            </a:r>
            <a:r>
              <a:rPr lang="cs-CZ" dirty="0" smtClean="0">
                <a:solidFill>
                  <a:srgbClr val="FFC000"/>
                </a:solidFill>
              </a:rPr>
              <a:t>a) Nightwish, b) Anthema, c) Bathory</a:t>
            </a:r>
          </a:p>
          <a:p>
            <a:pPr marL="0" indent="0">
              <a:buNone/>
            </a:pPr>
            <a:r>
              <a:rPr lang="cs-CZ" dirty="0" smtClean="0"/>
              <a:t>7. Metalová opera Avantasia označuje: </a:t>
            </a:r>
            <a:r>
              <a:rPr lang="cs-CZ" dirty="0" smtClean="0">
                <a:solidFill>
                  <a:srgbClr val="FFC000"/>
                </a:solidFill>
              </a:rPr>
              <a:t>a) svět inspirovaný lidskou fantazií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                               b) svět mimo lidskou fantazii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                               c) reálný svět, ve kterém žijeme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63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Zdroje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http://cs.wikipedia.org/wiki/Heavy_metal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hlinkClick r:id="rId3"/>
              </a:rPr>
              <a:t>https://www.google.cz/search?q=led+zeppelin&amp;espv=210&amp;es_sm=93&amp;source=lnms&amp;tbm=isch&amp;sa=X&amp;ei=UFCYUouSH-WIzAPvg4HABQ&amp;ved=0CAkQ_AUoAQ&amp;biw=1366&amp;bih=605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hlinkClick r:id="rId4"/>
              </a:rPr>
              <a:t>https://www.google.cz/search?q=deep+purple&amp;espv=210&amp;es_sm=93&amp;source=lnms&amp;tbm=isch&amp;sa=X&amp;ei=kFCYUpqkM6S8ygP62YDoAQ&amp;ved=0CAkQ_AUoAQ&amp;biw=1366&amp;bih=605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hlinkClick r:id="rId4"/>
              </a:rPr>
              <a:t>https://www.google.cz/search?q=deep+purple&amp;espv=210&amp;es_sm=93&amp;source=lnms&amp;tbm=isch&amp;sa=X&amp;ei=kFCYUpqkM6S8ygP62YDoAQ&amp;ved=0CAkQ_AUoAQ&amp;biw=1366&amp;bih=605#es_sm=93&amp;espv=210&amp;q=black+sabbath&amp;tbm=isch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hlinkClick r:id="rId4"/>
              </a:rPr>
              <a:t>https://www.google.cz/search?q=deep+purple&amp;espv=210&amp;es_sm=93&amp;source=lnms&amp;tbm=isch&amp;sa=X&amp;ei=kFCYUpqkM6S8ygP62YDoAQ&amp;ved=0CAkQ_AUoAQ&amp;biw=1366&amp;bih=605#es_sm=93&amp;espv=210&amp;q=judas+priest&amp;tbm=isch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s://www.google.cz/search?q=deep+purple&amp;espv=210&amp;es_sm=93&amp;source=lnms&amp;tbm=isch&amp;sa=X&amp;ei=kFCYUpqkM6S8ygP62YDoAQ&amp;ved=0CAkQ_AUoAQ&amp;biw=1366&amp;bih=605#es_sm=93&amp;espv=210&amp;q=iron+maiden&amp;tbm=ischhttps://www.google.cz/search?q=deep+purple&amp;espv=210&amp;es_sm=93&amp;source=lnms&amp;tbm=isch&amp;sa=X&amp;ei=kFCYUpqkM6S8ygP62YDoAQ&amp;ved=0CAkQ_AUoAQ&amp;biw=1366&amp;bih=605#es_sm=93&amp;espv=210&amp;q=motorhead&amp;tbm=isch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https://www.google.cz/search?q=deep+purple&amp;espv=210&amp;es_sm=93&amp;source=lnms&amp;tbm=isch&amp;sa=X&amp;ei=kFCYUpqkM6S8ygP62YDoAQ&amp;ved=0CAkQ_AUoAQ&amp;biw=1366&amp;bih=605#es_sm=93&amp;espv=210&amp;q=motorhead&amp;tbm=isch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https://www.google.cz/search?q=deep+purple&amp;espv=210&amp;es_sm=93&amp;source=lnms&amp;tbm=isch&amp;sa=X&amp;ei=kFCYUpqkM6S8ygP62YDoAQ&amp;ved=0CAkQ_AUoAQ&amp;biw=1366&amp;bih=605#es_sm=93&amp;espv=210&amp;q=dio&amp;tbm=isch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https://www.google.cz/search?q=deep+purple&amp;espv=210&amp;es_sm=93&amp;source=lnms&amp;tbm=isch&amp;sa=X&amp;ei=kFCYUpqkM6S8ygP62YDoAQ&amp;ved=0CAkQ_AUoAQ&amp;biw=1366&amp;bih=605#es_sm=93&amp;espv=210&amp;q=van+halen&amp;tbm=isch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Zdroje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https://www.google.cz/search?q=deep+purple&amp;espv=210&amp;es_sm=93&amp;source=lnms&amp;tbm=isch&amp;sa=X&amp;ei=kFCYUpqkM6S8ygP62YDoAQ&amp;ved=0CAkQ_AUoAQ&amp;biw=1366&amp;bih=605#es_sm=93&amp;espv=210&amp;q=w.a.s.p&amp;tbm=isch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https://www.google.cz/search?q=deep+purple&amp;espv=210&amp;es_sm=93&amp;source=lnms&amp;tbm=isch&amp;sa=X&amp;ei=kFCYUpqkM6S8ygP62YDoAQ&amp;ved=0CAkQ_AUoAQ&amp;biw=1366&amp;bih=605#es_sm=93&amp;espv=210&amp;q=saxon&amp;tbm=isch https://www.google.cz/search?q=deep+purple&amp;espv=210&amp;es_sm=93&amp;source=lnms&amp;tbm=isch&amp;sa=X&amp;ei=kFCYUpqkM6S8ygP62YDoAQ&amp;ved=0CAkQ_AUoAQ&amp;biw=1366&amp;bih=605#es_sm=93&amp;espv=210&amp;q=slayer&amp;tbm=isch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https://www.google.cz/search?q=deep+purple&amp;espv=210&amp;es_sm=93&amp;source=lnms&amp;tbm=isch&amp;sa=X&amp;ei=kFCYUpqkM6S8ygP62YDoAQ&amp;ved=0CAkQ_AUoAQ&amp;biw=1366&amp;bih=605#es_sm=93&amp;espv=210&amp;q=metallica&amp;tbm=isch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https://www.google.cz/search?q=deep+purple&amp;espv=210&amp;es_sm=93&amp;source=lnms&amp;tbm=isch&amp;sa=X&amp;ei=kFCYUpqkM6S8ygP62YDoAQ&amp;ved=0CAkQ_AUoAQ&amp;biw=1366&amp;bih=605#es_sm=93&amp;espv=210&amp;q=anthrax&amp;tbm=isch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https://www.google.cz/search?q=deep+purple&amp;espv=210&amp;es_sm=93&amp;source=lnms&amp;tbm=isch&amp;sa=X&amp;ei=kFCYUpqkM6S8ygP62YDoAQ&amp;ved=0CAkQ_AUoAQ&amp;biw=1366&amp;bih=605#es_sm=93&amp;espv=210&amp;q=megadeth&amp;tbm=isch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https://www.google.cz/search?q=deep+purple&amp;espv=210&amp;es_sm=93&amp;source=lnms&amp;tbm=isch&amp;sa=X&amp;ei=kFCYUpqkM6S8ygP62YDoAQ&amp;ved=0CAkQ_AUoAQ&amp;biw=1366&amp;bih=605#es_sm=93&amp;espv=210&amp;q=helloween&amp;tbm=isch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https://www.google.cz/search?q=deep+purple&amp;espv=210&amp;es_sm=93&amp;source=lnms&amp;tbm=isch&amp;sa=X&amp;ei=kFCYUpqkM6S8ygP62YDoAQ&amp;ved=0CAkQ_AUoAQ&amp;biw=1366&amp;bih=605#es_sm=93&amp;espv=210&amp;q=kamelot&amp;tbm=isch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https://www.google.cz/search?q=deep+purple&amp;espv=210&amp;es_sm=93&amp;source=lnms&amp;tbm=isch&amp;sa=X&amp;ei=kFCYUpqkM6S8ygP62YDoAQ&amp;ved=0CAkQ_AUoAQ&amp;biw=1366&amp;bih=605#es_sm=93&amp;espv=210&amp;q=hammerfall&amp;tbm=isch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https://www.google.cz/search?q=deep+purple&amp;espv=210&amp;es_sm=93&amp;source=lnms&amp;tbm=isch&amp;sa=X&amp;ei=kFCYUpqkM6S8ygP62YDoAQ&amp;ved=0CAkQ_AUoAQ&amp;biw=1366&amp;bih=605#es_sm=93&amp;espv=210&amp;q=edguy&amp;tbm=isch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iced+earth&amp;tbm=ischhttps://www.google.cz/search?q=deep+purple&amp;espv=210&amp;es_sm=93&amp;source=lnms&amp;tbm=isch&amp;sa=X&amp;ei=kFCYUpqkM6S8ygP62YDoAQ&amp;ved=0CAkQ_AUoAQ&amp;biw=1366&amp;bih=605#es_sm=93&amp;espv=210&amp;q=celtic+frost&amp;tbm=isch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Zdroje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https://www.google.cz/search?q=deep+purple&amp;espv=210&amp;es_sm=93&amp;source=lnms&amp;tbm=isch&amp;sa=X&amp;ei=kFCYUpqkM6S8ygP62YDoAQ&amp;ved=0CAkQ_AUoAQ&amp;biw=1366&amp;bih=605#es_sm=93&amp;espv=210&amp;q=venom&amp;tbm=isch&amp;facrc=0%3Bvenom%20band&amp;imgrc=_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https://www.google.cz/search?q=deep+purple&amp;espv=210&amp;es_sm=93&amp;source=lnms&amp;tbm=isch&amp;sa=X&amp;ei=kFCYUpqkM6S8ygP62YDoAQ&amp;ved=0CAkQ_AUoAQ&amp;biw=1366&amp;bih=605#es_sm=93&amp;espv=210&amp;q=mayhem&amp;tbm=isch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https://www.google.cz/search?q=deep+purple&amp;espv=210&amp;es_sm=93&amp;source=lnms&amp;tbm=isch&amp;sa=X&amp;ei=kFCYUpqkM6S8ygP62YDoAQ&amp;ved=0CAkQ_AUoAQ&amp;biw=1366&amp;bih=605#es_sm=93&amp;espv=210&amp;q=morbid+angel&amp;tbm=isch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https://www.google.cz/search?q=deep+purple&amp;espv=210&amp;es_sm=93&amp;source=lnms&amp;tbm=isch&amp;sa=X&amp;ei=kFCYUpqkM6S8ygP62YDoAQ&amp;ved=0CAkQ_AUoAQ&amp;biw=1366&amp;bih=605#es_sm=93&amp;espv=210&amp;q=death+band&amp;tbm=isch https://www.google.cz/search?q=deep+purple&amp;espv=210&amp;es_sm=93&amp;source=lnms&amp;tbm=isch&amp;sa=X&amp;ei=kFCYUpqkM6S8ygP62YDoAQ&amp;ved=0CAkQ_AUoAQ&amp;biw=1366&amp;bih=605#es_sm=93&amp;espv=210&amp;q=moonspell&amp;tbm=isch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https://www.google.cz/search?q=deep+purple&amp;espv=210&amp;es_sm=93&amp;source=lnms&amp;tbm=isch&amp;sa=X&amp;ei=kFCYUpqkM6S8ygP62YDoAQ&amp;ved=0CAkQ_AUoAQ&amp;biw=1366&amp;bih=605#es_sm=93&amp;espv=210&amp;q=my+dying+bride&amp;tbm=isch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https://www.google.cz/search?q=deep+purple&amp;espv=210&amp;es_sm=93&amp;source=lnms&amp;tbm=isch&amp;sa=X&amp;ei=kFCYUpqkM6S8ygP62YDoAQ&amp;ved=0CAkQ_AUoAQ&amp;biw=1366&amp;bih=605#es_sm=93&amp;espv=210&amp;q=anthema&amp;tbm=isch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https://www.google.cz/search?q=deep+purple&amp;espv=210&amp;es_sm=93&amp;source=lnms&amp;tbm=isch&amp;sa=X&amp;ei=kFCYUpqkM6S8ygP62YDoAQ&amp;ved=0CAkQ_AUoAQ&amp;biw=1366&amp;bih=605#es_sm=93&amp;espv=210&amp;q=korn&amp;tbm=isch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https://www.google.cz/search?q=deep+purple&amp;espv=210&amp;es_sm=93&amp;source=lnms&amp;tbm=isch&amp;sa=X&amp;ei=kFCYUpqkM6S8ygP62YDoAQ&amp;ved=0CAkQ_AUoAQ&amp;biw=1366&amp;bih=605#es_sm=93&amp;espv=210&amp;q=limp+bizkit&amp;tbm=isch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https://www.google.cz/search?q=deep+purple&amp;espv=210&amp;es_sm=93&amp;source=lnms&amp;tbm=isch&amp;sa=X&amp;ei=kFCYUpqkM6S8ygP62YDoAQ&amp;ved=0CAkQ_AUoAQ&amp;biw=1366&amp;bih=605#es_sm=93&amp;espv=210&amp;q=system+of+a+down&amp;tbm=isch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https://www.google.cz/search?q=deep+purple&amp;espv=210&amp;es_sm=93&amp;source=lnms&amp;tbm=isch&amp;sa=X&amp;ei=kFCYUpqkM6S8ygP62YDoAQ&amp;ved=0CAkQ_AUoAQ&amp;biw=1366&amp;bih=605#es_sm=93&amp;espv=210&amp;q=trivium&amp;tbm=isch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Zdroje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565104"/>
          </a:xfrm>
        </p:spPr>
        <p:txBody>
          <a:bodyPr>
            <a:normAutofit fontScale="62500" lnSpcReduction="20000"/>
          </a:bodyPr>
          <a:lstStyle/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https://www.google.cz/search?q=deep+purple&amp;espv=210&amp;es_sm=93&amp;source=lnms&amp;tbm=isch&amp;sa=X&amp;ei=kFCYUpqkM6S8ygP62YDoAQ&amp;ved=0CAkQ_AUoAQ&amp;biw=1366&amp;bih=605#es_sm=93&amp;espv=210&amp;q=arch+enemy&amp;tbm=isch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cradle+of+filth&amp;tbm=ischhttps://www.google.cz/search?q=deep+purple&amp;espv=210&amp;es_sm=93&amp;source=lnms&amp;tbm=isch&amp;sa=X&amp;ei=kFCYUpqkM6S8ygP62YDoAQ&amp;ved=0CAkQ_AUoAQ&amp;biw=1366&amp;bih=605#es_sm=93&amp;espv=210&amp;q=after+forever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https://www.google.cz/search?q=deep+purple&amp;espv=210&amp;es_sm=93&amp;source=lnms&amp;tbm=isch&amp;sa=X&amp;ei=kFCYUpqkM6S8ygP62YDoAQ&amp;ved=0CAkQ_AUoAQ&amp;biw=1366&amp;bih=605#es_sm=93&amp;espv=210&amp;q=epica&amp;tbm=isch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https://www.google.cz/search?q=deep+purple&amp;espv=210&amp;es_sm=93&amp;source=lnms&amp;tbm=isch&amp;sa=X&amp;ei=kFCYUpqkM6S8ygP62YDoAQ&amp;ved=0CAkQ_AUoAQ&amp;biw=1366&amp;bih=605#es_sm=93&amp;espv=210&amp;q=nightwish&amp;tbm=isch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https://www.google.cz/search?q=deep+purple&amp;espv=210&amp;es_sm=93&amp;source=lnms&amp;tbm=isch&amp;sa=X&amp;ei=kFCYUpqkM6S8ygP62YDoAQ&amp;ved=0CAkQ_AUoAQ&amp;biw=1366&amp;bih=605#es_sm=93&amp;espv=210&amp;q=avantasia&amp;tbm=isch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https://www.google.cz/search?q=deep+purple&amp;espv=210&amp;es_sm=93&amp;source=lnms&amp;tbm=isch&amp;sa=X&amp;ei=kFCYUpqkM6S8ygP62YDoAQ&amp;ved=0CAkQ_AUoAQ&amp;biw=1366&amp;bih=605#es_sm=93&amp;espv=210&amp;q=ayreon&amp;spell=1&amp;tbm=isch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https://www.google.cz/search?q=deep+purple&amp;espv=210&amp;es_sm=93&amp;source=lnms&amp;tbm=isch&amp;sa=X&amp;ei=kFCYUpqkM6S8ygP62YDoAQ&amp;ved=0CAkQ_AUoAQ&amp;biw=1366&amp;bih=605#es_sm=93&amp;espv=210&amp;q=aina+band&amp;tbm=isch&amp;imgdii=_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https://www.google.cz/search?q=deep+purple&amp;espv=210&amp;es_sm=93&amp;source=lnms&amp;tbm=isch&amp;sa=X&amp;ei=kFCYUpqkM6S8ygP62YDoAQ&amp;ved=0CAkQ_AUoAQ&amp;biw=1366&amp;bih=605#es_sm=93&amp;espv=210&amp;q=timo+tolkki+avalon&amp;tbm=isch&amp;imgdii=_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https://www.google.cz/search?q=deep+purple&amp;espv=210&amp;es_sm=93&amp;source=lnms&amp;tbm=isch&amp;sa=X&amp;ei=kFCYUpqkM6S8ygP62YDoAQ&amp;ved=0CAkQ_AUoAQ&amp;biw=1366&amp;bih=605#es_sm=93&amp;espv=210&amp;q=therion&amp;tbm=isch&amp;imgdii=_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https://www.google.cz/search?q=deep+purple&amp;espv=210&amp;es_sm=93&amp;source=lnms&amp;tbm=isch&amp;sa=X&amp;ei=kFCYUpqkM6S8ygP62YDoAQ&amp;ved=0CAkQ_AUoAQ&amp;biw=1366&amp;bih=605#es_sm=93&amp;espv=210&amp;q=rage+band&amp;tbm=isch&amp;imgdii=_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https://www.google.cz/search?q=deep+purple&amp;espv=210&amp;es_sm=93&amp;source=lnms&amp;tbm=isch&amp;sa=X&amp;ei=kFCYUpqkM6S8ygP62YDoAQ&amp;ved=0CAkQ_AUoAQ&amp;biw=1366&amp;bih=605#es_sm=93&amp;espv=210&amp;q=helloween&amp;tbm=isch&amp;imgdii=_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894</TotalTime>
  <Words>1029</Words>
  <Application>Microsoft Office PowerPoint</Application>
  <PresentationFormat>Předvádění na obrazovce (4:3)</PresentationFormat>
  <Paragraphs>133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Horizont</vt:lpstr>
      <vt:lpstr>Heavy Metal</vt:lpstr>
      <vt:lpstr>Heavy Metal</vt:lpstr>
      <vt:lpstr>Počátky</vt:lpstr>
      <vt:lpstr>První průkopníci </vt:lpstr>
      <vt:lpstr>70. – počátek 80. let - Nová vlna z Británie</vt:lpstr>
      <vt:lpstr>80. léta</vt:lpstr>
      <vt:lpstr>Heavy metal</vt:lpstr>
      <vt:lpstr> Thrash metal</vt:lpstr>
      <vt:lpstr>Power / speed metal</vt:lpstr>
      <vt:lpstr>Black metal </vt:lpstr>
      <vt:lpstr>Death metal </vt:lpstr>
      <vt:lpstr>Doom metal </vt:lpstr>
      <vt:lpstr>Nová vlna: 90. léta a první dekáda  21. století   </vt:lpstr>
      <vt:lpstr> trendy po roce 2000</vt:lpstr>
      <vt:lpstr>Symfonický metal </vt:lpstr>
      <vt:lpstr>Metalové opery a další projekty </vt:lpstr>
      <vt:lpstr>Therion a jejich symfonický experiment</vt:lpstr>
      <vt:lpstr>Další metal-symfonické symbiózy</vt:lpstr>
      <vt:lpstr>Kvíz</vt:lpstr>
      <vt:lpstr>Zdroje</vt:lpstr>
      <vt:lpstr>Zdroje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Heavy Metal</dc:title>
  <dc:creator>Karel</dc:creator>
  <cp:lastModifiedBy>user6</cp:lastModifiedBy>
  <cp:revision>70</cp:revision>
  <dcterms:created xsi:type="dcterms:W3CDTF">2013-05-23T07:49:30Z</dcterms:created>
  <dcterms:modified xsi:type="dcterms:W3CDTF">2014-03-28T11:44:54Z</dcterms:modified>
</cp:coreProperties>
</file>