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3" r:id="rId7"/>
    <p:sldId id="264" r:id="rId8"/>
    <p:sldId id="260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B97365-EBCA-4027-87D5-99FC1D4DF0BB}" type="datetimeFigureOut">
              <a:rPr lang="en-US" smtClean="0"/>
              <a:pPr/>
              <a:t>3/28/2014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CB97365-EBCA-4027-87D5-99FC1D4DF0BB}" type="datetimeFigureOut">
              <a:rPr lang="en-US" smtClean="0"/>
              <a:pPr/>
              <a:t>3/28/2014</a:t>
            </a:fld>
            <a:endParaRPr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kumimoji="0" lang="en-US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9E29E33-B620-47F9-BB04-8846C2A5AFCC}" type="slidenum">
              <a:rPr kumimoji="0" lang="en-US" smtClean="0"/>
              <a:pPr/>
              <a:t>‹#›</a:t>
            </a:fld>
            <a:endParaRPr kumimoji="0" lang="en-US" dirty="0">
              <a:solidFill>
                <a:schemeClr val="tx1">
                  <a:shade val="50000"/>
                </a:scheme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http://www.zszebetin.cz/foto/EUfondy.jpg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zIaRFLPgRU" TargetMode="External"/><Relationship Id="rId2" Type="http://schemas.openxmlformats.org/officeDocument/2006/relationships/hyperlink" Target="http://www.youtube.com/watch?v=mM-hI2nuGAY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hyperlink" Target="http://www.youtube.com/watch?v=t1a6egXPqgA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://www.youtube.com/watch?v=Dq5VjwFDx1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Josef_Suk_star%C5%A1%C3%AD" TargetMode="External"/><Relationship Id="rId3" Type="http://schemas.openxmlformats.org/officeDocument/2006/relationships/hyperlink" Target="http://cs.wikipedia.org/wiki/Soubor:ZFibich.jpg" TargetMode="External"/><Relationship Id="rId7" Type="http://schemas.openxmlformats.org/officeDocument/2006/relationships/hyperlink" Target="http://cs.wikipedia.org/wiki/Rad%C3%BAz_a_Mahulena_(film,_1970)" TargetMode="External"/><Relationship Id="rId2" Type="http://schemas.openxmlformats.org/officeDocument/2006/relationships/hyperlink" Target="http://upload.wikimedia.org/wikipedia/commons/3/34/Georg_Benda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osef_Suk(1).jpg" TargetMode="External"/><Relationship Id="rId5" Type="http://schemas.openxmlformats.org/officeDocument/2006/relationships/hyperlink" Target="http://cs.wikipedia.org/wiki/Soubor:Julius_Zeyer_Vilimek.jpg" TargetMode="External"/><Relationship Id="rId10" Type="http://schemas.openxmlformats.org/officeDocument/2006/relationships/hyperlink" Target="http://www.collegium1704.com/cs/multimedia/galerie/raduzamahulena/raduz-a-mahulena1-68.html" TargetMode="External"/><Relationship Id="rId4" Type="http://schemas.openxmlformats.org/officeDocument/2006/relationships/hyperlink" Target="http://upload.wikimedia.org/wikipedia/commons/9/9a/Adolf_Liebscher_-_D%C3%ADv%C4%8D%C3%AD_v%C3%A1lka.jpg" TargetMode="External"/><Relationship Id="rId9" Type="http://schemas.openxmlformats.org/officeDocument/2006/relationships/hyperlink" Target="http://upload.wikimedia.org/wikipedia/commons/f/f0/Josef_Suk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5373216"/>
            <a:ext cx="8458200" cy="1222375"/>
          </a:xfrm>
        </p:spPr>
        <p:txBody>
          <a:bodyPr/>
          <a:lstStyle/>
          <a:p>
            <a:r>
              <a:rPr lang="cs-CZ" dirty="0" smtClean="0"/>
              <a:t>Hudba a slovo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836712"/>
            <a:ext cx="8458200" cy="1587624"/>
          </a:xfrm>
        </p:spPr>
        <p:txBody>
          <a:bodyPr>
            <a:normAutofit fontScale="62500" lnSpcReduction="20000"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Anotace	</a:t>
            </a:r>
            <a:r>
              <a:rPr lang="cs-CZ" dirty="0" smtClean="0">
                <a:latin typeface="Century Schoolbook" pitchFamily="18" charset="0"/>
              </a:rPr>
              <a:t>Prezentace seznámí žáky se vznikem a vývojem melodramu a scénické </a:t>
            </a:r>
          </a:p>
          <a:p>
            <a:r>
              <a:rPr lang="cs-CZ" dirty="0" smtClean="0">
                <a:latin typeface="Century Schoolbook" pitchFamily="18" charset="0"/>
              </a:rPr>
              <a:t>                  hudby. Dozvědí se, kteří čeští hudební skladatelé se o rozvoj této oblasti umění</a:t>
            </a:r>
          </a:p>
          <a:p>
            <a:r>
              <a:rPr lang="cs-CZ" dirty="0" smtClean="0">
                <a:latin typeface="Century Schoolbook" pitchFamily="18" charset="0"/>
              </a:rPr>
              <a:t>	 nejvíce zasloužili. Nově získané informace si zopakují zábavnou formou. </a:t>
            </a:r>
          </a:p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Jazyk	</a:t>
            </a:r>
            <a:r>
              <a:rPr lang="cs-CZ" dirty="0" smtClean="0">
                <a:latin typeface="Century Schoolbook" pitchFamily="18" charset="0"/>
              </a:rPr>
              <a:t>Čeština</a:t>
            </a:r>
            <a:br>
              <a:rPr lang="cs-CZ" dirty="0" smtClean="0">
                <a:latin typeface="Century Schoolbook" pitchFamily="18" charset="0"/>
              </a:rPr>
            </a:br>
            <a:r>
              <a:rPr lang="cs-CZ" b="1" dirty="0" smtClean="0">
                <a:solidFill>
                  <a:schemeClr val="bg2">
                    <a:lumMod val="50000"/>
                  </a:schemeClr>
                </a:solidFill>
                <a:latin typeface="Century Schoolbook" pitchFamily="18" charset="0"/>
              </a:rPr>
              <a:t>Očekávaný výstup</a:t>
            </a:r>
            <a:r>
              <a:rPr lang="cs-CZ" dirty="0" smtClean="0">
                <a:solidFill>
                  <a:schemeClr val="accent1"/>
                </a:solidFill>
                <a:latin typeface="Century Schoolbook" pitchFamily="18" charset="0"/>
              </a:rPr>
              <a:t/>
            </a:r>
            <a:br>
              <a:rPr lang="cs-CZ" dirty="0" smtClean="0">
                <a:solidFill>
                  <a:schemeClr val="accent1"/>
                </a:solidFill>
                <a:latin typeface="Century Schoolbook" pitchFamily="18" charset="0"/>
              </a:rPr>
            </a:br>
            <a:r>
              <a:rPr lang="cs-CZ" dirty="0" smtClean="0">
                <a:latin typeface="Century Schoolbook" pitchFamily="18" charset="0"/>
              </a:rPr>
              <a:t>	 Žák se zná další české hudební skladatele.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95536" y="2564904"/>
            <a:ext cx="8352928" cy="13973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600" b="1" dirty="0" smtClean="0">
                <a:solidFill>
                  <a:schemeClr val="tx2"/>
                </a:solidFill>
              </a:rPr>
              <a:t>Číslo a název klíčové </a:t>
            </a:r>
            <a:r>
              <a:rPr lang="cs-CZ" sz="1600" b="1" smtClean="0">
                <a:solidFill>
                  <a:schemeClr val="tx2"/>
                </a:solidFill>
              </a:rPr>
              <a:t>aktivity</a:t>
            </a:r>
            <a:r>
              <a:rPr lang="cs-CZ" sz="1600" b="1" smtClean="0">
                <a:solidFill>
                  <a:schemeClr val="tx2"/>
                </a:solidFill>
              </a:rPr>
              <a:t>: III/2 Inovace a zkvalitnění výuky prostřednictvím ICT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600" b="1" smtClean="0">
                <a:solidFill>
                  <a:schemeClr val="tx2"/>
                </a:solidFill>
              </a:rPr>
              <a:t>Základní </a:t>
            </a:r>
            <a:r>
              <a:rPr lang="cs-CZ" sz="1600" b="1" dirty="0" smtClean="0">
                <a:solidFill>
                  <a:schemeClr val="tx2"/>
                </a:solidFill>
              </a:rPr>
              <a:t>škola a Mateřská škola, Otnice, okres Vyškov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600" b="1" dirty="0" smtClean="0">
                <a:solidFill>
                  <a:schemeClr val="tx2"/>
                </a:solidFill>
              </a:rPr>
              <a:t>Mgr. Drahomíra Floriánová</a:t>
            </a: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endParaRPr lang="cs-CZ" sz="1600" b="1" dirty="0" smtClean="0">
              <a:solidFill>
                <a:schemeClr val="tx2"/>
              </a:solidFill>
            </a:endParaRPr>
          </a:p>
          <a:p>
            <a:pPr lvl="0">
              <a:lnSpc>
                <a:spcPct val="90000"/>
              </a:lnSpc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1600" b="1" dirty="0" smtClean="0">
                <a:solidFill>
                  <a:schemeClr val="tx2"/>
                </a:solidFill>
              </a:rPr>
              <a:t>Interní číslo</a:t>
            </a:r>
            <a:r>
              <a:rPr lang="cs-CZ" sz="1600" b="1" smtClean="0">
                <a:solidFill>
                  <a:schemeClr val="tx2"/>
                </a:solidFill>
              </a:rPr>
              <a:t>: </a:t>
            </a:r>
            <a:r>
              <a:rPr lang="cs-CZ" sz="1600" b="1" smtClean="0">
                <a:solidFill>
                  <a:schemeClr val="tx2"/>
                </a:solidFill>
              </a:rPr>
              <a:t>VY_32_INOVACE_HV2.DF.7.09</a:t>
            </a:r>
            <a:endParaRPr lang="cs-CZ" sz="1600" dirty="0"/>
          </a:p>
        </p:txBody>
      </p:sp>
      <p:pic>
        <p:nvPicPr>
          <p:cNvPr id="1026" name="Obrázek 1" descr="EUfondy.jpg"/>
          <p:cNvPicPr>
            <a:picLocks noChangeAspect="1" noChangeArrowheads="1"/>
          </p:cNvPicPr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656" y="3962210"/>
            <a:ext cx="4032448" cy="805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a slovo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5589240"/>
            <a:ext cx="8458200" cy="914400"/>
          </a:xfrm>
        </p:spPr>
        <p:txBody>
          <a:bodyPr>
            <a:normAutofit/>
          </a:bodyPr>
          <a:lstStyle/>
          <a:p>
            <a:pPr algn="r"/>
            <a:r>
              <a:rPr lang="cs-CZ" sz="2000" dirty="0" smtClean="0"/>
              <a:t>Mgr. Drahomíra Floriánová</a:t>
            </a:r>
            <a:endParaRPr lang="cs-CZ" sz="2000" dirty="0"/>
          </a:p>
        </p:txBody>
      </p:sp>
      <p:pic>
        <p:nvPicPr>
          <p:cNvPr id="4" name="Obrázek 3" descr="bez názvu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15616" y="548680"/>
            <a:ext cx="6667500" cy="41433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ovéPole 4"/>
          <p:cNvSpPr txBox="1"/>
          <p:nvPr/>
        </p:nvSpPr>
        <p:spPr>
          <a:xfrm>
            <a:off x="4283968" y="548680"/>
            <a:ext cx="34563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</a:rPr>
              <a:t>Radúz a Mahulena – Národní divadlo Praha</a:t>
            </a:r>
            <a:endParaRPr lang="cs-CZ" sz="1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Melodram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4699248" cy="5112568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Hudba bývá odjakživa spojována nejen </a:t>
            </a:r>
          </a:p>
          <a:p>
            <a:pPr>
              <a:buNone/>
            </a:pPr>
            <a:r>
              <a:rPr lang="cs-CZ" sz="1600" dirty="0" smtClean="0"/>
              <a:t>	s pohybem, ale také se slovem.</a:t>
            </a:r>
          </a:p>
          <a:p>
            <a:r>
              <a:rPr lang="cs-CZ" sz="1600" dirty="0" smtClean="0"/>
              <a:t>Slovo a text k hudbě prostě přirozeně patří.</a:t>
            </a:r>
          </a:p>
          <a:p>
            <a:r>
              <a:rPr lang="cs-CZ" sz="1600" dirty="0" smtClean="0"/>
              <a:t>Spojením hudby a slova vzniká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melodram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Jeho vývoj započal v 18. století. Autorem prvních melodramů byl od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Jean-</a:t>
            </a:r>
            <a:r>
              <a:rPr lang="cs-CZ" sz="1600" b="1" dirty="0" err="1" smtClean="0">
                <a:solidFill>
                  <a:schemeClr val="accent2">
                    <a:lumMod val="75000"/>
                  </a:schemeClr>
                </a:solidFill>
              </a:rPr>
              <a:t>Jacques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Rousseaua </a:t>
            </a:r>
            <a:r>
              <a:rPr lang="cs-CZ" sz="1600" dirty="0" smtClean="0"/>
              <a:t>-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Pygmalion</a:t>
            </a:r>
            <a:r>
              <a:rPr lang="cs-CZ" sz="1600" dirty="0" smtClean="0"/>
              <a:t> (1770), který vycházel z přesvědčení, že francouzský jazyk není vhodný pro zpěv. </a:t>
            </a:r>
          </a:p>
          <a:p>
            <a:r>
              <a:rPr lang="cs-CZ" sz="1600" dirty="0" smtClean="0"/>
              <a:t>U nás se jako první tímto žánrem zabýval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Jiří Antonín Benda</a:t>
            </a:r>
            <a:r>
              <a:rPr lang="cs-CZ" sz="1600" dirty="0" smtClean="0"/>
              <a:t>. Nejproslulejší byl jeho scénický melodram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Ariadna na Naxu</a:t>
            </a:r>
            <a:r>
              <a:rPr lang="cs-CZ" sz="1600" dirty="0" smtClean="0"/>
              <a:t> - 1774. Nechává v něm herce střídat slovo s hudbou.</a:t>
            </a:r>
          </a:p>
          <a:p>
            <a:r>
              <a:rPr lang="cs-CZ" sz="1600" dirty="0" smtClean="0"/>
              <a:t>Bendovým obdivovatelem byl i  Wolfgang Amadeus Mozart.</a:t>
            </a:r>
          </a:p>
          <a:p>
            <a:r>
              <a:rPr lang="cs-CZ" sz="1600" dirty="0" smtClean="0"/>
              <a:t>V 19. století se začaly komponovat melodramy, kde slovo zaznívalo společně s hudbou.</a:t>
            </a:r>
          </a:p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Melodramy</a:t>
            </a:r>
            <a:r>
              <a:rPr lang="cs-CZ" sz="1600" dirty="0" smtClean="0"/>
              <a:t> mohou být buď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koncertní </a:t>
            </a:r>
            <a:r>
              <a:rPr lang="cs-CZ" sz="1600" dirty="0" smtClean="0"/>
              <a:t>(klavír a recitace) nebo mají podobu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scénickou</a:t>
            </a:r>
            <a:r>
              <a:rPr lang="cs-CZ" sz="1600" dirty="0" smtClean="0"/>
              <a:t>. To jsou pak celovečerní dramata doprovázená orchestrem.</a:t>
            </a:r>
          </a:p>
          <a:p>
            <a:endParaRPr lang="cs-CZ" sz="1600" dirty="0"/>
          </a:p>
        </p:txBody>
      </p:sp>
      <p:pic>
        <p:nvPicPr>
          <p:cNvPr id="4" name="Obrázek 3" descr="452px-Georg_Bend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292080" y="1556792"/>
            <a:ext cx="3599224" cy="47697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Zdeněk Fibich			1850 - 1900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4843264" cy="5328592"/>
          </a:xfrm>
        </p:spPr>
        <p:txBody>
          <a:bodyPr>
            <a:normAutofit fontScale="92500" lnSpcReduction="10000"/>
          </a:bodyPr>
          <a:lstStyle/>
          <a:p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Zdeněk Fibich </a:t>
            </a:r>
            <a:r>
              <a:rPr lang="cs-CZ" sz="1600" dirty="0" smtClean="0"/>
              <a:t>žil a tvořil ve stejné době jako Antonín Dvořák. </a:t>
            </a:r>
          </a:p>
          <a:p>
            <a:r>
              <a:rPr lang="cs-CZ" sz="1600" dirty="0" smtClean="0"/>
              <a:t>Už za svého života byl velmi uznávaným autorem. </a:t>
            </a:r>
          </a:p>
          <a:p>
            <a:r>
              <a:rPr lang="cs-CZ" sz="1600" dirty="0" smtClean="0"/>
              <a:t>Působil jako kapelník v Prozatímním divadle v Praze. Později se stal dramaturgem opery Národního divadla.</a:t>
            </a:r>
          </a:p>
          <a:p>
            <a:r>
              <a:rPr lang="cs-CZ" sz="1600" dirty="0" smtClean="0"/>
              <a:t>Složil mnoho zajímavých děl. Melodramy se řadí mezi ně. Vrcholem jeho melodramové tvorby je trilogie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Hippodamie</a:t>
            </a:r>
            <a:r>
              <a:rPr lang="cs-CZ" sz="1600" dirty="0" smtClean="0"/>
              <a:t>. Jedná se o tři na sebe navazující melodramy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Námluvy Pelopovy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2"/>
              </a:rPr>
              <a:t>Smír Tantalův</a:t>
            </a:r>
            <a:r>
              <a:rPr lang="cs-CZ" sz="1600" dirty="0" smtClean="0">
                <a:hlinkClick r:id="rId2"/>
              </a:rPr>
              <a:t> </a:t>
            </a:r>
            <a:r>
              <a:rPr lang="cs-CZ" sz="1600" dirty="0" smtClean="0"/>
              <a:t>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Smrt Hippodamie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Slavné byly i Fibichovy opery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Nevěsta messinská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Bouře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3"/>
              </a:rPr>
              <a:t>Šárka</a:t>
            </a:r>
            <a:r>
              <a:rPr lang="cs-CZ" sz="1600" dirty="0" smtClean="0"/>
              <a:t>.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smtClean="0"/>
              <a:t>Ta je na téma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Dívčí války </a:t>
            </a:r>
            <a:r>
              <a:rPr lang="cs-CZ" sz="1600" dirty="0" smtClean="0"/>
              <a:t>podle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Starých pověstí českých Aloise Jiráska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Známý je také jako autor symfonií a symfonických básní. Asi nejpopulárnější jeho skladbou je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  <a:hlinkClick r:id="rId4"/>
              </a:rPr>
              <a:t>Poem</a:t>
            </a:r>
            <a:r>
              <a:rPr lang="cs-CZ" sz="1600" dirty="0" smtClean="0"/>
              <a:t>. Původně byla částí symfonické skladby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 podvečer</a:t>
            </a:r>
            <a:r>
              <a:rPr lang="cs-CZ" sz="1600" dirty="0" smtClean="0"/>
              <a:t>, nyní se hraje samostatně.</a:t>
            </a:r>
          </a:p>
          <a:p>
            <a:r>
              <a:rPr lang="cs-CZ" sz="1600" dirty="0" smtClean="0"/>
              <a:t>Sbírka epických básní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Kytice</a:t>
            </a:r>
            <a:r>
              <a:rPr lang="cs-CZ" sz="1600" dirty="0" smtClean="0"/>
              <a:t> Karla Jaromíra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Erbena</a:t>
            </a:r>
            <a:r>
              <a:rPr lang="cs-CZ" sz="1600" dirty="0" smtClean="0"/>
              <a:t> inspirovala Zdeňka Fibicha k napsání tří kratších melodramů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Polednice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Vodník</a:t>
            </a:r>
            <a:r>
              <a:rPr lang="cs-CZ" sz="1600" dirty="0" smtClean="0"/>
              <a:t> 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Štědrý den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Ve 20. století přestal být Fibich známý, až v posledních letech je o jeho dílo zase zájem.</a:t>
            </a:r>
            <a:endParaRPr lang="cs-CZ" sz="1600" dirty="0"/>
          </a:p>
        </p:txBody>
      </p:sp>
      <p:pic>
        <p:nvPicPr>
          <p:cNvPr id="4" name="Obrázek 3" descr="ZFibich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56176" y="1196752"/>
            <a:ext cx="2107952" cy="300383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ADOLF_~1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364088" y="4365104"/>
            <a:ext cx="3672408" cy="23744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364088" y="4365104"/>
            <a:ext cx="17281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Opera Šárka</a:t>
            </a:r>
            <a:endParaRPr lang="cs-CZ" sz="14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Scénická hudba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6792"/>
            <a:ext cx="5275312" cy="4523333"/>
          </a:xfrm>
        </p:spPr>
        <p:txBody>
          <a:bodyPr>
            <a:normAutofit/>
          </a:bodyPr>
          <a:lstStyle/>
          <a:p>
            <a:r>
              <a:rPr lang="cs-CZ" sz="1600" dirty="0" smtClean="0"/>
              <a:t>Představuje spojení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slova a hudby</a:t>
            </a:r>
            <a:r>
              <a:rPr lang="cs-CZ" sz="1600" dirty="0" smtClean="0"/>
              <a:t>. Ta se hraje v průběhu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činoherního představení</a:t>
            </a:r>
            <a:r>
              <a:rPr lang="cs-CZ" sz="1600" dirty="0" smtClean="0"/>
              <a:t>. Využívá se při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předehře</a:t>
            </a:r>
            <a:r>
              <a:rPr lang="cs-CZ" sz="1600" dirty="0" smtClean="0"/>
              <a:t>,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mezihrách</a:t>
            </a:r>
            <a:r>
              <a:rPr lang="cs-CZ" sz="1600" dirty="0" smtClean="0"/>
              <a:t> nebo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v hudebních vsuvkách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Takovou hudbou je hudba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Josefa Suka </a:t>
            </a:r>
            <a:r>
              <a:rPr lang="cs-CZ" sz="1600" dirty="0" smtClean="0"/>
              <a:t>k pohádce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Julia</a:t>
            </a:r>
            <a:r>
              <a:rPr lang="cs-CZ" sz="1600" b="1" dirty="0" smtClean="0">
                <a:solidFill>
                  <a:srgbClr val="FFC000"/>
                </a:solidFill>
              </a:rPr>
              <a:t>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Zeyera</a:t>
            </a:r>
            <a:r>
              <a:rPr lang="cs-CZ" sz="1600" b="1" dirty="0" smtClean="0">
                <a:solidFill>
                  <a:srgbClr val="FFC000"/>
                </a:solidFill>
              </a:rPr>
              <a:t> </a:t>
            </a:r>
            <a:r>
              <a:rPr lang="cs-CZ" sz="1600" dirty="0" smtClean="0"/>
              <a:t>z roku 1896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Radúz a Mahulena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Na motivy této pohádky byl v roce 1970 natočen režisérem Petrem Weiglem stejnojmenný film. V hlavních rolích se objevili slovenská herečka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Magda Vašáryová</a:t>
            </a:r>
            <a:r>
              <a:rPr lang="cs-CZ" sz="1600" b="1" dirty="0" smtClean="0">
                <a:solidFill>
                  <a:srgbClr val="FFC000"/>
                </a:solidFill>
              </a:rPr>
              <a:t> </a:t>
            </a:r>
            <a:r>
              <a:rPr lang="cs-CZ" sz="1600" dirty="0" smtClean="0"/>
              <a:t>a český herec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Jan Tříska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Pohádka je vytvořena podle 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motivů slovenských bájí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Vypráví o lásce krásné Mahuleny, dcery krále Stojmíra, k princi magurskému – Radúzovi. Aby oba zamilovaní mohli žít spolu, musí překonat nejen protivenství znepřátelených rodů, ale i kletbu Mahuleniny matky. Její vinou Radúz ztratí paměť a Mahulena je proměněna v topol. Nakonec je však silou lásky kletba prolomena.</a:t>
            </a:r>
            <a:endParaRPr lang="cs-CZ" sz="1600" dirty="0"/>
          </a:p>
        </p:txBody>
      </p:sp>
      <p:pic>
        <p:nvPicPr>
          <p:cNvPr id="4" name="Obrázek 3" descr="482px-Julius_Zeyer_Vilim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764704"/>
            <a:ext cx="2194129" cy="27267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 descr="Josef_Suk(1)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804248" y="3645024"/>
            <a:ext cx="2070424" cy="30642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ovéPole 5"/>
          <p:cNvSpPr txBox="1"/>
          <p:nvPr/>
        </p:nvSpPr>
        <p:spPr>
          <a:xfrm>
            <a:off x="5508104" y="3212976"/>
            <a:ext cx="15121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</a:rPr>
              <a:t>Julius Zeyer</a:t>
            </a:r>
            <a:endParaRPr lang="cs-CZ" sz="1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04248" y="6381328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>
                <a:solidFill>
                  <a:schemeClr val="accent2">
                    <a:lumMod val="75000"/>
                  </a:schemeClr>
                </a:solidFill>
              </a:rPr>
              <a:t>Josef Suk</a:t>
            </a:r>
            <a:endParaRPr lang="cs-CZ" sz="14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Josef Suk				1874 - 1935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5635352" cy="5184576"/>
          </a:xfrm>
        </p:spPr>
        <p:txBody>
          <a:bodyPr>
            <a:normAutofit fontScale="92500" lnSpcReduction="10000"/>
          </a:bodyPr>
          <a:lstStyle/>
          <a:p>
            <a:r>
              <a:rPr lang="cs-CZ" sz="1700" dirty="0" smtClean="0"/>
              <a:t>Už jako velmi malý chlapec hrál </a:t>
            </a:r>
            <a:r>
              <a:rPr lang="cs-CZ" sz="1700" b="1" dirty="0" smtClean="0">
                <a:solidFill>
                  <a:schemeClr val="accent2">
                    <a:lumMod val="75000"/>
                  </a:schemeClr>
                </a:solidFill>
              </a:rPr>
              <a:t>Josef Suk</a:t>
            </a:r>
            <a:r>
              <a:rPr lang="cs-CZ" sz="1700" dirty="0" smtClean="0"/>
              <a:t>, syn učitele z Křečovic, na housle.</a:t>
            </a:r>
          </a:p>
          <a:p>
            <a:r>
              <a:rPr lang="cs-CZ" sz="1700" dirty="0" smtClean="0"/>
              <a:t> Z dětství jsou také jeho první skladby.</a:t>
            </a:r>
          </a:p>
          <a:p>
            <a:r>
              <a:rPr lang="cs-CZ" sz="1700" dirty="0" smtClean="0"/>
              <a:t>Byl přijat na pražskou konzervatoř a stal se </a:t>
            </a:r>
            <a:r>
              <a:rPr lang="cs-CZ" sz="1700" b="1" dirty="0" smtClean="0">
                <a:solidFill>
                  <a:schemeClr val="accent2">
                    <a:lumMod val="75000"/>
                  </a:schemeClr>
                </a:solidFill>
              </a:rPr>
              <a:t>žákem Antonína Dvořáka</a:t>
            </a:r>
            <a:r>
              <a:rPr lang="cs-CZ" sz="1700" dirty="0" smtClean="0"/>
              <a:t>.</a:t>
            </a:r>
          </a:p>
          <a:p>
            <a:r>
              <a:rPr lang="cs-CZ" sz="1700" dirty="0" smtClean="0"/>
              <a:t>Jako houslista slavného </a:t>
            </a:r>
            <a:r>
              <a:rPr lang="cs-CZ" sz="1700" b="1" dirty="0" smtClean="0">
                <a:solidFill>
                  <a:schemeClr val="accent2">
                    <a:lumMod val="75000"/>
                  </a:schemeClr>
                </a:solidFill>
              </a:rPr>
              <a:t>Českého kv</a:t>
            </a:r>
            <a:r>
              <a:rPr lang="cs-CZ" sz="1700" b="1" dirty="0" smtClean="0">
                <a:solidFill>
                  <a:srgbClr val="FFC000"/>
                </a:solidFill>
              </a:rPr>
              <a:t>arteta </a:t>
            </a:r>
            <a:r>
              <a:rPr lang="cs-CZ" sz="1700" dirty="0" smtClean="0"/>
              <a:t>procestoval celý svět.</a:t>
            </a:r>
          </a:p>
          <a:p>
            <a:r>
              <a:rPr lang="cs-CZ" sz="1700" dirty="0" smtClean="0"/>
              <a:t>Ještě za dob studií se zamiloval do </a:t>
            </a:r>
            <a:r>
              <a:rPr lang="cs-CZ" sz="1700" b="1" dirty="0" smtClean="0">
                <a:solidFill>
                  <a:schemeClr val="accent2">
                    <a:lumMod val="75000"/>
                  </a:schemeClr>
                </a:solidFill>
              </a:rPr>
              <a:t>Dvořákovy dcery Otilky </a:t>
            </a:r>
            <a:r>
              <a:rPr lang="cs-CZ" sz="1700" dirty="0" smtClean="0"/>
              <a:t>a brzy se s ní oženil.</a:t>
            </a:r>
          </a:p>
          <a:p>
            <a:r>
              <a:rPr lang="cs-CZ" sz="1700" dirty="0" smtClean="0"/>
              <a:t>Po smrti Antonína Dvořáka (1904) se stal Suk jedním z jeho nástupců na pražské konzervatoři.</a:t>
            </a:r>
          </a:p>
          <a:p>
            <a:r>
              <a:rPr lang="cs-CZ" sz="1700" dirty="0" smtClean="0"/>
              <a:t>Jeho skladby jsou velmi oblíbené.</a:t>
            </a:r>
          </a:p>
          <a:p>
            <a:pPr lvl="1"/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</a:rPr>
              <a:t>Serenáda pro smyčce  </a:t>
            </a:r>
            <a:r>
              <a:rPr lang="cs-CZ" sz="1500" dirty="0" smtClean="0"/>
              <a:t>(psal ji v 18 letech) hrává se často na Vánoce</a:t>
            </a:r>
          </a:p>
          <a:p>
            <a:pPr lvl="1"/>
            <a:r>
              <a:rPr lang="cs-CZ" sz="1500" b="1" dirty="0" smtClean="0">
                <a:solidFill>
                  <a:srgbClr val="FFC000"/>
                </a:solidFill>
                <a:hlinkClick r:id="rId2"/>
              </a:rPr>
              <a:t>Pohádka o Radúzovi a Mahuleně  </a:t>
            </a:r>
            <a:r>
              <a:rPr lang="cs-CZ" sz="1500" dirty="0" smtClean="0"/>
              <a:t>(ve 23 letech)</a:t>
            </a:r>
          </a:p>
          <a:p>
            <a:pPr lvl="1"/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</a:rPr>
              <a:t>Asrael</a:t>
            </a:r>
            <a:r>
              <a:rPr lang="cs-CZ" sz="1500" b="1" dirty="0" smtClean="0">
                <a:solidFill>
                  <a:srgbClr val="FFC000"/>
                </a:solidFill>
              </a:rPr>
              <a:t> </a:t>
            </a:r>
            <a:r>
              <a:rPr lang="cs-CZ" sz="1500" dirty="0" smtClean="0"/>
              <a:t> (smuteční symfonie známá v cizině)</a:t>
            </a:r>
          </a:p>
          <a:p>
            <a:pPr lvl="1"/>
            <a:r>
              <a:rPr lang="cs-CZ" sz="1500" b="1" dirty="0" smtClean="0">
                <a:solidFill>
                  <a:schemeClr val="accent2">
                    <a:lumMod val="75000"/>
                  </a:schemeClr>
                </a:solidFill>
              </a:rPr>
              <a:t>Pohádka </a:t>
            </a:r>
            <a:r>
              <a:rPr lang="cs-CZ" sz="1500" dirty="0" smtClean="0"/>
              <a:t> (čtyřvětá suita podle hudby k pohádce Radúz a Mahulena)</a:t>
            </a:r>
          </a:p>
          <a:p>
            <a:pPr lvl="1"/>
            <a:endParaRPr lang="cs-CZ" sz="1400" dirty="0" smtClean="0"/>
          </a:p>
          <a:p>
            <a:r>
              <a:rPr lang="cs-CZ" sz="1700" dirty="0" smtClean="0"/>
              <a:t>K Sukově popularitě v zahraničí dnes přispívá jeho vnuk, </a:t>
            </a:r>
            <a:r>
              <a:rPr lang="cs-CZ" sz="1700" b="1" dirty="0" smtClean="0">
                <a:solidFill>
                  <a:schemeClr val="accent2">
                    <a:lumMod val="75000"/>
                  </a:schemeClr>
                </a:solidFill>
              </a:rPr>
              <a:t>houslista Josef Suk</a:t>
            </a:r>
            <a:r>
              <a:rPr lang="cs-CZ" sz="1700" dirty="0" smtClean="0"/>
              <a:t>.</a:t>
            </a:r>
          </a:p>
        </p:txBody>
      </p:sp>
      <p:pic>
        <p:nvPicPr>
          <p:cNvPr id="4" name="Zástupný symbol pro obsah 3" descr="Josef_Suk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156176" y="1772816"/>
            <a:ext cx="2861242" cy="38164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Obdélník 4"/>
          <p:cNvSpPr/>
          <p:nvPr/>
        </p:nvSpPr>
        <p:spPr>
          <a:xfrm>
            <a:off x="6084168" y="4365104"/>
            <a:ext cx="3059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Josef Suk </a:t>
            </a:r>
          </a:p>
          <a:p>
            <a:pPr algn="ctr"/>
            <a:r>
              <a:rPr lang="cs-CZ" sz="1400" b="1" dirty="0" smtClean="0">
                <a:solidFill>
                  <a:schemeClr val="accent2">
                    <a:lumMod val="50000"/>
                  </a:schemeClr>
                </a:solidFill>
              </a:rPr>
              <a:t>s věnováním miss Otilce Dvořákové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Malá zkouška paměti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68072" cy="4320481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 smtClean="0"/>
              <a:t>Hudba bývá odjakživa spojována nejen s pohybem, ale také se ………………………………...</a:t>
            </a:r>
          </a:p>
          <a:p>
            <a:r>
              <a:rPr lang="cs-CZ" sz="6400" dirty="0" smtClean="0"/>
              <a:t>Spojením hudby a slova vzniká …………………………………...</a:t>
            </a:r>
          </a:p>
          <a:p>
            <a:r>
              <a:rPr lang="cs-CZ" sz="6400" dirty="0" smtClean="0"/>
              <a:t>U nás se jako první tímto žánrem zabýval …………………………………………………..</a:t>
            </a:r>
          </a:p>
          <a:p>
            <a:r>
              <a:rPr lang="cs-CZ" sz="6400" dirty="0" smtClean="0"/>
              <a:t>Melodramy mohou být buď …………………………(klavír a recitace) nebo mají podobu …………………. To jsou pak celovečerní dramata doprovázená orchestrem.</a:t>
            </a:r>
          </a:p>
          <a:p>
            <a:r>
              <a:rPr lang="cs-CZ" sz="6400" dirty="0" smtClean="0"/>
              <a:t>Scénická hudba se využívá při …………………………..., mezihrách nebo………………………………………..</a:t>
            </a:r>
          </a:p>
          <a:p>
            <a:r>
              <a:rPr lang="cs-CZ" sz="6400" dirty="0" smtClean="0"/>
              <a:t>Takovou hudbou je hudba …………………………k pohádce ………………………………z roku 1896 ……………………………………………………..</a:t>
            </a:r>
          </a:p>
          <a:p>
            <a:r>
              <a:rPr lang="cs-CZ" sz="6400" dirty="0" smtClean="0"/>
              <a:t>Pohádka je vytvořena podle motivů …………………………….. bájí. </a:t>
            </a:r>
          </a:p>
          <a:p>
            <a:r>
              <a:rPr lang="cs-CZ" sz="6400" dirty="0" smtClean="0"/>
              <a:t>Už jako velmi malý chlapec hrál Josef Suk, syn učitele z Křečovic ……………………………………..</a:t>
            </a:r>
          </a:p>
          <a:p>
            <a:r>
              <a:rPr lang="cs-CZ" sz="6400" dirty="0" smtClean="0"/>
              <a:t>Byl přijat na pražskou konzervatoř a stal se žákem ………………………………………………...</a:t>
            </a:r>
          </a:p>
          <a:p>
            <a:r>
              <a:rPr lang="cs-CZ" sz="6400" dirty="0" smtClean="0"/>
              <a:t>Jako houslista slavného …………………………………………..procestoval celý svět.</a:t>
            </a:r>
          </a:p>
          <a:p>
            <a:r>
              <a:rPr lang="cs-CZ" sz="6400" dirty="0" smtClean="0"/>
              <a:t>Oženil se s Dvořákovou dcerou  ……………………………</a:t>
            </a:r>
          </a:p>
          <a:p>
            <a:r>
              <a:rPr lang="cs-CZ" sz="6400" dirty="0" smtClean="0"/>
              <a:t>Oblíbená je jeho suita ………………………………………………</a:t>
            </a:r>
          </a:p>
          <a:p>
            <a:r>
              <a:rPr lang="cs-CZ" sz="6400" dirty="0" smtClean="0"/>
              <a:t>K Sukově popularitě v zahraničí přispívá jeho vnuk, ……………………………… Josef Suk.</a:t>
            </a:r>
          </a:p>
          <a:p>
            <a:endParaRPr lang="cs-CZ" sz="2900" dirty="0" smtClean="0"/>
          </a:p>
          <a:p>
            <a:endParaRPr lang="cs-CZ" sz="29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	</a:t>
            </a:r>
          </a:p>
          <a:p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877272"/>
            <a:ext cx="83529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melodram, předehře, Českého kvarteta, slovenských,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Josefa Suka, koncertní, Jiří Antonín Benda, v hudebních vsuvkách,</a:t>
            </a:r>
            <a:r>
              <a:rPr lang="cs-CZ" sz="16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cs-CZ" sz="1600" dirty="0" smtClean="0">
                <a:solidFill>
                  <a:schemeClr val="accent2">
                    <a:lumMod val="75000"/>
                  </a:schemeClr>
                </a:solidFill>
              </a:rPr>
              <a:t>Julia Zeyera, na housle, Otilkou, houslista, scénickou, Radúz a Mahulena, Antonína Dvořáka, slovem, Serenáda pro smyčce</a:t>
            </a:r>
            <a:endParaRPr lang="cs-CZ" sz="16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http://upload.wikimedia.org/wikipedia/commons/3/34/Georg_Benda.jpg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>
                <a:hlinkClick r:id="rId3"/>
              </a:rPr>
              <a:t>http://cs.wikipedia.org/wiki/Soubor:ZFibich.jpg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>
                <a:hlinkClick r:id="rId4"/>
              </a:rPr>
              <a:t>http://upload.wikimedia.org/wikipedia/commons/9/9a/Adolf_Liebscher_-_D%C3%ADv%C4%8D%C3%AD_v%C3%A1lka.jpg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>
                <a:hlinkClick r:id="rId5"/>
              </a:rPr>
              <a:t>http://cs.wikipedia.org/wiki/Soubor:Julius_Zeyer_Vilimek.jpg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>
                <a:hlinkClick r:id="rId6"/>
              </a:rPr>
              <a:t>http://cs.wikipedia.org/wiki/Soubor:Josef_Suk(1).jpg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>
                <a:hlinkClick r:id="rId7"/>
              </a:rPr>
              <a:t>http://cs.wikipedia.org/wiki/Rad%C3%BAz_a_Mahulena_(film,_1970)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>
                <a:hlinkClick r:id="rId8"/>
              </a:rPr>
              <a:t>http://cs.wikipedia.org/wiki/Josef_Suk_star%C5%A1%C3%AD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>
                <a:hlinkClick r:id="rId9"/>
              </a:rPr>
              <a:t>http://upload.wikimedia.org/wikipedia/commons/f/f0/Josef_Suk.jpg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>
                <a:hlinkClick r:id="rId10"/>
              </a:rPr>
              <a:t>http://www.collegium1704.com/</a:t>
            </a:r>
            <a:r>
              <a:rPr lang="cs-CZ" sz="1600" dirty="0" err="1" smtClean="0">
                <a:hlinkClick r:id="rId10"/>
              </a:rPr>
              <a:t>cs</a:t>
            </a:r>
            <a:r>
              <a:rPr lang="cs-CZ" sz="1600" dirty="0" smtClean="0">
                <a:hlinkClick r:id="rId10"/>
              </a:rPr>
              <a:t>/multimedia/galerie/</a:t>
            </a:r>
            <a:r>
              <a:rPr lang="cs-CZ" sz="1600" dirty="0" err="1" smtClean="0">
                <a:hlinkClick r:id="rId10"/>
              </a:rPr>
              <a:t>raduzamahulena</a:t>
            </a:r>
            <a:r>
              <a:rPr lang="cs-CZ" sz="1600" dirty="0" smtClean="0">
                <a:hlinkClick r:id="rId10"/>
              </a:rPr>
              <a:t>/</a:t>
            </a:r>
            <a:r>
              <a:rPr lang="cs-CZ" sz="1600" dirty="0" err="1" smtClean="0">
                <a:hlinkClick r:id="rId10"/>
              </a:rPr>
              <a:t>raduz</a:t>
            </a:r>
            <a:r>
              <a:rPr lang="cs-CZ" sz="1600" dirty="0" smtClean="0">
                <a:hlinkClick r:id="rId10"/>
              </a:rPr>
              <a:t>-a-mahulena1-68.html</a:t>
            </a:r>
            <a:r>
              <a:rPr lang="cs-CZ" sz="1600" dirty="0" smtClean="0"/>
              <a:t>, 6. 11. 2013</a:t>
            </a:r>
          </a:p>
          <a:p>
            <a:r>
              <a:rPr lang="cs-CZ" sz="1600" dirty="0" smtClean="0"/>
              <a:t>Hudební výchova pro 6. ročník ZŠ (A.  Charalambidis, J. Pilka a kol.), SPN, 2008, ISBN 80-7235-296-2, 6. 11. 2013</a:t>
            </a:r>
            <a:endParaRPr lang="cs-CZ" sz="16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1646</TotalTime>
  <Words>830</Words>
  <Application>Microsoft Office PowerPoint</Application>
  <PresentationFormat>Předvádění na obrazovce (4:3)</PresentationFormat>
  <Paragraphs>92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Hudba a slovo</vt:lpstr>
      <vt:lpstr>Hudba a slovo</vt:lpstr>
      <vt:lpstr>Melodram</vt:lpstr>
      <vt:lpstr>Zdeněk Fibich   1850 - 1900</vt:lpstr>
      <vt:lpstr>Scénická hudba</vt:lpstr>
      <vt:lpstr>Josef Suk    1874 - 1935</vt:lpstr>
      <vt:lpstr>Malá zkouška paměti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a slovo</dc:title>
  <dc:creator>Draha</dc:creator>
  <cp:lastModifiedBy>user6</cp:lastModifiedBy>
  <cp:revision>169</cp:revision>
  <dcterms:created xsi:type="dcterms:W3CDTF">2013-11-05T16:31:50Z</dcterms:created>
  <dcterms:modified xsi:type="dcterms:W3CDTF">2014-03-28T11:37:14Z</dcterms:modified>
</cp:coreProperties>
</file>