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65" r:id="rId2"/>
    <p:sldId id="256" r:id="rId3"/>
    <p:sldId id="257" r:id="rId4"/>
    <p:sldId id="258" r:id="rId5"/>
    <p:sldId id="259" r:id="rId6"/>
    <p:sldId id="261" r:id="rId7"/>
    <p:sldId id="262" r:id="rId8"/>
    <p:sldId id="263" r:id="rId9"/>
    <p:sldId id="264" r:id="rId10"/>
    <p:sldId id="260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kumimoji="0"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7CB97365-EBCA-4027-87D5-99FC1D4DF0BB}" type="datetimeFigureOut">
              <a:rPr lang="en-US" smtClean="0"/>
              <a:pPr/>
              <a:t>3/28/2014</a:t>
            </a:fld>
            <a:endParaRPr lang="en-US">
              <a:solidFill>
                <a:schemeClr val="tx1">
                  <a:shade val="50000"/>
                </a:scheme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kumimoji="0" lang="en-US">
              <a:solidFill>
                <a:schemeClr val="tx1">
                  <a:shade val="50000"/>
                </a:scheme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 dirty="0">
              <a:solidFill>
                <a:schemeClr val="tx1">
                  <a:shade val="50000"/>
                </a:scheme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http://www.zszebetin.cz/foto/EUfondy.jpg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pnG06Tw9-CI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0elkSCTHecg" TargetMode="External"/><Relationship Id="rId2" Type="http://schemas.openxmlformats.org/officeDocument/2006/relationships/hyperlink" Target="http://www.youtube.com/watch?v=HMCk2Ri0DmQ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yahtPgL3cyQ" TargetMode="External"/><Relationship Id="rId7" Type="http://schemas.openxmlformats.org/officeDocument/2006/relationships/image" Target="../media/image6.jpeg"/><Relationship Id="rId2" Type="http://schemas.openxmlformats.org/officeDocument/2006/relationships/hyperlink" Target="http://www.youtube.com/watch?v=_b_s9ZmFMn4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ZlRy8G5CIwM" TargetMode="External"/><Relationship Id="rId5" Type="http://schemas.openxmlformats.org/officeDocument/2006/relationships/hyperlink" Target="http://www.youtube.com/watch?v=fGrUjOIdGhM" TargetMode="External"/><Relationship Id="rId4" Type="http://schemas.openxmlformats.org/officeDocument/2006/relationships/hyperlink" Target="http://www.youtube.com/watch?v=Ups4QRZVQNs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Traxler_a_Je%C5%BEek-1938.jpg" TargetMode="External"/><Relationship Id="rId7" Type="http://schemas.openxmlformats.org/officeDocument/2006/relationships/hyperlink" Target="http://cs.wikipedia.org/wiki/Jaroslav_Je%C5%BEek" TargetMode="External"/><Relationship Id="rId2" Type="http://schemas.openxmlformats.org/officeDocument/2006/relationships/hyperlink" Target="http://en.wikipedia.org/wiki/File:Baker_Banan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Gustav_Brom" TargetMode="External"/><Relationship Id="rId5" Type="http://schemas.openxmlformats.org/officeDocument/2006/relationships/hyperlink" Target="http://cs.wikipedia.org/wiki/Soubor:Gustav_brom.jpg" TargetMode="External"/><Relationship Id="rId4" Type="http://schemas.openxmlformats.org/officeDocument/2006/relationships/hyperlink" Target="http://cs.wikipedia.org/wiki/Soubor:Voskovec_a_Werich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1743472"/>
          </a:xfrm>
        </p:spPr>
        <p:txBody>
          <a:bodyPr/>
          <a:lstStyle/>
          <a:p>
            <a:r>
              <a:rPr lang="cs-CZ" dirty="0" smtClean="0">
                <a:solidFill>
                  <a:schemeClr val="bg2">
                    <a:lumMod val="60000"/>
                    <a:lumOff val="40000"/>
                  </a:schemeClr>
                </a:solidFill>
              </a:rPr>
              <a:t>Jazz a Swing v české hudbě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059832" y="2348880"/>
            <a:ext cx="5616624" cy="2520280"/>
          </a:xfrm>
        </p:spPr>
        <p:txBody>
          <a:bodyPr>
            <a:noAutofit/>
          </a:bodyPr>
          <a:lstStyle/>
          <a:p>
            <a:pPr algn="l"/>
            <a:r>
              <a:rPr lang="cs-CZ" sz="1400" b="1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Anotace</a:t>
            </a:r>
            <a:r>
              <a:rPr lang="cs-CZ" sz="1400" b="1" dirty="0" smtClean="0">
                <a:solidFill>
                  <a:srgbClr val="FFC000"/>
                </a:solidFill>
                <a:latin typeface="Century Schoolbook" pitchFamily="18" charset="0"/>
              </a:rPr>
              <a:t>  </a:t>
            </a:r>
            <a:r>
              <a:rPr lang="cs-CZ" sz="1400" dirty="0" smtClean="0">
                <a:solidFill>
                  <a:srgbClr val="FFC000"/>
                </a:solidFill>
                <a:latin typeface="Century Schoolbook" pitchFamily="18" charset="0"/>
              </a:rPr>
              <a:t>Prezentace seznámí žáky s vývojem jazzové a swingové  </a:t>
            </a:r>
          </a:p>
          <a:p>
            <a:pPr algn="l"/>
            <a:r>
              <a:rPr lang="cs-CZ" sz="1400" dirty="0" smtClean="0">
                <a:solidFill>
                  <a:srgbClr val="FFC000"/>
                </a:solidFill>
                <a:latin typeface="Century Schoolbook" pitchFamily="18" charset="0"/>
              </a:rPr>
              <a:t>                  hudby v Čechách a na Moravě. Popisuje historické </a:t>
            </a:r>
          </a:p>
          <a:p>
            <a:pPr algn="l"/>
            <a:r>
              <a:rPr lang="cs-CZ" sz="1400" dirty="0" smtClean="0">
                <a:solidFill>
                  <a:srgbClr val="FFC000"/>
                </a:solidFill>
                <a:latin typeface="Century Schoolbook" pitchFamily="18" charset="0"/>
              </a:rPr>
              <a:t>                  souvislosti jejího vzniku a seznamuje žáky s jejími </a:t>
            </a:r>
          </a:p>
          <a:p>
            <a:pPr algn="l"/>
            <a:r>
              <a:rPr lang="cs-CZ" sz="1400" dirty="0" smtClean="0">
                <a:solidFill>
                  <a:srgbClr val="FFC000"/>
                </a:solidFill>
                <a:latin typeface="Century Schoolbook" pitchFamily="18" charset="0"/>
              </a:rPr>
              <a:t>                  představiteli. Nově získané informace si zopakují </a:t>
            </a:r>
          </a:p>
          <a:p>
            <a:pPr algn="l"/>
            <a:r>
              <a:rPr lang="cs-CZ" sz="1400" dirty="0" smtClean="0">
                <a:solidFill>
                  <a:srgbClr val="FFC000"/>
                </a:solidFill>
                <a:latin typeface="Century Schoolbook" pitchFamily="18" charset="0"/>
              </a:rPr>
              <a:t>                  zábavnou formou. </a:t>
            </a:r>
          </a:p>
          <a:p>
            <a:pPr algn="l"/>
            <a:r>
              <a:rPr lang="cs-CZ" sz="1400" b="1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Jazyk</a:t>
            </a:r>
            <a:r>
              <a:rPr lang="cs-CZ" sz="1400" dirty="0" smtClean="0">
                <a:solidFill>
                  <a:srgbClr val="FFC000"/>
                </a:solidFill>
                <a:latin typeface="Century Schoolbook" pitchFamily="18" charset="0"/>
              </a:rPr>
              <a:t>      Čeština</a:t>
            </a:r>
            <a:br>
              <a:rPr lang="cs-CZ" sz="1400" dirty="0" smtClean="0">
                <a:solidFill>
                  <a:srgbClr val="FFC000"/>
                </a:solidFill>
                <a:latin typeface="Century Schoolbook" pitchFamily="18" charset="0"/>
              </a:rPr>
            </a:br>
            <a:r>
              <a:rPr lang="cs-CZ" sz="1400" b="1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Očekávaný výstup</a:t>
            </a:r>
            <a:r>
              <a:rPr lang="cs-CZ" sz="1400" dirty="0" smtClean="0">
                <a:solidFill>
                  <a:srgbClr val="FFC000"/>
                </a:solidFill>
                <a:latin typeface="Century Schoolbook" pitchFamily="18" charset="0"/>
              </a:rPr>
              <a:t/>
            </a:r>
            <a:br>
              <a:rPr lang="cs-CZ" sz="1400" dirty="0" smtClean="0">
                <a:solidFill>
                  <a:srgbClr val="FFC000"/>
                </a:solidFill>
                <a:latin typeface="Century Schoolbook" pitchFamily="18" charset="0"/>
              </a:rPr>
            </a:br>
            <a:r>
              <a:rPr lang="cs-CZ" sz="1400" dirty="0" smtClean="0">
                <a:solidFill>
                  <a:srgbClr val="FFC000"/>
                </a:solidFill>
                <a:latin typeface="Century Schoolbook" pitchFamily="18" charset="0"/>
              </a:rPr>
              <a:t>                  Žák má přehled o vývoji jazzové hudby u nás, zná </a:t>
            </a:r>
          </a:p>
          <a:p>
            <a:pPr algn="l"/>
            <a:r>
              <a:rPr lang="cs-CZ" sz="1400" dirty="0" smtClean="0">
                <a:solidFill>
                  <a:srgbClr val="FFC000"/>
                </a:solidFill>
                <a:latin typeface="Century Schoolbook" pitchFamily="18" charset="0"/>
              </a:rPr>
              <a:t>                  některé její autory a písně.         </a:t>
            </a:r>
          </a:p>
          <a:p>
            <a:pPr algn="l"/>
            <a:r>
              <a:rPr lang="cs-CZ" sz="1400" dirty="0" smtClean="0">
                <a:solidFill>
                  <a:srgbClr val="FFC000"/>
                </a:solidFill>
                <a:latin typeface="Century Schoolbook" pitchFamily="18" charset="0"/>
              </a:rPr>
              <a:t>                   </a:t>
            </a:r>
          </a:p>
          <a:p>
            <a:pPr algn="l"/>
            <a:r>
              <a:rPr lang="cs-CZ" sz="1400" dirty="0" smtClean="0"/>
              <a:t>   </a:t>
            </a:r>
            <a:endParaRPr lang="cs-CZ" sz="1400" dirty="0"/>
          </a:p>
        </p:txBody>
      </p:sp>
      <p:sp>
        <p:nvSpPr>
          <p:cNvPr id="4" name="Obdélník 3"/>
          <p:cNvSpPr/>
          <p:nvPr/>
        </p:nvSpPr>
        <p:spPr>
          <a:xfrm>
            <a:off x="3099440" y="4725144"/>
            <a:ext cx="5688632" cy="142808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lnSpc>
                <a:spcPct val="90000"/>
              </a:lnSpc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1400" b="1" dirty="0" smtClean="0">
                <a:solidFill>
                  <a:srgbClr val="FFC000"/>
                </a:solidFill>
              </a:rPr>
              <a:t>Číslo a název klíčové </a:t>
            </a:r>
            <a:r>
              <a:rPr lang="cs-CZ" sz="1400" b="1" smtClean="0">
                <a:solidFill>
                  <a:srgbClr val="FFC000"/>
                </a:solidFill>
              </a:rPr>
              <a:t>aktivity</a:t>
            </a:r>
            <a:r>
              <a:rPr lang="cs-CZ" sz="1400" b="1" smtClean="0">
                <a:solidFill>
                  <a:srgbClr val="FFC000"/>
                </a:solidFill>
              </a:rPr>
              <a:t>: III/2 Inovace a zkvalitnění výuky prostřednictvím ICT</a:t>
            </a:r>
          </a:p>
          <a:p>
            <a:pPr lvl="0">
              <a:lnSpc>
                <a:spcPct val="90000"/>
              </a:lnSpc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1400" b="1" smtClean="0">
                <a:solidFill>
                  <a:srgbClr val="FFC000"/>
                </a:solidFill>
              </a:rPr>
              <a:t>Základní </a:t>
            </a:r>
            <a:r>
              <a:rPr lang="cs-CZ" sz="1400" b="1" dirty="0" smtClean="0">
                <a:solidFill>
                  <a:srgbClr val="FFC000"/>
                </a:solidFill>
              </a:rPr>
              <a:t>škola a Mateřská škola, Otnice, okres Vyškov</a:t>
            </a:r>
          </a:p>
          <a:p>
            <a:pPr lvl="0">
              <a:lnSpc>
                <a:spcPct val="90000"/>
              </a:lnSpc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1400" b="1" dirty="0" smtClean="0">
                <a:solidFill>
                  <a:srgbClr val="FFC000"/>
                </a:solidFill>
              </a:rPr>
              <a:t>Mgr. Drahomíra Floriánová</a:t>
            </a:r>
          </a:p>
          <a:p>
            <a:pPr lvl="0">
              <a:lnSpc>
                <a:spcPct val="90000"/>
              </a:lnSpc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defRPr/>
            </a:pPr>
            <a:endParaRPr lang="cs-CZ" sz="1400" b="1" dirty="0" smtClean="0">
              <a:solidFill>
                <a:srgbClr val="FFC000"/>
              </a:solidFill>
            </a:endParaRPr>
          </a:p>
          <a:p>
            <a:pPr lvl="0">
              <a:lnSpc>
                <a:spcPct val="90000"/>
              </a:lnSpc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1400" b="1" dirty="0" smtClean="0">
                <a:solidFill>
                  <a:srgbClr val="FFC000"/>
                </a:solidFill>
              </a:rPr>
              <a:t>Interní číslo</a:t>
            </a:r>
            <a:r>
              <a:rPr lang="cs-CZ" sz="1400" b="1" smtClean="0">
                <a:solidFill>
                  <a:srgbClr val="FFC000"/>
                </a:solidFill>
              </a:rPr>
              <a:t>: </a:t>
            </a:r>
            <a:r>
              <a:rPr lang="cs-CZ" sz="1400" b="1" smtClean="0">
                <a:solidFill>
                  <a:srgbClr val="FFC000"/>
                </a:solidFill>
              </a:rPr>
              <a:t>VY_32_INOVACE_HV2.DF.9.11</a:t>
            </a:r>
            <a:endParaRPr lang="cs-CZ" sz="1400" dirty="0">
              <a:solidFill>
                <a:srgbClr val="FFC000"/>
              </a:solidFill>
            </a:endParaRPr>
          </a:p>
        </p:txBody>
      </p:sp>
      <p:pic>
        <p:nvPicPr>
          <p:cNvPr id="6" name="Obrázek 5" descr="EUfondy.jpg"/>
          <p:cNvPicPr>
            <a:picLocks noChangeAspect="1" noChangeArrowheads="1"/>
          </p:cNvPicPr>
          <p:nvPr/>
        </p:nvPicPr>
        <p:blipFill>
          <a:blip r:embed="rId2" r:link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6153227"/>
            <a:ext cx="3506673" cy="6147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60000"/>
                    <a:lumOff val="40000"/>
                  </a:schemeClr>
                </a:solidFill>
              </a:rPr>
              <a:t>Jazz a Swing v české hudbě</a:t>
            </a:r>
            <a:endParaRPr lang="cs-CZ" dirty="0">
              <a:solidFill>
                <a:schemeClr val="bg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347864" y="5589240"/>
            <a:ext cx="5114778" cy="1101248"/>
          </a:xfrm>
        </p:spPr>
        <p:txBody>
          <a:bodyPr/>
          <a:lstStyle/>
          <a:p>
            <a:r>
              <a:rPr lang="cs-CZ" dirty="0" smtClean="0"/>
              <a:t>Mgr. Drahomíra Floriánová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Jazz a swing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4330824" cy="4898944"/>
          </a:xfrm>
        </p:spPr>
        <p:txBody>
          <a:bodyPr>
            <a:normAutofit fontScale="92500"/>
          </a:bodyPr>
          <a:lstStyle/>
          <a:p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Jazz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 je svébytný hudební žánr, který vznikl z lidové hudby amerických černochů, jako byly spirituály, blues nebo pracovní písně.</a:t>
            </a:r>
          </a:p>
          <a:p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Existuje a vyvíjí se po celé světě už 100 let a zcela ovlivnil populární hudbu 20. století.</a:t>
            </a:r>
          </a:p>
          <a:p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Jedním z vývojových stádií jazzu je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swing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. Významné postavení měl zejména ve 30.letech minulého století. Byl spojen hlavně s velkými kapelami –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big bandy 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– hrající dokonalá aranžmá, ale i s malými skupinami improvizujících umělců.</a:t>
            </a:r>
          </a:p>
          <a:p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U nás se slovo jazz objevilo v roce 1919, ale hudba, která se pod tímto názvem hrála, neměla s tou americkou příliš společného, hlavně že v kapele byly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bicí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</a:p>
          <a:p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Ve 20. letech minulého století se u nás vědělo, že v Paříži na divokou hudbu tančí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Josephina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Bakerová 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a lidé si oblíbili nahrávky orchestru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Paula Whitemana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  <a:endParaRPr lang="cs-CZ" sz="16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4" name="Obrázek 3" descr="380px-Baker_Banan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860032" y="1700808"/>
            <a:ext cx="2827515" cy="446449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Počátky jazzu u nás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1600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Mladí avantgardní umělci 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začali čím dál častěji jezdit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do Paříže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, která byla Mekkou umělců té doby. Setkali se tu s novou, moderní hudbou, které se říkalo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jazz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</a:p>
          <a:p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V roce 1928 vydal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Emil František Burian 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knihu s názvem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Jazz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. Byla to první česká kniha a jedna s první evropských pojednávající o jazzu.</a:t>
            </a:r>
          </a:p>
          <a:p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Taneční hudbu s jazzovými prvky hrál se svou kapelou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  <a:hlinkClick r:id="rId2"/>
              </a:rPr>
              <a:t>R. A. Dvorský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. Začínal jako pianista v kabaretu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Červená sedma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, později měl vlastní orchestr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Melody Makers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, po roce 1929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Melody Boys 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a od roku 1930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Orchestr R. A. Dvorského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. </a:t>
            </a:r>
          </a:p>
          <a:p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V té době byly na naší hudební scéně i další orchestry, např. studentský orchestr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YMCA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. </a:t>
            </a:r>
          </a:p>
          <a:p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Tuzemská i zahraniční jazzová tvorba se dala běžně koupit na gramofonových deskách.</a:t>
            </a:r>
            <a:endParaRPr lang="cs-CZ" sz="16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V + W + J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Nejvýznamnější osobností tohoto žánru byl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Jaroslav Ježek 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(1906 – 1942).</a:t>
            </a:r>
          </a:p>
          <a:p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Jeho tvorba bývá někdy označována za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raný český swing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</a:p>
          <a:p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Narodil se v Praze. Měl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veliké hudební nadání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, ale bohužel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velmi chatrné zdraví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. Od narození byl téměř slepý, později nedoslýchavý a navíc měl nemocné ledviny.</a:t>
            </a:r>
          </a:p>
          <a:p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Přesto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absolvoval pražskou konzervatoř 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jako klavírista a skladatel. Jeho absolventskou prací byl klavírní koncert, jehož věty byly v rytmu dobových tanců (foxtrotu, tanga a charlestonu).</a:t>
            </a:r>
          </a:p>
          <a:p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Další rok strávil na zkušené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v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Paříži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, kde se seznámil s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jazzem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. </a:t>
            </a:r>
          </a:p>
          <a:p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Po návratu začala jeho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spolupráce s Jiřím Voskovcem a Janem Werichem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. V roce 1929 se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stal kapelníkem 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orchestru jejich Osvobozeného divadla.</a:t>
            </a:r>
          </a:p>
          <a:p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Postupem času začal Ježek sám skládat a aranžovat divadelní písničky a scénickou hudbu. Poslechněme si píseň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  <a:hlinkClick r:id="rId2"/>
              </a:rPr>
              <a:t>Život je jen náhoda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 a skladbu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  <a:hlinkClick r:id="rId3"/>
              </a:rPr>
              <a:t>Bugatti step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</a:p>
          <a:p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V roce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1938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 bylo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Osvobozené divadlo 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na nátlak sílícího fašistického hnutí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zavřeno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 a všichni tři jeho protagonisti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odešli do USA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, kde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J. Ježek 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v roce 1942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zemřel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. Jeho hudba nám však, bohudík, zůstala.</a:t>
            </a:r>
            <a:endParaRPr lang="cs-CZ" sz="16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V + W + J 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4" name="Zástupný symbol pro obsah 3" descr="Traxler_a_Ježek-1938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4184" r="3763"/>
          <a:stretch>
            <a:fillRect/>
          </a:stretch>
        </p:blipFill>
        <p:spPr>
          <a:xfrm>
            <a:off x="3347864" y="1484784"/>
            <a:ext cx="4752528" cy="3544159"/>
          </a:xfrm>
        </p:spPr>
      </p:pic>
      <p:pic>
        <p:nvPicPr>
          <p:cNvPr id="5" name="Obrázek 4" descr="Voskovec_a_Werich.jpg"/>
          <p:cNvPicPr>
            <a:picLocks noChangeAspect="1"/>
          </p:cNvPicPr>
          <p:nvPr/>
        </p:nvPicPr>
        <p:blipFill>
          <a:blip r:embed="rId3" cstate="print"/>
          <a:srcRect t="6393"/>
          <a:stretch>
            <a:fillRect/>
          </a:stretch>
        </p:blipFill>
        <p:spPr>
          <a:xfrm>
            <a:off x="0" y="3717032"/>
            <a:ext cx="4544667" cy="3140968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0" y="3429000"/>
            <a:ext cx="295232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Jiří Voskovec a Jan Werich</a:t>
            </a:r>
            <a:endParaRPr lang="cs-CZ" sz="1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88024" y="5013176"/>
            <a:ext cx="331236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400" b="1" dirty="0" smtClean="0"/>
              <a:t>Jiří Traxler a Jaroslav Ježek</a:t>
            </a:r>
            <a:endParaRPr lang="cs-CZ" sz="1400" b="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Vrcholné období českého swingu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4330824" cy="5040560"/>
          </a:xfrm>
        </p:spPr>
        <p:txBody>
          <a:bodyPr>
            <a:normAutofit lnSpcReduction="10000"/>
          </a:bodyPr>
          <a:lstStyle/>
          <a:p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Toto období nastalo na konci 30. let minulého století.</a:t>
            </a:r>
          </a:p>
          <a:p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Kromě Ježkova orchestru hráli v Praze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Blue boys 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vedení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Karlem Vlachem 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se zpěváky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Arnoštem Kavkou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,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  <a:hlinkClick r:id="rId2"/>
              </a:rPr>
              <a:t>Inkou Zemánkovou 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nebo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 Jiřinou Salačovou. 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Jednou ze swingových skladeb je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  <a:hlinkClick r:id="rId3"/>
              </a:rPr>
              <a:t>Boogie pro Jarmilku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</a:p>
          <a:p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V Brně vznikl studentský orchestr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Gustava Broma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. Gustav Brom také uměl vyhledávat talenty. Jedním z nich byla i zpěvačka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  <a:hlinkClick r:id="rId4"/>
              </a:rPr>
              <a:t>Hana Zagorová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. Takhle zahrál orchestr Gustava Broma skladbu George Gershwina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  <a:hlinkClick r:id="rId5"/>
              </a:rPr>
              <a:t>´S Wonderful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. Zpívala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Joan Faulkner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. Další známou písní, kterou orchestr nahrál, je písnička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  <a:hlinkClick r:id="rId6"/>
              </a:rPr>
              <a:t>Dobrý den, majore Gagarine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. Byla oslavou prvního kosmického letu člověka do vesmíru a tím byl Jurij Alexejevič Gagarin. Stalo se to v Sovětském svazu 12. 4. 1961.</a:t>
            </a:r>
            <a:endParaRPr lang="cs-CZ" sz="16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4" name="Obrázek 3" descr="Gustav_brom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4860032" y="1628800"/>
            <a:ext cx="2934286" cy="4466083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148064" y="6093296"/>
            <a:ext cx="223224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/>
              <a:t>Gustav Brom</a:t>
            </a:r>
            <a:endParaRPr lang="cs-CZ" sz="1400" b="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Období II. světové války </a:t>
            </a:r>
            <a:b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</a:b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a Těsně po ní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Po nástupu fašismu se jazzová hudba nesměla hrát ani poslouchat. Byla označena za hudbu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méněcenné rasy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. Mezi oběťmi tohoto období byla spousta hudebníků.</a:t>
            </a:r>
          </a:p>
          <a:p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Nesmyslné zákazy se hudebníci snažili různě obcházet. Zahraniční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evergreeny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 (oblíbené melodie) připisovali i neexistujícím autorům.</a:t>
            </a:r>
          </a:p>
          <a:p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Pro mladé swingové příznivce to bylo období a příležitost vyjádřit své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mezigenerační pocity 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i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protifašistické postoje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</a:p>
          <a:p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Protože byly zakázány taneční zábavy, dostala se postupně swingová hudba na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koncertní pódia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</a:p>
          <a:p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Jazz obohatil naši hudbu o zcela nové prvky a rytmy. Ovlivnila nejenom hudebníky, ale i výtvarníky, básníky, divadelníky a filmaře. </a:t>
            </a:r>
          </a:p>
          <a:p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Filmem, který vás tímto obdobím, kdy byl swing zakázaný, provede, jsou např.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Šakalí léta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. </a:t>
            </a:r>
          </a:p>
          <a:p>
            <a:pPr>
              <a:buNone/>
            </a:pPr>
            <a:endParaRPr lang="cs-CZ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Zkouška paměti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09416"/>
            <a:ext cx="7488832" cy="4339864"/>
          </a:xfrm>
        </p:spPr>
        <p:txBody>
          <a:bodyPr>
            <a:normAutofit fontScale="85000" lnSpcReduction="20000"/>
          </a:bodyPr>
          <a:lstStyle/>
          <a:p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Jazz je svébytný hudební žánr, který vznikl z lidové hudby ………………………………………., jako byly spirituály, blues nebo pracovní písně.</a:t>
            </a:r>
          </a:p>
          <a:p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Jedním z vývojových stádií jazzu je ……………………………………...</a:t>
            </a:r>
          </a:p>
          <a:p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Byl spojen hlavně s velkými kapelami –………………………….– hrající dokonalá aranžmá, ale i s malými skupinami …………………………………….. umělců.</a:t>
            </a:r>
          </a:p>
          <a:p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V roce 1928 …………………………………………………… vydal knihu s názvem Jazz.</a:t>
            </a:r>
          </a:p>
          <a:p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Taneční hudbu s jazzovými prvky hrál se svou kapelou ……………………………..</a:t>
            </a:r>
          </a:p>
          <a:p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Nejvýznamnější osobností tohoto žánru byl …………………………(1906 – 1942).</a:t>
            </a:r>
          </a:p>
          <a:p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Měl veliké hudební nadání, ale bohužel velmi chatrné zdraví. Od narození byl téměř …………., později ……………………………. a navíc měl nemocné ledviny.</a:t>
            </a:r>
          </a:p>
          <a:p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Rok strávil na zkušené ……………………………, kde se seznámil s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jazzem.</a:t>
            </a:r>
          </a:p>
          <a:p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Stal ………………………………….. orchestru Osvobozeného divadla.</a:t>
            </a:r>
          </a:p>
          <a:p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J. Ježek v roce 1942 v USA.</a:t>
            </a:r>
          </a:p>
          <a:p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Kromě Ježkova orchestru hráli v Praze …………………. vedení …………………………. a v Brně vznikl studentský orchestr ………………………………………….</a:t>
            </a:r>
          </a:p>
          <a:p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Po nástupu fašismu se jazzová hudba nesměla hrát ani poslouchat. Byla označena za hudbu …………………………………….</a:t>
            </a:r>
          </a:p>
          <a:p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Jazz obohatil naši hudbu o zcela ………………………………………………... Ovlivnila nejenom hudebníky, ale i výtvarníky, básníky, divadelníky a filmaře. </a:t>
            </a:r>
          </a:p>
          <a:p>
            <a:endParaRPr lang="cs-CZ" sz="1600" dirty="0" smtClean="0">
              <a:solidFill>
                <a:schemeClr val="accent2">
                  <a:lumMod val="75000"/>
                </a:schemeClr>
              </a:solidFill>
            </a:endParaRPr>
          </a:p>
          <a:p>
            <a:endParaRPr lang="cs-CZ" sz="1600" dirty="0" smtClean="0">
              <a:solidFill>
                <a:schemeClr val="accent2">
                  <a:lumMod val="75000"/>
                </a:schemeClr>
              </a:solidFill>
            </a:endParaRPr>
          </a:p>
          <a:p>
            <a:pPr>
              <a:buNone/>
            </a:pPr>
            <a:endParaRPr lang="cs-CZ" sz="1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5949280"/>
            <a:ext cx="720080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rgbClr val="FFC000"/>
                </a:solidFill>
              </a:rPr>
              <a:t>big bandy, v Paříži, Emil František Burian, méněcenné rasy</a:t>
            </a:r>
            <a:r>
              <a:rPr lang="cs-CZ" sz="1400" b="1" dirty="0" smtClean="0">
                <a:solidFill>
                  <a:srgbClr val="FFC000"/>
                </a:solidFill>
              </a:rPr>
              <a:t>,</a:t>
            </a:r>
            <a:r>
              <a:rPr lang="cs-CZ" sz="1400" dirty="0" smtClean="0">
                <a:solidFill>
                  <a:srgbClr val="FFC000"/>
                </a:solidFill>
              </a:rPr>
              <a:t> Blue boys, slepý,Jaroslav Ježek, Karlem Vlachem, amerických černochů, nové prvky a rytmy, R. A. Dvorský, nedoslýchavý, Gustava Broma improvizujících, zemřel, swing </a:t>
            </a:r>
            <a:endParaRPr lang="cs-CZ" sz="14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Zdroje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 smtClean="0">
                <a:hlinkClick r:id="rId2"/>
              </a:rPr>
              <a:t>http://en.wikipedia.org/wiki/File:Baker_Banana.jpg</a:t>
            </a:r>
            <a:r>
              <a:rPr lang="cs-CZ" sz="1400" dirty="0" smtClean="0"/>
              <a:t>, 26. 11. 2013</a:t>
            </a:r>
          </a:p>
          <a:p>
            <a:r>
              <a:rPr lang="cs-CZ" sz="1400" dirty="0" smtClean="0">
                <a:hlinkClick r:id="rId3"/>
              </a:rPr>
              <a:t>http://cs.wikipedia.org/wiki/Soubor:Traxler_a_Je%C5%BEek-1938.jpg</a:t>
            </a:r>
            <a:r>
              <a:rPr lang="cs-CZ" sz="1400" dirty="0" smtClean="0"/>
              <a:t>, 26. 11. 2013</a:t>
            </a:r>
          </a:p>
          <a:p>
            <a:r>
              <a:rPr lang="cs-CZ" sz="1400" dirty="0" smtClean="0">
                <a:hlinkClick r:id="rId4"/>
              </a:rPr>
              <a:t>http://cs.wikipedia.org/wiki/Soubor:Voskovec_a_Werich.jpg</a:t>
            </a:r>
            <a:r>
              <a:rPr lang="cs-CZ" sz="1400" dirty="0" smtClean="0"/>
              <a:t>, 26. 11. 2013</a:t>
            </a:r>
          </a:p>
          <a:p>
            <a:r>
              <a:rPr lang="cs-CZ" sz="1400" dirty="0" smtClean="0">
                <a:hlinkClick r:id="rId5"/>
              </a:rPr>
              <a:t>http://cs.wikipedia.org/wiki/Soubor:Gustav_brom.jpg</a:t>
            </a:r>
            <a:r>
              <a:rPr lang="cs-CZ" sz="1400" dirty="0" smtClean="0"/>
              <a:t>, Jan Kyselák, 26. 11. 2013</a:t>
            </a:r>
          </a:p>
          <a:p>
            <a:r>
              <a:rPr lang="cs-CZ" sz="1400" dirty="0" smtClean="0"/>
              <a:t>Hudební výchova pro 9. ročník ZŠ (A.  Charalambidis, J. Pilka a kol.), SPN, 2008, ISBN 80-7235-296-2, 26. 11. 2013</a:t>
            </a:r>
          </a:p>
          <a:p>
            <a:r>
              <a:rPr lang="cs-CZ" sz="1400" dirty="0" smtClean="0">
                <a:hlinkClick r:id="rId6"/>
              </a:rPr>
              <a:t>http://cs.wikipedia.org/wiki/Gustav_Brom</a:t>
            </a:r>
            <a:r>
              <a:rPr lang="cs-CZ" sz="1400" dirty="0" smtClean="0"/>
              <a:t>, 26. 11. 2013</a:t>
            </a:r>
          </a:p>
          <a:p>
            <a:r>
              <a:rPr lang="cs-CZ" sz="1400" dirty="0" smtClean="0">
                <a:hlinkClick r:id="rId6"/>
              </a:rPr>
              <a:t>http://cs.wikipedia.org/wiki/Gustav_Brom</a:t>
            </a:r>
            <a:r>
              <a:rPr lang="cs-CZ" sz="1400" dirty="0" smtClean="0"/>
              <a:t>, 26. 11. 2013</a:t>
            </a:r>
          </a:p>
          <a:p>
            <a:r>
              <a:rPr lang="cs-CZ" sz="1400" dirty="0" smtClean="0">
                <a:hlinkClick r:id="rId7"/>
              </a:rPr>
              <a:t>http://cs.wikipedia.org/wiki/Jaroslav_Je%C5%BEek</a:t>
            </a:r>
            <a:r>
              <a:rPr lang="cs-CZ" sz="1400" dirty="0" smtClean="0"/>
              <a:t>. 26. 11. 2013</a:t>
            </a:r>
          </a:p>
          <a:p>
            <a:endParaRPr lang="cs-CZ" sz="1400" dirty="0" smtClean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3413</TotalTime>
  <Words>1161</Words>
  <Application>Microsoft Office PowerPoint</Application>
  <PresentationFormat>Předvádění na obrazovce (4:3)</PresentationFormat>
  <Paragraphs>79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Bohatý</vt:lpstr>
      <vt:lpstr>Jazz a Swing v české hudbě</vt:lpstr>
      <vt:lpstr>Jazz a Swing v české hudbě</vt:lpstr>
      <vt:lpstr>Jazz a swing</vt:lpstr>
      <vt:lpstr>Počátky jazzu u nás</vt:lpstr>
      <vt:lpstr>V + W + J</vt:lpstr>
      <vt:lpstr>V + W + J </vt:lpstr>
      <vt:lpstr>Vrcholné období českého swingu</vt:lpstr>
      <vt:lpstr>Období II. světové války  a Těsně po ní</vt:lpstr>
      <vt:lpstr>Zkouška paměti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Jazz a Swing v české hudbě</dc:title>
  <dc:creator>Draha</dc:creator>
  <cp:lastModifiedBy>user6</cp:lastModifiedBy>
  <cp:revision>258</cp:revision>
  <dcterms:created xsi:type="dcterms:W3CDTF">2013-11-25T15:44:58Z</dcterms:created>
  <dcterms:modified xsi:type="dcterms:W3CDTF">2014-03-28T11:53:05Z</dcterms:modified>
</cp:coreProperties>
</file>