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1"/>
  </p:notesMasterIdLst>
  <p:sldIdLst>
    <p:sldId id="266" r:id="rId2"/>
    <p:sldId id="256" r:id="rId3"/>
    <p:sldId id="257" r:id="rId4"/>
    <p:sldId id="265" r:id="rId5"/>
    <p:sldId id="259" r:id="rId6"/>
    <p:sldId id="260" r:id="rId7"/>
    <p:sldId id="264" r:id="rId8"/>
    <p:sldId id="261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98" autoAdjust="0"/>
  </p:normalViewPr>
  <p:slideViewPr>
    <p:cSldViewPr>
      <p:cViewPr varScale="1">
        <p:scale>
          <a:sx n="51" d="100"/>
          <a:sy n="51" d="100"/>
        </p:scale>
        <p:origin x="-1243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67A859-C084-4815-90E2-DE02EA9EDEB0}" type="datetimeFigureOut">
              <a:rPr lang="cs-CZ" smtClean="0"/>
              <a:pPr/>
              <a:t>28.3.2014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339D4C-6792-42D8-B722-5D01E144DF7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56945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339D4C-6792-42D8-B722-5D01E144DF7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172E0962-659A-4BDE-A317-E68E4072CBEC}" type="datetimeFigureOut">
              <a:rPr lang="cs-CZ" smtClean="0"/>
              <a:pPr/>
              <a:t>28.3.2014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CDF00A26-AC00-4B02-BDEA-FF63F780AC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172E0962-659A-4BDE-A317-E68E4072CBEC}" type="datetimeFigureOut">
              <a:rPr lang="cs-CZ" smtClean="0"/>
              <a:pPr/>
              <a:t>28.3.2014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00A26-AC00-4B02-BDEA-FF63F780AC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172E0962-659A-4BDE-A317-E68E4072CBEC}" type="datetimeFigureOut">
              <a:rPr lang="cs-CZ" smtClean="0"/>
              <a:pPr/>
              <a:t>28.3.2014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CDF00A26-AC00-4B02-BDEA-FF63F780AC23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72E0962-659A-4BDE-A317-E68E4072CBEC}" type="datetimeFigureOut">
              <a:rPr lang="cs-CZ" smtClean="0"/>
              <a:pPr/>
              <a:t>28.3.2014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CDF00A26-AC00-4B02-BDEA-FF63F780AC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172E0962-659A-4BDE-A317-E68E4072CBEC}" type="datetimeFigureOut">
              <a:rPr lang="cs-CZ" smtClean="0"/>
              <a:pPr/>
              <a:t>28.3.2014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CDF00A26-AC00-4B02-BDEA-FF63F780AC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E0962-659A-4BDE-A317-E68E4072CBEC}" type="datetimeFigureOut">
              <a:rPr lang="cs-CZ" smtClean="0"/>
              <a:pPr/>
              <a:t>28.3.2014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00A26-AC00-4B02-BDEA-FF63F780AC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172E0962-659A-4BDE-A317-E68E4072CBEC}" type="datetimeFigureOut">
              <a:rPr lang="cs-CZ" smtClean="0"/>
              <a:pPr/>
              <a:t>28.3.2014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CDF00A26-AC00-4B02-BDEA-FF63F780AC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172E0962-659A-4BDE-A317-E68E4072CBEC}" type="datetimeFigureOut">
              <a:rPr lang="cs-CZ" smtClean="0"/>
              <a:pPr/>
              <a:t>28.3.2014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CDF00A26-AC00-4B02-BDEA-FF63F780AC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172E0962-659A-4BDE-A317-E68E4072CBEC}" type="datetimeFigureOut">
              <a:rPr lang="cs-CZ" smtClean="0"/>
              <a:pPr/>
              <a:t>28.3.2014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CDF00A26-AC00-4B02-BDEA-FF63F780AC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E0962-659A-4BDE-A317-E68E4072CBEC}" type="datetimeFigureOut">
              <a:rPr lang="cs-CZ" smtClean="0"/>
              <a:pPr/>
              <a:t>28.3.2014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00A26-AC00-4B02-BDEA-FF63F780AC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E0962-659A-4BDE-A317-E68E4072CBEC}" type="datetimeFigureOut">
              <a:rPr lang="cs-CZ" smtClean="0"/>
              <a:pPr/>
              <a:t>28.3.2014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F00A26-AC00-4B02-BDEA-FF63F780AC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172E0962-659A-4BDE-A317-E68E4072CBEC}" type="datetimeFigureOut">
              <a:rPr lang="cs-CZ" smtClean="0"/>
              <a:pPr/>
              <a:t>28.3.2014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CDF00A26-AC00-4B02-BDEA-FF63F780AC2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http://www.zszebetin.cz/foto/EUfondy.jp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V%C3%ADde%C5%88" TargetMode="External"/><Relationship Id="rId3" Type="http://schemas.openxmlformats.org/officeDocument/2006/relationships/hyperlink" Target="http://cs.wikipedia.org/wiki/16._prosinec" TargetMode="External"/><Relationship Id="rId7" Type="http://schemas.openxmlformats.org/officeDocument/2006/relationships/hyperlink" Target="http://cs.wikipedia.org/wiki/1827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s.wikipedia.org/wiki/26._b%C5%99ezen" TargetMode="External"/><Relationship Id="rId5" Type="http://schemas.openxmlformats.org/officeDocument/2006/relationships/hyperlink" Target="http://cs.wikipedia.org/wiki/Bonn" TargetMode="External"/><Relationship Id="rId4" Type="http://schemas.openxmlformats.org/officeDocument/2006/relationships/hyperlink" Target="http://cs.wikipedia.org/wiki/1770" TargetMode="External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Beethoven_Hornemann.jpg" TargetMode="External"/><Relationship Id="rId3" Type="http://schemas.openxmlformats.org/officeDocument/2006/relationships/hyperlink" Target="http://sawlight.blogspot.cz/2008/09/1811-ludwig-van-beethoven-symphony-no-7.html" TargetMode="External"/><Relationship Id="rId7" Type="http://schemas.openxmlformats.org/officeDocument/2006/relationships/hyperlink" Target="http://cs.wikipedia.org/wiki/Soubor:Friedrich_schiller.jpg" TargetMode="External"/><Relationship Id="rId2" Type="http://schemas.openxmlformats.org/officeDocument/2006/relationships/hyperlink" Target="http://cs.wikipedia.org/wiki/Ludwig_van_Beethoven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Ninth_Symphony_original.png" TargetMode="External"/><Relationship Id="rId11" Type="http://schemas.openxmlformats.org/officeDocument/2006/relationships/hyperlink" Target="http://fanshop.hc-kometa.cz/foto/original/a_Listopad_ruzne9.jpg" TargetMode="External"/><Relationship Id="rId5" Type="http://schemas.openxmlformats.org/officeDocument/2006/relationships/hyperlink" Target="http://cs.wikipedia.org/wiki/Hymna_Evropsk%C3%A9_unie" TargetMode="External"/><Relationship Id="rId10" Type="http://schemas.openxmlformats.org/officeDocument/2006/relationships/hyperlink" Target="http://upload.wikimedia.org/wikipedia/commons/e/eb/Rozlou%C4%8Den%C3%AD_s_Kometou_2011_(083).jpg" TargetMode="External"/><Relationship Id="rId4" Type="http://schemas.openxmlformats.org/officeDocument/2006/relationships/hyperlink" Target="http://cs.wikipedia.org/wiki/Symfonie_%C4%8D._9_(Beethoven)" TargetMode="External"/><Relationship Id="rId9" Type="http://schemas.openxmlformats.org/officeDocument/2006/relationships/hyperlink" Target="http://www.tvspoty.cz/starobrno-oda-na-kometu-hymn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Ludwig van Beethoven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682776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cs-CZ" sz="1900" b="1" dirty="0" smtClean="0">
                <a:solidFill>
                  <a:srgbClr val="92D050"/>
                </a:solidFill>
                <a:latin typeface="Century Schoolbook" pitchFamily="18" charset="0"/>
              </a:rPr>
              <a:t>Anotace</a:t>
            </a:r>
            <a:r>
              <a:rPr lang="cs-CZ" sz="1900" b="1" dirty="0" smtClean="0">
                <a:solidFill>
                  <a:srgbClr val="FFC000"/>
                </a:solidFill>
                <a:latin typeface="Century Schoolbook" pitchFamily="18" charset="0"/>
              </a:rPr>
              <a:t>  </a:t>
            </a:r>
            <a:r>
              <a:rPr lang="cs-CZ" sz="1900" dirty="0" smtClean="0">
                <a:solidFill>
                  <a:srgbClr val="00B050"/>
                </a:solidFill>
                <a:latin typeface="Century Schoolbook" pitchFamily="18" charset="0"/>
              </a:rPr>
              <a:t>Prezentace seznámí žáky s hudbou Ludwiga van Beethovena.</a:t>
            </a:r>
          </a:p>
          <a:p>
            <a:pPr algn="l"/>
            <a:r>
              <a:rPr lang="cs-CZ" sz="1900" dirty="0" smtClean="0">
                <a:solidFill>
                  <a:srgbClr val="00B050"/>
                </a:solidFill>
                <a:latin typeface="Century Schoolbook" pitchFamily="18" charset="0"/>
              </a:rPr>
              <a:t>	  Seznamuje žáky s jeho životem a dílem. Ukazuje, že melodie Ódy na    </a:t>
            </a:r>
          </a:p>
          <a:p>
            <a:pPr algn="l"/>
            <a:r>
              <a:rPr lang="cs-CZ" sz="1900" dirty="0" smtClean="0">
                <a:solidFill>
                  <a:srgbClr val="00B050"/>
                </a:solidFill>
                <a:latin typeface="Century Schoolbook" pitchFamily="18" charset="0"/>
              </a:rPr>
              <a:t>                  radost se stala hymnou Evropské unie  a shodou okolností hymnou</a:t>
            </a:r>
          </a:p>
          <a:p>
            <a:pPr algn="l"/>
            <a:r>
              <a:rPr lang="cs-CZ" sz="1900" dirty="0" smtClean="0">
                <a:solidFill>
                  <a:srgbClr val="00B050"/>
                </a:solidFill>
                <a:latin typeface="Century Schoolbook" pitchFamily="18" charset="0"/>
              </a:rPr>
              <a:t>                  HC Kometa Brno. </a:t>
            </a:r>
          </a:p>
          <a:p>
            <a:pPr algn="l"/>
            <a:r>
              <a:rPr lang="cs-CZ" sz="1900" dirty="0" smtClean="0">
                <a:solidFill>
                  <a:srgbClr val="00B050"/>
                </a:solidFill>
                <a:latin typeface="Century Schoolbook" pitchFamily="18" charset="0"/>
              </a:rPr>
              <a:t>                  Nově získané informace si zopakují zábavnou formou. </a:t>
            </a:r>
          </a:p>
          <a:p>
            <a:pPr algn="l"/>
            <a:r>
              <a:rPr lang="cs-CZ" sz="1900" b="1" dirty="0" smtClean="0">
                <a:solidFill>
                  <a:srgbClr val="92D050"/>
                </a:solidFill>
                <a:latin typeface="Century Schoolbook" pitchFamily="18" charset="0"/>
              </a:rPr>
              <a:t>Jazyk</a:t>
            </a:r>
            <a:r>
              <a:rPr lang="cs-CZ" sz="1900" dirty="0" smtClean="0">
                <a:solidFill>
                  <a:srgbClr val="92D050"/>
                </a:solidFill>
                <a:latin typeface="Century Schoolbook" pitchFamily="18" charset="0"/>
              </a:rPr>
              <a:t>       </a:t>
            </a:r>
            <a:r>
              <a:rPr lang="cs-CZ" sz="1900" dirty="0" smtClean="0">
                <a:solidFill>
                  <a:srgbClr val="00B050"/>
                </a:solidFill>
                <a:latin typeface="Century Schoolbook" pitchFamily="18" charset="0"/>
              </a:rPr>
              <a:t>Čeština</a:t>
            </a:r>
            <a:r>
              <a:rPr lang="cs-CZ" sz="1900" dirty="0" smtClean="0">
                <a:solidFill>
                  <a:srgbClr val="92D050"/>
                </a:solidFill>
                <a:latin typeface="Century Schoolbook" pitchFamily="18" charset="0"/>
              </a:rPr>
              <a:t/>
            </a:r>
            <a:br>
              <a:rPr lang="cs-CZ" sz="1900" dirty="0" smtClean="0">
                <a:solidFill>
                  <a:srgbClr val="92D050"/>
                </a:solidFill>
                <a:latin typeface="Century Schoolbook" pitchFamily="18" charset="0"/>
              </a:rPr>
            </a:br>
            <a:r>
              <a:rPr lang="cs-CZ" sz="1900" b="1" dirty="0" smtClean="0">
                <a:solidFill>
                  <a:srgbClr val="92D050"/>
                </a:solidFill>
                <a:latin typeface="Century Schoolbook" pitchFamily="18" charset="0"/>
              </a:rPr>
              <a:t>Očekávaný výstup</a:t>
            </a:r>
            <a:r>
              <a:rPr lang="cs-CZ" sz="1900" dirty="0" smtClean="0">
                <a:solidFill>
                  <a:srgbClr val="00B050"/>
                </a:solidFill>
                <a:latin typeface="Century Schoolbook" pitchFamily="18" charset="0"/>
              </a:rPr>
              <a:t/>
            </a:r>
            <a:br>
              <a:rPr lang="cs-CZ" sz="1900" dirty="0" smtClean="0">
                <a:solidFill>
                  <a:srgbClr val="00B050"/>
                </a:solidFill>
                <a:latin typeface="Century Schoolbook" pitchFamily="18" charset="0"/>
              </a:rPr>
            </a:br>
            <a:r>
              <a:rPr lang="cs-CZ" sz="1900" dirty="0" smtClean="0">
                <a:solidFill>
                  <a:srgbClr val="00B050"/>
                </a:solidFill>
                <a:latin typeface="Century Schoolbook" pitchFamily="18" charset="0"/>
              </a:rPr>
              <a:t>                  Žák má přehled o životě a díle Ludwiga van Beethovena.</a:t>
            </a: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539552" y="4293096"/>
            <a:ext cx="7920880" cy="139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cs-CZ" sz="1600" b="1" dirty="0" smtClean="0">
                <a:solidFill>
                  <a:srgbClr val="92D050"/>
                </a:solidFill>
              </a:rPr>
              <a:t>Číslo a název klíčové </a:t>
            </a:r>
            <a:r>
              <a:rPr lang="cs-CZ" sz="1600" b="1" smtClean="0">
                <a:solidFill>
                  <a:srgbClr val="92D050"/>
                </a:solidFill>
              </a:rPr>
              <a:t>aktivity</a:t>
            </a:r>
            <a:r>
              <a:rPr lang="cs-CZ" sz="1600" b="1" smtClean="0">
                <a:solidFill>
                  <a:srgbClr val="92D050"/>
                </a:solidFill>
              </a:rPr>
              <a:t>: III/2 Inovace a zkvalitnění výuky prostřednictvím ICT</a:t>
            </a:r>
          </a:p>
          <a:p>
            <a:pPr lvl="0">
              <a:lnSpc>
                <a:spcPct val="90000"/>
              </a:lnSpc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cs-CZ" sz="1600" b="1" smtClean="0">
                <a:solidFill>
                  <a:srgbClr val="92D050"/>
                </a:solidFill>
              </a:rPr>
              <a:t>Základní </a:t>
            </a:r>
            <a:r>
              <a:rPr lang="cs-CZ" sz="1600" b="1" dirty="0" smtClean="0">
                <a:solidFill>
                  <a:srgbClr val="92D050"/>
                </a:solidFill>
              </a:rPr>
              <a:t>škola a Mateřská škola, Otnice, okres Vyškov</a:t>
            </a:r>
          </a:p>
          <a:p>
            <a:pPr lvl="0">
              <a:lnSpc>
                <a:spcPct val="90000"/>
              </a:lnSpc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cs-CZ" sz="1600" b="1" dirty="0" smtClean="0">
                <a:solidFill>
                  <a:srgbClr val="92D050"/>
                </a:solidFill>
              </a:rPr>
              <a:t>Mgr. Drahomíra Floriánová</a:t>
            </a:r>
          </a:p>
          <a:p>
            <a:pPr lvl="0">
              <a:lnSpc>
                <a:spcPct val="90000"/>
              </a:lnSpc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defRPr/>
            </a:pPr>
            <a:endParaRPr lang="cs-CZ" sz="1600" b="1" dirty="0" smtClean="0">
              <a:solidFill>
                <a:srgbClr val="92D050"/>
              </a:solidFill>
            </a:endParaRPr>
          </a:p>
          <a:p>
            <a:pPr lvl="0">
              <a:lnSpc>
                <a:spcPct val="90000"/>
              </a:lnSpc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defRPr/>
            </a:pPr>
            <a:r>
              <a:rPr lang="cs-CZ" sz="1600" b="1" dirty="0" smtClean="0">
                <a:solidFill>
                  <a:srgbClr val="92D050"/>
                </a:solidFill>
              </a:rPr>
              <a:t>Interní </a:t>
            </a:r>
            <a:r>
              <a:rPr lang="cs-CZ" sz="1600" b="1" smtClean="0">
                <a:solidFill>
                  <a:srgbClr val="92D050"/>
                </a:solidFill>
              </a:rPr>
              <a:t>číslo</a:t>
            </a:r>
            <a:r>
              <a:rPr lang="cs-CZ" sz="1600" b="1" smtClean="0">
                <a:solidFill>
                  <a:srgbClr val="92D050"/>
                </a:solidFill>
              </a:rPr>
              <a:t>: VY_32_INOVACE_HV2.DF.7.13</a:t>
            </a:r>
            <a:endParaRPr lang="cs-CZ" sz="1600" dirty="0">
              <a:solidFill>
                <a:srgbClr val="92D050"/>
              </a:solidFill>
            </a:endParaRPr>
          </a:p>
        </p:txBody>
      </p:sp>
      <p:pic>
        <p:nvPicPr>
          <p:cNvPr id="1026" name="Obrázek 1" descr="EUfondy.jpg"/>
          <p:cNvPicPr>
            <a:picLocks noChangeAspect="1" noChangeArrowheads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581" y="5717639"/>
            <a:ext cx="3506673" cy="707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Ludwig van Beethoven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hlinkClick r:id="rId3" action="ppaction://hlinkfile" tooltip="16. prosinec"/>
              </a:rPr>
              <a:t>16. prosince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hlinkClick r:id="rId4" action="ppaction://hlinkfile" tooltip="1770"/>
              </a:rPr>
              <a:t>1770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hlinkClick r:id="rId5" action="ppaction://hlinkfile" tooltip="Bonn"/>
              </a:rPr>
              <a:t>Bonn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  <a:p>
            <a:pPr algn="l"/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hlinkClick r:id="rId6" action="ppaction://hlinkfile" tooltip="26. březen"/>
              </a:rPr>
              <a:t>26. března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hlinkClick r:id="rId7" action="ppaction://hlinkfile" tooltip="1827"/>
              </a:rPr>
              <a:t>1827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hlinkClick r:id="rId8" action="ppaction://hlinkfile" tooltip="Vídeň"/>
              </a:rPr>
              <a:t>Vídeň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Obrázek 3" descr="L. von Beethovenn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211960" y="3212976"/>
            <a:ext cx="3645024" cy="3645024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Beethovena životní pouť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5770984" cy="4681992"/>
          </a:xfrm>
        </p:spPr>
        <p:txBody>
          <a:bodyPr>
            <a:normAutofit/>
          </a:bodyPr>
          <a:lstStyle/>
          <a:p>
            <a:r>
              <a:rPr lang="cs-CZ" sz="1600" dirty="0" smtClean="0"/>
              <a:t>Byl významný německý hudební skladatel hudebního </a:t>
            </a:r>
            <a:r>
              <a:rPr lang="cs-CZ" sz="1600" b="1" dirty="0" smtClean="0">
                <a:solidFill>
                  <a:schemeClr val="accent1">
                    <a:lumMod val="75000"/>
                  </a:schemeClr>
                </a:solidFill>
              </a:rPr>
              <a:t>klasicismu</a:t>
            </a:r>
            <a:r>
              <a:rPr lang="cs-CZ" sz="1600" dirty="0" smtClean="0"/>
              <a:t>.</a:t>
            </a:r>
          </a:p>
          <a:p>
            <a:r>
              <a:rPr lang="cs-CZ" sz="1600" dirty="0" smtClean="0"/>
              <a:t>Narodil se v Bonnu jako druhorozený syn. Ze sedmi dětí se dožili dospělosti pouze Ludwig a jeho dva mladší bratři Kaspar Karl a Johann.</a:t>
            </a:r>
          </a:p>
          <a:p>
            <a:r>
              <a:rPr lang="cs-CZ" sz="1600" b="1" dirty="0" smtClean="0">
                <a:solidFill>
                  <a:schemeClr val="accent1">
                    <a:lumMod val="75000"/>
                  </a:schemeClr>
                </a:solidFill>
              </a:rPr>
              <a:t>Rodina byla hudebně založená</a:t>
            </a:r>
            <a:r>
              <a:rPr lang="cs-CZ" sz="1600" dirty="0" smtClean="0"/>
              <a:t>, už dědeček byl kapelníkem otec dvorním tenoristou.</a:t>
            </a:r>
          </a:p>
          <a:p>
            <a:r>
              <a:rPr lang="cs-CZ" sz="1600" dirty="0" smtClean="0"/>
              <a:t>Hře </a:t>
            </a:r>
            <a:r>
              <a:rPr lang="cs-CZ" sz="1600" b="1" dirty="0" smtClean="0">
                <a:solidFill>
                  <a:schemeClr val="accent1">
                    <a:lumMod val="75000"/>
                  </a:schemeClr>
                </a:solidFill>
              </a:rPr>
              <a:t>na klavír ho </a:t>
            </a:r>
            <a:r>
              <a:rPr lang="cs-CZ" sz="1600" dirty="0" smtClean="0"/>
              <a:t>nejprve učil </a:t>
            </a:r>
            <a:r>
              <a:rPr lang="cs-CZ" sz="1600" b="1" dirty="0" smtClean="0">
                <a:solidFill>
                  <a:schemeClr val="accent1">
                    <a:lumMod val="75000"/>
                  </a:schemeClr>
                </a:solidFill>
              </a:rPr>
              <a:t>otec</a:t>
            </a:r>
            <a:r>
              <a:rPr lang="cs-CZ" sz="1600" dirty="0" smtClean="0"/>
              <a:t>, později se seznámil s dílem J. S. Bacha a </a:t>
            </a:r>
            <a:r>
              <a:rPr lang="cs-CZ" sz="1600" b="1" dirty="0" smtClean="0">
                <a:solidFill>
                  <a:schemeClr val="accent1">
                    <a:lumMod val="75000"/>
                  </a:schemeClr>
                </a:solidFill>
              </a:rPr>
              <a:t>v sedmnácti letech odjel do Vídně</a:t>
            </a:r>
            <a:r>
              <a:rPr lang="cs-CZ" sz="1600" dirty="0" smtClean="0"/>
              <a:t>, kde studoval u dalších významných skladatelů: Josepha Haydna a Antonia Salieriho.</a:t>
            </a:r>
          </a:p>
          <a:p>
            <a:r>
              <a:rPr lang="cs-CZ" sz="1600" dirty="0" smtClean="0"/>
              <a:t>Jako hudebník byl </a:t>
            </a:r>
            <a:r>
              <a:rPr lang="cs-CZ" sz="1600" b="1" dirty="0" smtClean="0">
                <a:solidFill>
                  <a:schemeClr val="accent1">
                    <a:lumMod val="75000"/>
                  </a:schemeClr>
                </a:solidFill>
              </a:rPr>
              <a:t>zaměstnán</a:t>
            </a:r>
            <a:r>
              <a:rPr lang="cs-CZ" sz="1600" dirty="0" smtClean="0"/>
              <a:t> u šlechtického rodu </a:t>
            </a:r>
            <a:r>
              <a:rPr lang="cs-CZ" sz="1600" b="1" dirty="0" smtClean="0">
                <a:solidFill>
                  <a:schemeClr val="accent1">
                    <a:lumMod val="75000"/>
                  </a:schemeClr>
                </a:solidFill>
              </a:rPr>
              <a:t>Kinských </a:t>
            </a:r>
            <a:r>
              <a:rPr lang="cs-CZ" sz="1600" dirty="0" smtClean="0"/>
              <a:t>nebo </a:t>
            </a:r>
            <a:r>
              <a:rPr lang="cs-CZ" sz="1600" b="1" dirty="0" smtClean="0">
                <a:solidFill>
                  <a:schemeClr val="accent1">
                    <a:lumMod val="75000"/>
                  </a:schemeClr>
                </a:solidFill>
              </a:rPr>
              <a:t>Lichnovských</a:t>
            </a:r>
            <a:r>
              <a:rPr lang="cs-CZ" sz="1600" dirty="0" smtClean="0"/>
              <a:t>. Příjmy měl také z koncertování a výuky žáků.</a:t>
            </a:r>
          </a:p>
          <a:p>
            <a:r>
              <a:rPr lang="cs-CZ" sz="1600" dirty="0" smtClean="0"/>
              <a:t>Měl dlouhodobé zdravotní potíže. </a:t>
            </a:r>
            <a:r>
              <a:rPr lang="cs-CZ" sz="1600" b="1" dirty="0" smtClean="0">
                <a:solidFill>
                  <a:schemeClr val="accent1">
                    <a:lumMod val="75000"/>
                  </a:schemeClr>
                </a:solidFill>
              </a:rPr>
              <a:t>V prosinci 1826 podstoupil operaci břicha a o čtyři měsíce později zemřel.</a:t>
            </a:r>
          </a:p>
          <a:p>
            <a:pPr>
              <a:buNone/>
            </a:pPr>
            <a:endParaRPr lang="cs-CZ" sz="1600" dirty="0" smtClean="0"/>
          </a:p>
          <a:p>
            <a:endParaRPr lang="cs-CZ" sz="1600" dirty="0"/>
          </a:p>
        </p:txBody>
      </p:sp>
      <p:pic>
        <p:nvPicPr>
          <p:cNvPr id="4" name="Obrázek 3" descr="526px-Beethoven_Horneman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8184" y="2204864"/>
            <a:ext cx="2714462" cy="3096344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6372200" y="5301208"/>
            <a:ext cx="2304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Beethoven ve věku 33 let</a:t>
            </a:r>
            <a:endParaRPr lang="cs-CZ" sz="1400" b="1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Víte, že?</a:t>
            </a:r>
            <a:endParaRPr lang="cs-CZ" dirty="0"/>
          </a:p>
        </p:txBody>
      </p:sp>
      <p:sp>
        <p:nvSpPr>
          <p:cNvPr id="7" name="7cípá hvězda 6"/>
          <p:cNvSpPr/>
          <p:nvPr/>
        </p:nvSpPr>
        <p:spPr>
          <a:xfrm>
            <a:off x="0" y="2636912"/>
            <a:ext cx="3419872" cy="144016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accent6">
                    <a:lumMod val="50000"/>
                  </a:schemeClr>
                </a:solidFill>
              </a:rPr>
              <a:t>v roce 1816 úplně ohluchl, přesto dál skládal</a:t>
            </a:r>
            <a:endParaRPr lang="cs-CZ" sz="1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7cípá hvězda 7"/>
          <p:cNvSpPr/>
          <p:nvPr/>
        </p:nvSpPr>
        <p:spPr>
          <a:xfrm>
            <a:off x="395536" y="1412776"/>
            <a:ext cx="2520280" cy="1130424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accent6">
                    <a:lumMod val="50000"/>
                  </a:schemeClr>
                </a:solidFill>
              </a:rPr>
              <a:t>Ludwigův otec byl alkoholik</a:t>
            </a:r>
            <a:endParaRPr lang="cs-CZ" sz="1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7cípá hvězda 8"/>
          <p:cNvSpPr/>
          <p:nvPr/>
        </p:nvSpPr>
        <p:spPr>
          <a:xfrm>
            <a:off x="3419872" y="2348880"/>
            <a:ext cx="3096344" cy="1224136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accent6">
                    <a:lumMod val="50000"/>
                  </a:schemeClr>
                </a:solidFill>
              </a:rPr>
              <a:t>mezi jeho mecenáše patřil rod Lobkoviců</a:t>
            </a:r>
            <a:endParaRPr lang="cs-CZ" sz="1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0" name="7cípá hvězda 9"/>
          <p:cNvSpPr/>
          <p:nvPr/>
        </p:nvSpPr>
        <p:spPr>
          <a:xfrm>
            <a:off x="1619672" y="3933056"/>
            <a:ext cx="3456384" cy="1368152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accent6">
                    <a:lumMod val="50000"/>
                  </a:schemeClr>
                </a:solidFill>
              </a:rPr>
              <a:t>Ludwig od 25 let trpěl sluchovou chorobou</a:t>
            </a:r>
            <a:endParaRPr lang="cs-CZ" sz="1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7cípá hvězda 10"/>
          <p:cNvSpPr/>
          <p:nvPr/>
        </p:nvSpPr>
        <p:spPr>
          <a:xfrm>
            <a:off x="0" y="5229200"/>
            <a:ext cx="3384376" cy="1368152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accent6">
                    <a:lumMod val="50000"/>
                  </a:schemeClr>
                </a:solidFill>
              </a:rPr>
              <a:t>v17 letech se po smrti matky musel starat o 2 bratry</a:t>
            </a:r>
            <a:endParaRPr lang="cs-CZ" sz="1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7cípá hvězda 12"/>
          <p:cNvSpPr/>
          <p:nvPr/>
        </p:nvSpPr>
        <p:spPr>
          <a:xfrm>
            <a:off x="5220072" y="3573016"/>
            <a:ext cx="3312368" cy="144016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accent6">
                    <a:lumMod val="50000"/>
                  </a:schemeClr>
                </a:solidFill>
              </a:rPr>
              <a:t>opilý otec ho často </a:t>
            </a:r>
          </a:p>
          <a:p>
            <a:pPr algn="ctr"/>
            <a:r>
              <a:rPr lang="cs-CZ" sz="1600" b="1" dirty="0" smtClean="0">
                <a:solidFill>
                  <a:schemeClr val="accent6">
                    <a:lumMod val="50000"/>
                  </a:schemeClr>
                </a:solidFill>
              </a:rPr>
              <a:t>v noci budil a nutil cvičit</a:t>
            </a:r>
            <a:endParaRPr lang="cs-CZ" sz="1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4" name="7cípá hvězda 13"/>
          <p:cNvSpPr/>
          <p:nvPr/>
        </p:nvSpPr>
        <p:spPr>
          <a:xfrm>
            <a:off x="3203848" y="836712"/>
            <a:ext cx="2952328" cy="1368152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accent6">
                    <a:lumMod val="50000"/>
                  </a:schemeClr>
                </a:solidFill>
              </a:rPr>
              <a:t>mezi jeho oblíbené básníky patřil Goethe</a:t>
            </a:r>
            <a:endParaRPr lang="cs-CZ" sz="1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" name="7cípá hvězda 14"/>
          <p:cNvSpPr/>
          <p:nvPr/>
        </p:nvSpPr>
        <p:spPr>
          <a:xfrm>
            <a:off x="6516216" y="1700808"/>
            <a:ext cx="2880320" cy="1490464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accent6">
                    <a:lumMod val="50000"/>
                  </a:schemeClr>
                </a:solidFill>
              </a:rPr>
              <a:t>otec jeho talentu využíval jako zdroje příjmů</a:t>
            </a:r>
            <a:endParaRPr lang="cs-CZ" sz="1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6" name="7cípá hvězda 15"/>
          <p:cNvSpPr/>
          <p:nvPr/>
        </p:nvSpPr>
        <p:spPr>
          <a:xfrm>
            <a:off x="6660232" y="4941168"/>
            <a:ext cx="2592288" cy="1916832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accent6">
                    <a:lumMod val="50000"/>
                  </a:schemeClr>
                </a:solidFill>
              </a:rPr>
              <a:t>při pobytu ve Vídni se snad setkal </a:t>
            </a:r>
          </a:p>
          <a:p>
            <a:pPr algn="ctr"/>
            <a:r>
              <a:rPr lang="cs-CZ" sz="1600" b="1" dirty="0" smtClean="0">
                <a:solidFill>
                  <a:schemeClr val="accent6">
                    <a:lumMod val="50000"/>
                  </a:schemeClr>
                </a:solidFill>
              </a:rPr>
              <a:t>s Mozartem</a:t>
            </a:r>
            <a:endParaRPr lang="cs-CZ" sz="1600" dirty="0"/>
          </a:p>
        </p:txBody>
      </p:sp>
      <p:sp>
        <p:nvSpPr>
          <p:cNvPr id="17" name="7cípá hvězda 16"/>
          <p:cNvSpPr/>
          <p:nvPr/>
        </p:nvSpPr>
        <p:spPr>
          <a:xfrm>
            <a:off x="5796136" y="188640"/>
            <a:ext cx="3059832" cy="144016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600" b="1" dirty="0" smtClean="0">
                <a:solidFill>
                  <a:schemeClr val="accent6">
                    <a:lumMod val="50000"/>
                  </a:schemeClr>
                </a:solidFill>
              </a:rPr>
              <a:t>ke Goethově  dramatu Edmont složil hudbu</a:t>
            </a:r>
            <a:endParaRPr lang="cs-CZ" sz="1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8" name="7cípá hvězda 17"/>
          <p:cNvSpPr/>
          <p:nvPr/>
        </p:nvSpPr>
        <p:spPr>
          <a:xfrm>
            <a:off x="3779912" y="5201816"/>
            <a:ext cx="2808312" cy="1656184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accent6">
                    <a:lumMod val="50000"/>
                  </a:schemeClr>
                </a:solidFill>
              </a:rPr>
              <a:t>V uších mu zněly neustále nepříjemné zvuky</a:t>
            </a:r>
            <a:endParaRPr lang="cs-CZ" sz="16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439px-Friedrich_sch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76256" y="188640"/>
            <a:ext cx="2007108" cy="274320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>
                <a:solidFill>
                  <a:schemeClr val="accent1">
                    <a:lumMod val="75000"/>
                  </a:schemeClr>
                </a:solidFill>
              </a:rPr>
              <a:t>Beethovenovo dílo můžeme rozdělit do tří období:</a:t>
            </a:r>
          </a:p>
          <a:p>
            <a:endParaRPr lang="cs-CZ" sz="1600" dirty="0" smtClean="0"/>
          </a:p>
          <a:p>
            <a:pPr lvl="1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</a:rPr>
              <a:t>Do roku 1800   </a:t>
            </a:r>
            <a:r>
              <a:rPr lang="cs-CZ" sz="1400" dirty="0" smtClean="0"/>
              <a:t>-  v této době navázal na skladby Mozarta a Haydna,</a:t>
            </a:r>
          </a:p>
          <a:p>
            <a:pPr lvl="1">
              <a:buNone/>
            </a:pPr>
            <a:r>
              <a:rPr lang="cs-CZ" sz="1400" dirty="0" smtClean="0"/>
              <a:t>	 spadají sem jeho rané klavírní koncerty a symfonie</a:t>
            </a:r>
          </a:p>
          <a:p>
            <a:pPr lvl="1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</a:rPr>
              <a:t>Do roku 1815  </a:t>
            </a:r>
            <a:r>
              <a:rPr lang="cs-CZ" sz="1400" dirty="0" smtClean="0"/>
              <a:t>-  ve skladbách, které v této době složil se vyhranil vůči ostatním a stal se výraznou individualitou, sem patří symfonie Eroica, Osudová a Pastorální a jeho jediná dokončená opera Fidelio</a:t>
            </a:r>
          </a:p>
          <a:p>
            <a:pPr lvl="1"/>
            <a:r>
              <a:rPr lang="cs-CZ" sz="1400" b="1" dirty="0" smtClean="0">
                <a:solidFill>
                  <a:schemeClr val="accent1">
                    <a:lumMod val="75000"/>
                  </a:schemeClr>
                </a:solidFill>
              </a:rPr>
              <a:t>Do roku 1927  </a:t>
            </a:r>
            <a:r>
              <a:rPr lang="cs-CZ" sz="1400" dirty="0" smtClean="0"/>
              <a:t>-  chtěl dát svým hudebním myšlenkám co největší intenzitu, ale jeho hudba se stávala komplikovanější a složitější, do tohoto období patří Missa solemnis, jeho 9. symfonie a další pozdní klavírní sonáty a skladby</a:t>
            </a:r>
          </a:p>
          <a:p>
            <a:pPr lvl="1">
              <a:buNone/>
            </a:pPr>
            <a:endParaRPr lang="cs-CZ" sz="1400" dirty="0" smtClean="0"/>
          </a:p>
          <a:p>
            <a:r>
              <a:rPr lang="cs-CZ" sz="1600" b="1" dirty="0" smtClean="0">
                <a:solidFill>
                  <a:schemeClr val="accent1">
                    <a:lumMod val="75000"/>
                  </a:schemeClr>
                </a:solidFill>
              </a:rPr>
              <a:t>Jeho devátá symfonie s Ódou na radost má 4 věty</a:t>
            </a:r>
            <a:r>
              <a:rPr lang="cs-CZ" sz="1600" dirty="0" smtClean="0"/>
              <a:t>:</a:t>
            </a:r>
          </a:p>
          <a:p>
            <a:pPr lvl="1"/>
            <a:r>
              <a:rPr lang="cs-CZ" sz="1400" dirty="0" smtClean="0"/>
              <a:t>Allegro ma non troppo, un poco maestoso</a:t>
            </a:r>
          </a:p>
          <a:p>
            <a:pPr lvl="1"/>
            <a:r>
              <a:rPr lang="cs-CZ" sz="1400" dirty="0" smtClean="0"/>
              <a:t>Molto vivace</a:t>
            </a:r>
          </a:p>
          <a:p>
            <a:pPr lvl="1"/>
            <a:r>
              <a:rPr lang="cs-CZ" sz="1400" dirty="0" smtClean="0"/>
              <a:t>Adagio molto e cantabile</a:t>
            </a:r>
          </a:p>
          <a:p>
            <a:pPr lvl="1"/>
            <a:r>
              <a:rPr lang="cs-CZ" sz="1400" dirty="0" smtClean="0"/>
              <a:t>Presto</a:t>
            </a:r>
          </a:p>
          <a:p>
            <a:pPr>
              <a:buNone/>
            </a:pPr>
            <a:r>
              <a:rPr lang="cs-CZ" sz="1600" dirty="0" smtClean="0"/>
              <a:t>		</a:t>
            </a:r>
          </a:p>
          <a:p>
            <a:endParaRPr lang="cs-CZ" sz="1800" dirty="0" smtClean="0"/>
          </a:p>
          <a:p>
            <a:pPr lvl="1"/>
            <a:endParaRPr lang="cs-CZ" sz="1400" dirty="0"/>
          </a:p>
        </p:txBody>
      </p:sp>
      <p:pic>
        <p:nvPicPr>
          <p:cNvPr id="4" name="Obrázek 3" descr="Ninth_Symphony_origina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128" y="4221088"/>
            <a:ext cx="3276191" cy="2552381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ovéPole 5"/>
          <p:cNvSpPr txBox="1"/>
          <p:nvPr/>
        </p:nvSpPr>
        <p:spPr>
          <a:xfrm>
            <a:off x="7020272" y="116632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Friedrich Schiller</a:t>
            </a:r>
            <a:endParaRPr lang="cs-CZ" sz="14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Óda na radost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5482952" cy="4609984"/>
          </a:xfrm>
        </p:spPr>
        <p:txBody>
          <a:bodyPr>
            <a:normAutofit/>
          </a:bodyPr>
          <a:lstStyle/>
          <a:p>
            <a:r>
              <a:rPr lang="cs-CZ" sz="1600" b="1" dirty="0" smtClean="0">
                <a:solidFill>
                  <a:schemeClr val="accent1">
                    <a:lumMod val="75000"/>
                  </a:schemeClr>
                </a:solidFill>
              </a:rPr>
              <a:t>Óda na radost </a:t>
            </a:r>
            <a:r>
              <a:rPr lang="cs-CZ" sz="1600" dirty="0" smtClean="0"/>
              <a:t>je součástí Beethovenovy 9. symfonie.</a:t>
            </a:r>
          </a:p>
          <a:p>
            <a:r>
              <a:rPr lang="cs-CZ" sz="1600" dirty="0" smtClean="0"/>
              <a:t>Je poslední dokončená.</a:t>
            </a:r>
          </a:p>
          <a:p>
            <a:r>
              <a:rPr lang="cs-CZ" sz="1600" dirty="0" smtClean="0"/>
              <a:t>V poslední čtvrté větě použil dosud nevyzkoušený prvek, a to</a:t>
            </a:r>
            <a:r>
              <a:rPr lang="cs-CZ" sz="16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1600" b="1" dirty="0" smtClean="0">
                <a:solidFill>
                  <a:schemeClr val="accent1">
                    <a:lumMod val="75000"/>
                  </a:schemeClr>
                </a:solidFill>
              </a:rPr>
              <a:t>sborový zpěv</a:t>
            </a:r>
            <a:r>
              <a:rPr lang="cs-CZ" sz="1600" dirty="0" smtClean="0"/>
              <a:t>.</a:t>
            </a:r>
          </a:p>
          <a:p>
            <a:r>
              <a:rPr lang="cs-CZ" sz="1600" dirty="0" smtClean="0"/>
              <a:t>Jako text této části využil báseň svého přítele </a:t>
            </a:r>
            <a:r>
              <a:rPr lang="cs-CZ" sz="1600" b="1" dirty="0" smtClean="0">
                <a:solidFill>
                  <a:schemeClr val="accent1">
                    <a:lumMod val="75000"/>
                  </a:schemeClr>
                </a:solidFill>
              </a:rPr>
              <a:t>Friedricha</a:t>
            </a:r>
            <a:r>
              <a:rPr lang="cs-CZ" sz="1600" dirty="0" smtClean="0"/>
              <a:t> </a:t>
            </a:r>
            <a:r>
              <a:rPr lang="cs-CZ" sz="1600" b="1" dirty="0" smtClean="0">
                <a:solidFill>
                  <a:schemeClr val="accent1">
                    <a:lumMod val="75000"/>
                  </a:schemeClr>
                </a:solidFill>
              </a:rPr>
              <a:t>Schillera Óda na radost  </a:t>
            </a:r>
            <a:r>
              <a:rPr lang="cs-CZ" sz="1600" dirty="0" smtClean="0"/>
              <a:t>z roku 1785. Zpívaná část a současně nejznámější motiv této skladby se stala roku 1985 </a:t>
            </a:r>
            <a:r>
              <a:rPr lang="cs-CZ" sz="1600" b="1" dirty="0" smtClean="0">
                <a:solidFill>
                  <a:schemeClr val="accent1">
                    <a:lumMod val="75000"/>
                  </a:schemeClr>
                </a:solidFill>
              </a:rPr>
              <a:t>hymnou Evropského společenství </a:t>
            </a:r>
            <a:r>
              <a:rPr lang="cs-CZ" sz="1600" dirty="0" smtClean="0"/>
              <a:t>(dnes Evropská unie).</a:t>
            </a:r>
          </a:p>
          <a:p>
            <a:r>
              <a:rPr lang="cs-CZ" sz="1600" dirty="0" smtClean="0"/>
              <a:t>Stala se symbolem sjednocené Evropy.</a:t>
            </a:r>
          </a:p>
          <a:p>
            <a:r>
              <a:rPr lang="cs-CZ" sz="1600" dirty="0" smtClean="0"/>
              <a:t>Evropská hymna se hraje při významných příležitostech jako je Den Evropy a formálních akcích jako je podepisování mezinárodních smluv.</a:t>
            </a:r>
          </a:p>
          <a:p>
            <a:r>
              <a:rPr lang="cs-CZ" sz="1600" b="1" dirty="0" smtClean="0">
                <a:solidFill>
                  <a:schemeClr val="accent1">
                    <a:lumMod val="75000"/>
                  </a:schemeClr>
                </a:solidFill>
              </a:rPr>
              <a:t>Při oficiálních akcích se hraje pouze hudba </a:t>
            </a:r>
            <a:r>
              <a:rPr lang="cs-CZ" sz="1600" dirty="0" smtClean="0"/>
              <a:t>Ódy na radost bez zpěvu.</a:t>
            </a:r>
            <a:endParaRPr lang="cs-CZ" sz="1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372200" y="1628800"/>
            <a:ext cx="2592288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/>
              <a:t>Óda na radost</a:t>
            </a:r>
          </a:p>
          <a:p>
            <a:endParaRPr lang="cs-CZ" sz="1600" b="1" dirty="0" smtClean="0"/>
          </a:p>
          <a:p>
            <a:r>
              <a:rPr lang="cs-CZ" sz="1600" i="1" dirty="0" smtClean="0"/>
              <a:t>do češtiny přeložil Pavel Fisner</a:t>
            </a:r>
          </a:p>
          <a:p>
            <a:endParaRPr lang="cs-CZ" sz="1600" i="1" dirty="0" smtClean="0"/>
          </a:p>
          <a:p>
            <a:r>
              <a:rPr lang="cs-CZ" sz="1600" dirty="0" smtClean="0"/>
              <a:t>Radosti, ty jiskro boží, dcero, již nám ráj dal sám! Srdce vzňaté žárem touží, nebeský tvůj krásy chrám. Kouzlo tvé teď opět víže,</a:t>
            </a:r>
          </a:p>
          <a:p>
            <a:r>
              <a:rPr lang="cs-CZ" sz="1600" dirty="0" smtClean="0"/>
              <a:t>co kdy čas tak dělil rád,</a:t>
            </a:r>
          </a:p>
          <a:p>
            <a:r>
              <a:rPr lang="cs-CZ" sz="1600" dirty="0" smtClean="0"/>
              <a:t>zástup lidstva sbratřen blíže</a:t>
            </a:r>
          </a:p>
          <a:p>
            <a:r>
              <a:rPr lang="cs-CZ" sz="1600" dirty="0" smtClean="0"/>
              <a:t>cítí van tvých křídel vát.</a:t>
            </a:r>
          </a:p>
          <a:p>
            <a:r>
              <a:rPr lang="cs-CZ" sz="1600" dirty="0" smtClean="0"/>
              <a:t>Komu štěstí v žití přálo,</a:t>
            </a:r>
          </a:p>
          <a:p>
            <a:r>
              <a:rPr lang="cs-CZ" sz="1600" dirty="0" smtClean="0"/>
              <a:t>v příteli svůj štít že máš,</a:t>
            </a:r>
          </a:p>
          <a:p>
            <a:r>
              <a:rPr lang="cs-CZ" sz="1600" dirty="0" smtClean="0"/>
              <a:t>komu vnadnou ženu dalo,</a:t>
            </a:r>
          </a:p>
          <a:p>
            <a:r>
              <a:rPr lang="cs-CZ" sz="1600" dirty="0" smtClean="0"/>
              <a:t>mísit pojď se v jásot náš!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Óda na HC Kometu Brno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970024"/>
          </a:xfrm>
        </p:spPr>
        <p:txBody>
          <a:bodyPr>
            <a:normAutofit fontScale="92500" lnSpcReduction="20000"/>
          </a:bodyPr>
          <a:lstStyle/>
          <a:p>
            <a:r>
              <a:rPr lang="cs-CZ" sz="1700" b="1" dirty="0" smtClean="0">
                <a:solidFill>
                  <a:schemeClr val="accent1">
                    <a:lumMod val="75000"/>
                  </a:schemeClr>
                </a:solidFill>
              </a:rPr>
              <a:t>Brněnský hokejový klub Kometa má na melodii Ódy na radost </a:t>
            </a:r>
          </a:p>
          <a:p>
            <a:pPr>
              <a:buNone/>
            </a:pPr>
            <a:r>
              <a:rPr lang="cs-CZ" sz="1700" b="1" dirty="0" smtClean="0">
                <a:solidFill>
                  <a:schemeClr val="accent1">
                    <a:lumMod val="75000"/>
                  </a:schemeClr>
                </a:solidFill>
              </a:rPr>
              <a:t>	složenou svou hymnu.</a:t>
            </a:r>
          </a:p>
          <a:p>
            <a:pPr>
              <a:buNone/>
            </a:pPr>
            <a:endParaRPr lang="cs-CZ" sz="17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1700" b="1" dirty="0" smtClean="0">
                <a:solidFill>
                  <a:schemeClr val="accent1">
                    <a:lumMod val="75000"/>
                  </a:schemeClr>
                </a:solidFill>
              </a:rPr>
              <a:t>Text hymny Óda na Kometu:</a:t>
            </a:r>
          </a:p>
          <a:p>
            <a:pPr>
              <a:buNone/>
            </a:pPr>
            <a:endParaRPr lang="cs-CZ" sz="17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1700" i="1" dirty="0" smtClean="0"/>
              <a:t>Halou temně bubny duní,</a:t>
            </a:r>
            <a:r>
              <a:rPr lang="cs-CZ" sz="1700" dirty="0" smtClean="0"/>
              <a:t/>
            </a:r>
            <a:br>
              <a:rPr lang="cs-CZ" sz="1700" dirty="0" smtClean="0"/>
            </a:br>
            <a:r>
              <a:rPr lang="cs-CZ" sz="1700" i="1" dirty="0" smtClean="0"/>
              <a:t>stoupá píseň houpavá,</a:t>
            </a:r>
            <a:r>
              <a:rPr lang="cs-CZ" sz="1700" dirty="0" smtClean="0"/>
              <a:t/>
            </a:r>
            <a:br>
              <a:rPr lang="cs-CZ" sz="1700" dirty="0" smtClean="0"/>
            </a:br>
            <a:r>
              <a:rPr lang="cs-CZ" sz="1700" i="1" dirty="0" smtClean="0"/>
              <a:t>cesta zpátky na výsluní</a:t>
            </a:r>
            <a:r>
              <a:rPr lang="cs-CZ" sz="1700" dirty="0" smtClean="0"/>
              <a:t/>
            </a:r>
            <a:br>
              <a:rPr lang="cs-CZ" sz="1700" dirty="0" smtClean="0"/>
            </a:br>
            <a:r>
              <a:rPr lang="cs-CZ" sz="1700" i="1" dirty="0" smtClean="0"/>
              <a:t>bývá často zdlouhavá.</a:t>
            </a:r>
            <a:endParaRPr lang="cs-CZ" sz="1700" dirty="0" smtClean="0"/>
          </a:p>
          <a:p>
            <a:r>
              <a:rPr lang="cs-CZ" sz="1700" i="1" dirty="0" smtClean="0"/>
              <a:t>Navzdor všem, co se nám smáli,</a:t>
            </a:r>
            <a:r>
              <a:rPr lang="cs-CZ" sz="1700" dirty="0" smtClean="0"/>
              <a:t/>
            </a:r>
            <a:br>
              <a:rPr lang="cs-CZ" sz="1700" dirty="0" smtClean="0"/>
            </a:br>
            <a:r>
              <a:rPr lang="cs-CZ" sz="1700" i="1" dirty="0" smtClean="0"/>
              <a:t>klíčí sláva stoletá,</a:t>
            </a:r>
            <a:r>
              <a:rPr lang="cs-CZ" sz="1700" dirty="0" smtClean="0"/>
              <a:t/>
            </a:r>
            <a:br>
              <a:rPr lang="cs-CZ" sz="1700" dirty="0" smtClean="0"/>
            </a:br>
            <a:r>
              <a:rPr lang="cs-CZ" sz="1700" i="1" dirty="0" smtClean="0"/>
              <a:t>vzhůru modrobílé šály,</a:t>
            </a:r>
            <a:r>
              <a:rPr lang="cs-CZ" sz="1700" dirty="0" smtClean="0"/>
              <a:t/>
            </a:r>
            <a:br>
              <a:rPr lang="cs-CZ" sz="1700" dirty="0" smtClean="0"/>
            </a:br>
            <a:r>
              <a:rPr lang="cs-CZ" sz="1700" i="1" dirty="0" smtClean="0"/>
              <a:t>vzhůru Brno Kometa.</a:t>
            </a:r>
            <a:endParaRPr lang="cs-CZ" sz="1700" dirty="0" smtClean="0"/>
          </a:p>
          <a:p>
            <a:r>
              <a:rPr lang="cs-CZ" sz="1700" i="1" dirty="0" smtClean="0"/>
              <a:t>Víru ztrácí, kdo se bojí,</a:t>
            </a:r>
            <a:r>
              <a:rPr lang="cs-CZ" sz="1700" dirty="0" smtClean="0"/>
              <a:t/>
            </a:r>
            <a:br>
              <a:rPr lang="cs-CZ" sz="1700" dirty="0" smtClean="0"/>
            </a:br>
            <a:r>
              <a:rPr lang="cs-CZ" sz="1700" i="1" dirty="0" smtClean="0"/>
              <a:t>vlasatice toulavá,</a:t>
            </a:r>
            <a:r>
              <a:rPr lang="cs-CZ" sz="1700" dirty="0" smtClean="0"/>
              <a:t/>
            </a:r>
            <a:br>
              <a:rPr lang="cs-CZ" sz="1700" dirty="0" smtClean="0"/>
            </a:br>
            <a:r>
              <a:rPr lang="cs-CZ" sz="1700" i="1" dirty="0" smtClean="0"/>
              <a:t>kdo s tebou svůj život spojí,</a:t>
            </a:r>
            <a:r>
              <a:rPr lang="cs-CZ" sz="1700" dirty="0" smtClean="0"/>
              <a:t/>
            </a:r>
            <a:br>
              <a:rPr lang="cs-CZ" sz="1700" dirty="0" smtClean="0"/>
            </a:br>
            <a:r>
              <a:rPr lang="cs-CZ" sz="1700" i="1" dirty="0" smtClean="0"/>
              <a:t>ten ti věrný zůstává.</a:t>
            </a:r>
            <a:endParaRPr lang="cs-CZ" sz="1700" dirty="0" smtClean="0"/>
          </a:p>
          <a:p>
            <a:r>
              <a:rPr lang="cs-CZ" sz="1700" i="1" dirty="0" smtClean="0"/>
              <a:t>Navzdor všem, co se nám smáli,</a:t>
            </a:r>
            <a:r>
              <a:rPr lang="cs-CZ" sz="1700" dirty="0" smtClean="0"/>
              <a:t/>
            </a:r>
            <a:br>
              <a:rPr lang="cs-CZ" sz="1700" dirty="0" smtClean="0"/>
            </a:br>
            <a:r>
              <a:rPr lang="cs-CZ" sz="1700" i="1" dirty="0" smtClean="0"/>
              <a:t>klíčí sláva stoletá,</a:t>
            </a:r>
            <a:r>
              <a:rPr lang="cs-CZ" sz="1700" dirty="0" smtClean="0"/>
              <a:t/>
            </a:r>
            <a:br>
              <a:rPr lang="cs-CZ" sz="1700" dirty="0" smtClean="0"/>
            </a:br>
            <a:r>
              <a:rPr lang="cs-CZ" sz="1700" i="1" dirty="0" smtClean="0"/>
              <a:t>vzhůru modrobílé šály,</a:t>
            </a:r>
            <a:r>
              <a:rPr lang="cs-CZ" sz="1700" dirty="0" smtClean="0"/>
              <a:t/>
            </a:r>
            <a:br>
              <a:rPr lang="cs-CZ" sz="1700" dirty="0" smtClean="0"/>
            </a:br>
            <a:r>
              <a:rPr lang="cs-CZ" sz="1700" i="1" dirty="0" smtClean="0"/>
              <a:t>vzhůru Brno Kometa.</a:t>
            </a:r>
            <a:endParaRPr lang="cs-CZ" sz="1700" dirty="0" smtClean="0"/>
          </a:p>
          <a:p>
            <a:endParaRPr lang="cs-CZ" sz="1600" dirty="0"/>
          </a:p>
        </p:txBody>
      </p:sp>
      <p:pic>
        <p:nvPicPr>
          <p:cNvPr id="4" name="Obrázek 3" descr="Rozloučení_s_Kometou_2011_(083).jpg"/>
          <p:cNvPicPr>
            <a:picLocks noChangeAspect="1"/>
          </p:cNvPicPr>
          <p:nvPr/>
        </p:nvPicPr>
        <p:blipFill>
          <a:blip r:embed="rId2" cstate="print"/>
          <a:srcRect l="15192" r="11815"/>
          <a:stretch>
            <a:fillRect/>
          </a:stretch>
        </p:blipFill>
        <p:spPr>
          <a:xfrm>
            <a:off x="3995936" y="2780928"/>
            <a:ext cx="5112568" cy="3939902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Obrázek 4" descr="a_Listopad_ruzne9.jpg"/>
          <p:cNvPicPr>
            <a:picLocks noChangeAspect="1"/>
          </p:cNvPicPr>
          <p:nvPr/>
        </p:nvPicPr>
        <p:blipFill>
          <a:blip r:embed="rId3" cstate="print"/>
          <a:srcRect l="10515" t="10528" r="13160" b="23674"/>
          <a:stretch>
            <a:fillRect/>
          </a:stretch>
        </p:blipFill>
        <p:spPr>
          <a:xfrm>
            <a:off x="7053132" y="764704"/>
            <a:ext cx="2088232" cy="1800200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 - matka moudrosti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363272" cy="4138480"/>
          </a:xfrm>
        </p:spPr>
        <p:txBody>
          <a:bodyPr>
            <a:normAutofit fontScale="92500" lnSpcReduction="10000"/>
          </a:bodyPr>
          <a:lstStyle/>
          <a:p>
            <a:r>
              <a:rPr lang="cs-CZ" sz="1700" dirty="0" smtClean="0"/>
              <a:t>Byl významný německý hudební skladatel hudebního ……………………………………...</a:t>
            </a:r>
          </a:p>
          <a:p>
            <a:r>
              <a:rPr lang="cs-CZ" sz="1700" dirty="0" smtClean="0"/>
              <a:t>Rodina byla …………………… založená, už dědeček byl kapelníkem, otec dvorním tenoristou.</a:t>
            </a:r>
          </a:p>
          <a:p>
            <a:r>
              <a:rPr lang="cs-CZ" sz="1700" dirty="0" smtClean="0"/>
              <a:t>Mezi jeho oblíbené básníky patřil ………………………… .</a:t>
            </a:r>
            <a:r>
              <a:rPr lang="cs-CZ" sz="17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  <a:p>
            <a:r>
              <a:rPr lang="cs-CZ" sz="1700" dirty="0" smtClean="0"/>
              <a:t>Ludwigův otec byl ……………………………...</a:t>
            </a:r>
          </a:p>
          <a:p>
            <a:r>
              <a:rPr lang="cs-CZ" sz="1700" dirty="0" smtClean="0"/>
              <a:t>Když se v noci vracel z hospody, Ludwiga budil a nutil hrát ………………………..</a:t>
            </a:r>
            <a:r>
              <a:rPr lang="cs-CZ" sz="17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  <a:p>
            <a:r>
              <a:rPr lang="cs-CZ" sz="1700" dirty="0" smtClean="0"/>
              <a:t>Otec jeho ………………….. využíval jako zdroje příjmů.</a:t>
            </a:r>
            <a:r>
              <a:rPr lang="cs-CZ" sz="17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  <a:p>
            <a:r>
              <a:rPr lang="cs-CZ" sz="1700" dirty="0" smtClean="0"/>
              <a:t>Ludwig van Beethoven od 25 let trpěl ………………………………….</a:t>
            </a:r>
          </a:p>
          <a:p>
            <a:r>
              <a:rPr lang="cs-CZ" sz="1700" dirty="0" smtClean="0"/>
              <a:t>…………………… mu zněly neustále nepříjemné zvuky.</a:t>
            </a:r>
            <a:r>
              <a:rPr lang="cs-CZ" sz="17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  <a:p>
            <a:r>
              <a:rPr lang="cs-CZ" sz="1700" dirty="0" smtClean="0"/>
              <a:t>V roce 1816 úplně …………………….., přesto dál skládal.</a:t>
            </a:r>
          </a:p>
          <a:p>
            <a:r>
              <a:rPr lang="cs-CZ" sz="1700" dirty="0" smtClean="0"/>
              <a:t>Mezi jeho nejznámější symfonie patří: …………….., ………………… </a:t>
            </a:r>
            <a:r>
              <a:rPr lang="cs-CZ" sz="1700" smtClean="0"/>
              <a:t>a Pastorální.</a:t>
            </a:r>
            <a:endParaRPr lang="cs-CZ" sz="1700" dirty="0" smtClean="0"/>
          </a:p>
          <a:p>
            <a:r>
              <a:rPr lang="cs-CZ" sz="1700" dirty="0" smtClean="0"/>
              <a:t>………………….. je jediná opera, kterou dokončil.</a:t>
            </a:r>
          </a:p>
          <a:p>
            <a:r>
              <a:rPr lang="cs-CZ" sz="1700" dirty="0" smtClean="0"/>
              <a:t>Součástí Beethovenovy 9. symfonie je ………………………………..</a:t>
            </a:r>
          </a:p>
          <a:p>
            <a:r>
              <a:rPr lang="cs-CZ" sz="1700" dirty="0" smtClean="0"/>
              <a:t>Roku 1985 se stala  hymnou Evropského společenství (dnes …………………………)</a:t>
            </a:r>
          </a:p>
          <a:p>
            <a:r>
              <a:rPr lang="cs-CZ" sz="1700" dirty="0" smtClean="0"/>
              <a:t>Raritou je, že hokejový klub ……………………………….. použil Ódu na radost jako hymnu </a:t>
            </a:r>
          </a:p>
          <a:p>
            <a:pPr>
              <a:buNone/>
            </a:pPr>
            <a:r>
              <a:rPr lang="cs-CZ" sz="1700" dirty="0" smtClean="0"/>
              <a:t>	s vlastním textem.</a:t>
            </a:r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5048" y="6021288"/>
            <a:ext cx="8568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rgbClr val="FFC000"/>
                </a:solidFill>
              </a:rPr>
              <a:t>V uších, Óda na radost, hudebně, Eroica, Osudová,</a:t>
            </a:r>
            <a:r>
              <a:rPr lang="cs-CZ" sz="1600" dirty="0" smtClean="0"/>
              <a:t> </a:t>
            </a:r>
            <a:r>
              <a:rPr lang="cs-CZ" sz="1600" dirty="0" smtClean="0">
                <a:solidFill>
                  <a:srgbClr val="FFC000"/>
                </a:solidFill>
              </a:rPr>
              <a:t>sluchovou chorobou,</a:t>
            </a:r>
            <a:r>
              <a:rPr lang="cs-CZ" sz="1600" b="1" dirty="0" smtClean="0">
                <a:solidFill>
                  <a:srgbClr val="FFC000"/>
                </a:solidFill>
              </a:rPr>
              <a:t> </a:t>
            </a:r>
            <a:r>
              <a:rPr lang="cs-CZ" sz="1600" dirty="0" smtClean="0">
                <a:solidFill>
                  <a:srgbClr val="FFC000"/>
                </a:solidFill>
              </a:rPr>
              <a:t>Goethe, Kometa Brno, Evropská unie, talentu,</a:t>
            </a:r>
            <a:r>
              <a:rPr lang="cs-CZ" sz="1600" dirty="0" smtClean="0"/>
              <a:t> </a:t>
            </a:r>
            <a:r>
              <a:rPr lang="cs-CZ" sz="1600" dirty="0" smtClean="0">
                <a:solidFill>
                  <a:srgbClr val="FFC000"/>
                </a:solidFill>
              </a:rPr>
              <a:t>ohluchl, Fidelio,</a:t>
            </a:r>
            <a:r>
              <a:rPr lang="cs-CZ" sz="1600" dirty="0" smtClean="0"/>
              <a:t> </a:t>
            </a:r>
            <a:r>
              <a:rPr lang="cs-CZ" sz="1600" dirty="0" smtClean="0">
                <a:solidFill>
                  <a:srgbClr val="FFC000"/>
                </a:solidFill>
              </a:rPr>
              <a:t>klasicismu,</a:t>
            </a:r>
            <a:r>
              <a:rPr lang="cs-CZ" sz="1600" dirty="0" smtClean="0"/>
              <a:t> </a:t>
            </a:r>
            <a:r>
              <a:rPr lang="cs-CZ" sz="1600" dirty="0" smtClean="0">
                <a:solidFill>
                  <a:srgbClr val="FFC000"/>
                </a:solidFill>
              </a:rPr>
              <a:t>na klavír, alkoholik</a:t>
            </a:r>
            <a:endParaRPr lang="cs-CZ" sz="16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>
                <a:hlinkClick r:id="rId2"/>
              </a:rPr>
              <a:t>http://cs.wikipedia.org/wiki/Ludwig_van_Beethoven</a:t>
            </a:r>
            <a:r>
              <a:rPr lang="cs-CZ" sz="1600" dirty="0" smtClean="0"/>
              <a:t>, 8. 1. 2014</a:t>
            </a:r>
          </a:p>
          <a:p>
            <a:r>
              <a:rPr lang="cs-CZ" sz="1600" dirty="0" smtClean="0">
                <a:hlinkClick r:id="rId3"/>
              </a:rPr>
              <a:t>http://sawlight.blogspot.cz/2008/09/1811-ludwig-van-beethoven-symphony-no-7.html</a:t>
            </a:r>
            <a:r>
              <a:rPr lang="cs-CZ" sz="1600" dirty="0" smtClean="0"/>
              <a:t>, 8. 1. 2014</a:t>
            </a:r>
          </a:p>
          <a:p>
            <a:r>
              <a:rPr lang="cs-CZ" sz="1600" dirty="0" smtClean="0">
                <a:hlinkClick r:id="rId4"/>
              </a:rPr>
              <a:t>http://cs.wikipedia.org/wiki/Symfonie_%C4%8D._9_(Beethoven)</a:t>
            </a:r>
            <a:r>
              <a:rPr lang="cs-CZ" sz="1600" dirty="0" smtClean="0"/>
              <a:t>,  8. 1. 2014</a:t>
            </a:r>
          </a:p>
          <a:p>
            <a:r>
              <a:rPr lang="cs-CZ" sz="1600" dirty="0" smtClean="0">
                <a:hlinkClick r:id="rId5"/>
              </a:rPr>
              <a:t>http://cs.wikipedia.org/wiki/Hymna_Evropsk%C3%A9_unie</a:t>
            </a:r>
            <a:r>
              <a:rPr lang="cs-CZ" sz="1600" dirty="0" smtClean="0"/>
              <a:t>, 8. 1. 2014</a:t>
            </a:r>
          </a:p>
          <a:p>
            <a:r>
              <a:rPr lang="cs-CZ" sz="1600" dirty="0" smtClean="0">
                <a:hlinkClick r:id="rId6"/>
              </a:rPr>
              <a:t>http://cs.wikipedia.org/wiki/Soubor:Ninth_Symphony_original.png</a:t>
            </a:r>
            <a:r>
              <a:rPr lang="cs-CZ" sz="1600" dirty="0" smtClean="0"/>
              <a:t>, 8. 1. 2014</a:t>
            </a:r>
          </a:p>
          <a:p>
            <a:r>
              <a:rPr lang="cs-CZ" sz="1600" dirty="0" smtClean="0">
                <a:hlinkClick r:id="rId7"/>
              </a:rPr>
              <a:t>http://cs.wikipedia.org/wiki/Soubor:Friedrich_schiller.jpg</a:t>
            </a:r>
            <a:r>
              <a:rPr lang="cs-CZ" sz="1600" dirty="0" smtClean="0"/>
              <a:t>, 8. 1. 2014</a:t>
            </a:r>
          </a:p>
          <a:p>
            <a:r>
              <a:rPr lang="cs-CZ" sz="1600" dirty="0" smtClean="0">
                <a:hlinkClick r:id="rId8"/>
              </a:rPr>
              <a:t>http://cs.wikipedia.org/wiki/Soubor:Beethoven_Hornemann.jpg</a:t>
            </a:r>
            <a:r>
              <a:rPr lang="cs-CZ" sz="1600" dirty="0" smtClean="0"/>
              <a:t>, 8. 1. 2014</a:t>
            </a:r>
          </a:p>
          <a:p>
            <a:r>
              <a:rPr lang="cs-CZ" sz="1600" dirty="0" smtClean="0">
                <a:hlinkClick r:id="rId9"/>
              </a:rPr>
              <a:t>http://www.</a:t>
            </a:r>
            <a:r>
              <a:rPr lang="cs-CZ" sz="1600" dirty="0" err="1" smtClean="0">
                <a:hlinkClick r:id="rId9"/>
              </a:rPr>
              <a:t>tvspoty.cz</a:t>
            </a:r>
            <a:r>
              <a:rPr lang="cs-CZ" sz="1600" dirty="0" smtClean="0">
                <a:hlinkClick r:id="rId9"/>
              </a:rPr>
              <a:t>/</a:t>
            </a:r>
            <a:r>
              <a:rPr lang="cs-CZ" sz="1600" dirty="0" err="1" smtClean="0">
                <a:hlinkClick r:id="rId9"/>
              </a:rPr>
              <a:t>starobrno</a:t>
            </a:r>
            <a:r>
              <a:rPr lang="cs-CZ" sz="1600" dirty="0" smtClean="0">
                <a:hlinkClick r:id="rId9"/>
              </a:rPr>
              <a:t>-</a:t>
            </a:r>
            <a:r>
              <a:rPr lang="cs-CZ" sz="1600" dirty="0" err="1" smtClean="0">
                <a:hlinkClick r:id="rId9"/>
              </a:rPr>
              <a:t>oda</a:t>
            </a:r>
            <a:r>
              <a:rPr lang="cs-CZ" sz="1600" dirty="0" smtClean="0">
                <a:hlinkClick r:id="rId9"/>
              </a:rPr>
              <a:t>-na-kometu-hymna/</a:t>
            </a:r>
            <a:r>
              <a:rPr lang="cs-CZ" sz="1600" dirty="0" smtClean="0"/>
              <a:t>, 8. 1. 2014</a:t>
            </a:r>
          </a:p>
          <a:p>
            <a:r>
              <a:rPr lang="cs-CZ" sz="1600" dirty="0" smtClean="0">
                <a:hlinkClick r:id="rId10"/>
              </a:rPr>
              <a:t>http://upload.wikimedia.org/wikipedia/commons/e/eb/Rozlou%C4%8Den%C3%AD_s_Kometou_2011_(083).jpg</a:t>
            </a:r>
            <a:r>
              <a:rPr lang="cs-CZ" sz="1600" dirty="0" smtClean="0"/>
              <a:t>, </a:t>
            </a:r>
            <a:r>
              <a:rPr lang="cs-CZ" sz="1600" i="1" dirty="0" smtClean="0"/>
              <a:t>Pavel </a:t>
            </a:r>
            <a:r>
              <a:rPr lang="cs-CZ" sz="1600" i="1" dirty="0" err="1" smtClean="0"/>
              <a:t>Ševela</a:t>
            </a:r>
            <a:r>
              <a:rPr lang="cs-CZ" sz="1600" i="1" dirty="0" smtClean="0"/>
              <a:t> / </a:t>
            </a:r>
            <a:r>
              <a:rPr lang="cs-CZ" sz="1600" i="1" dirty="0" err="1" smtClean="0"/>
              <a:t>Wikimedia</a:t>
            </a:r>
            <a:r>
              <a:rPr lang="cs-CZ" sz="1600" i="1" dirty="0" smtClean="0"/>
              <a:t> </a:t>
            </a:r>
            <a:r>
              <a:rPr lang="cs-CZ" sz="1600" i="1" dirty="0" err="1" smtClean="0"/>
              <a:t>Commons</a:t>
            </a:r>
            <a:r>
              <a:rPr lang="cs-CZ" sz="1600" i="1" dirty="0" smtClean="0"/>
              <a:t>, </a:t>
            </a:r>
            <a:r>
              <a:rPr lang="cs-CZ" sz="1600" dirty="0" smtClean="0"/>
              <a:t>8. 1. 2014</a:t>
            </a:r>
          </a:p>
          <a:p>
            <a:r>
              <a:rPr lang="cs-CZ" sz="1600" dirty="0" smtClean="0">
                <a:hlinkClick r:id="rId11"/>
              </a:rPr>
              <a:t>http://fanshop.hc-kometa.cz/foto/original/a_Listopad_ruzne9.jpg</a:t>
            </a:r>
            <a:r>
              <a:rPr lang="cs-CZ" sz="1600" dirty="0" smtClean="0"/>
              <a:t>, 8. 1. 2014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2427</TotalTime>
  <Words>687</Words>
  <Application>Microsoft Office PowerPoint</Application>
  <PresentationFormat>Předvádění na obrazovce (4:3)</PresentationFormat>
  <Paragraphs>123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Talent</vt:lpstr>
      <vt:lpstr>Ludwig van Beethoven</vt:lpstr>
      <vt:lpstr>Ludwig van Beethoven</vt:lpstr>
      <vt:lpstr>Beethovena životní pouť </vt:lpstr>
      <vt:lpstr>Víte, že?</vt:lpstr>
      <vt:lpstr>Dílo</vt:lpstr>
      <vt:lpstr>Óda na radost</vt:lpstr>
      <vt:lpstr>Óda na HC Kometu Brno</vt:lpstr>
      <vt:lpstr>Opakování - matka moudrosti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Draha</dc:creator>
  <cp:lastModifiedBy>user6</cp:lastModifiedBy>
  <cp:revision>51</cp:revision>
  <dcterms:created xsi:type="dcterms:W3CDTF">2012-04-02T14:22:31Z</dcterms:created>
  <dcterms:modified xsi:type="dcterms:W3CDTF">2014-03-28T11:39:26Z</dcterms:modified>
</cp:coreProperties>
</file>