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60" r:id="rId4"/>
    <p:sldId id="257" r:id="rId5"/>
    <p:sldId id="263" r:id="rId6"/>
    <p:sldId id="258" r:id="rId7"/>
    <p:sldId id="261" r:id="rId8"/>
    <p:sldId id="262" r:id="rId9"/>
    <p:sldId id="264" r:id="rId10"/>
    <p:sldId id="25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3/28/2014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CB97365-EBCA-4027-87D5-99FC1D4DF0BB}" type="datetimeFigureOut">
              <a:rPr lang="en-US" smtClean="0"/>
              <a:pPr/>
              <a:t>3/28/2014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1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www.zszebetin.cz/foto/EUfondy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6/66/Michal_David_2013.JPG" TargetMode="External"/><Relationship Id="rId3" Type="http://schemas.openxmlformats.org/officeDocument/2006/relationships/hyperlink" Target="http://upload.wikimedia.org/wikipedia/commons/a/a6/Zdenek_Sverak.jpg" TargetMode="External"/><Relationship Id="rId7" Type="http://schemas.openxmlformats.org/officeDocument/2006/relationships/hyperlink" Target="http://upload.wikimedia.org/wikipedia/commons/5/5c/Jaromir_Nohavica_in_Brno_March_9th_2010.jpg" TargetMode="External"/><Relationship Id="rId12" Type="http://schemas.openxmlformats.org/officeDocument/2006/relationships/hyperlink" Target="http://cs.wikipedia.org/wiki/Hodina_zp%C4%9Bvu" TargetMode="External"/><Relationship Id="rId2" Type="http://schemas.openxmlformats.org/officeDocument/2006/relationships/hyperlink" Target="http://www.oskole.sk/userfiles/image/grecko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9/96/Bundesarchiv_Bild_183-R0428-0024,_Berlin,_Palast_der_Republik,_Helena_Vondtrackova.jpg" TargetMode="External"/><Relationship Id="rId11" Type="http://schemas.openxmlformats.org/officeDocument/2006/relationships/hyperlink" Target="http://cs.wikipedia.org/wiki/Jaroslav_Uhl%C3%AD%C5%99" TargetMode="External"/><Relationship Id="rId5" Type="http://schemas.openxmlformats.org/officeDocument/2006/relationships/hyperlink" Target="http://www.ceskatelevize.cz/ivysilani/878813-hodina-zpevu/20135611983/" TargetMode="External"/><Relationship Id="rId10" Type="http://schemas.openxmlformats.org/officeDocument/2006/relationships/hyperlink" Target="http://cs.wikipedia.org/wiki/Zden%C4%9Bk_Sv%C4%9Br%C3%A1k" TargetMode="External"/><Relationship Id="rId4" Type="http://schemas.openxmlformats.org/officeDocument/2006/relationships/hyperlink" Target="http://upload.wikimedia.org/wikipedia/commons/5/50/Jaroslav_Uhlir.jpg" TargetMode="External"/><Relationship Id="rId9" Type="http://schemas.openxmlformats.org/officeDocument/2006/relationships/hyperlink" Target="http://www.sedmihlasek.cz/index.p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052736"/>
            <a:ext cx="8229600" cy="1828800"/>
          </a:xfrm>
        </p:spPr>
        <p:txBody>
          <a:bodyPr/>
          <a:lstStyle/>
          <a:p>
            <a:r>
              <a:rPr lang="cs-CZ" dirty="0" smtClean="0"/>
              <a:t>Nejen o hudební výchově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068960"/>
            <a:ext cx="6728792" cy="1897502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cs-CZ" sz="3500" dirty="0" smtClean="0">
                <a:solidFill>
                  <a:schemeClr val="accent1"/>
                </a:solidFill>
                <a:latin typeface="Century Schoolbook" pitchFamily="18" charset="0"/>
              </a:rPr>
              <a:t>Anotace</a:t>
            </a:r>
            <a:r>
              <a:rPr lang="cs-CZ" sz="3500" dirty="0" smtClean="0">
                <a:latin typeface="Century Schoolbook" pitchFamily="18" charset="0"/>
              </a:rPr>
              <a:t>  Prezentace seznámí žáky s důvody, proč je hudební výchova na     </a:t>
            </a:r>
          </a:p>
          <a:p>
            <a:pPr algn="l"/>
            <a:r>
              <a:rPr lang="cs-CZ" sz="3500" dirty="0" smtClean="0">
                <a:latin typeface="Century Schoolbook" pitchFamily="18" charset="0"/>
              </a:rPr>
              <a:t>                základní škole důležitá a s některými autory písniček pro děti. </a:t>
            </a:r>
          </a:p>
          <a:p>
            <a:pPr algn="l"/>
            <a:r>
              <a:rPr lang="cs-CZ" sz="3500" dirty="0" smtClean="0">
                <a:latin typeface="Century Schoolbook" pitchFamily="18" charset="0"/>
              </a:rPr>
              <a:t>                Zazpívají si písně, které znají už z předchozích ročníků. </a:t>
            </a:r>
          </a:p>
          <a:p>
            <a:pPr algn="l"/>
            <a:r>
              <a:rPr lang="cs-CZ" sz="3500" dirty="0" smtClean="0">
                <a:latin typeface="Century Schoolbook" pitchFamily="18" charset="0"/>
              </a:rPr>
              <a:t>                V průběhu si  nově získané informace zopakují zábavnou formou.</a:t>
            </a:r>
          </a:p>
          <a:p>
            <a:pPr algn="l"/>
            <a:r>
              <a:rPr lang="cs-CZ" sz="3500" dirty="0" smtClean="0">
                <a:solidFill>
                  <a:schemeClr val="accent1"/>
                </a:solidFill>
                <a:latin typeface="Century Schoolbook" pitchFamily="18" charset="0"/>
              </a:rPr>
              <a:t>Jazyk</a:t>
            </a:r>
            <a:r>
              <a:rPr lang="cs-CZ" sz="3500" dirty="0" smtClean="0">
                <a:latin typeface="Century Schoolbook" pitchFamily="18" charset="0"/>
              </a:rPr>
              <a:t>      Čeština</a:t>
            </a:r>
          </a:p>
          <a:p>
            <a:pPr algn="l"/>
            <a:r>
              <a:rPr lang="cs-CZ" sz="3500" dirty="0" smtClean="0">
                <a:solidFill>
                  <a:schemeClr val="accent1"/>
                </a:solidFill>
                <a:latin typeface="Century Schoolbook" pitchFamily="18" charset="0"/>
              </a:rPr>
              <a:t>Očekávaný výstup</a:t>
            </a:r>
          </a:p>
          <a:p>
            <a:pPr algn="l"/>
            <a:r>
              <a:rPr lang="cs-CZ" sz="3500" dirty="0" smtClean="0">
                <a:latin typeface="Century Schoolbook" pitchFamily="18" charset="0"/>
              </a:rPr>
              <a:t>                Žák se chápe důležitost hudby a písniček ve svém životě.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03648" y="4869160"/>
            <a:ext cx="7056784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1400" b="1" dirty="0" smtClean="0">
                <a:solidFill>
                  <a:schemeClr val="tx2"/>
                </a:solidFill>
              </a:rPr>
              <a:t>Základní škola a Mateřská škola, Otnice, okres Vyškov</a:t>
            </a:r>
          </a:p>
          <a:p>
            <a:pPr>
              <a:lnSpc>
                <a:spcPct val="90000"/>
              </a:lnSpc>
            </a:pPr>
            <a:r>
              <a:rPr lang="cs-CZ" sz="1400" b="1" dirty="0" smtClean="0">
                <a:solidFill>
                  <a:schemeClr val="tx2"/>
                </a:solidFill>
              </a:rPr>
              <a:t>Mgr. Drahomíra Floriánová</a:t>
            </a:r>
          </a:p>
          <a:p>
            <a:pPr>
              <a:lnSpc>
                <a:spcPct val="90000"/>
              </a:lnSpc>
            </a:pPr>
            <a:r>
              <a:rPr lang="cs-CZ" sz="1400" b="1" dirty="0" smtClean="0">
                <a:solidFill>
                  <a:schemeClr val="tx2"/>
                </a:solidFill>
              </a:rPr>
              <a:t>Číslo a název klíčové </a:t>
            </a:r>
            <a:r>
              <a:rPr lang="cs-CZ" sz="1400" b="1" smtClean="0">
                <a:solidFill>
                  <a:schemeClr val="tx2"/>
                </a:solidFill>
              </a:rPr>
              <a:t>aktivity</a:t>
            </a:r>
            <a:r>
              <a:rPr lang="cs-CZ" sz="1400" b="1" smtClean="0">
                <a:solidFill>
                  <a:schemeClr val="tx2"/>
                </a:solidFill>
              </a:rPr>
              <a:t>: III/2 Inovace a zkvalitnění výuky prostřednictvím ICT</a:t>
            </a:r>
            <a:endParaRPr lang="cs-CZ" sz="1400" b="1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1400" b="1" dirty="0" smtClean="0">
                <a:solidFill>
                  <a:schemeClr val="tx2"/>
                </a:solidFill>
              </a:rPr>
              <a:t>Interní </a:t>
            </a:r>
            <a:r>
              <a:rPr lang="cs-CZ" sz="1400" b="1" smtClean="0">
                <a:solidFill>
                  <a:schemeClr val="tx2"/>
                </a:solidFill>
              </a:rPr>
              <a:t>číslo</a:t>
            </a:r>
            <a:r>
              <a:rPr lang="cs-CZ" sz="1400" b="1" smtClean="0">
                <a:solidFill>
                  <a:schemeClr val="tx2"/>
                </a:solidFill>
              </a:rPr>
              <a:t>: VY_32_INOVACE_HV2.DF.5.15</a:t>
            </a:r>
            <a:endParaRPr lang="cs-CZ" sz="1400" b="1" dirty="0" smtClean="0">
              <a:solidFill>
                <a:srgbClr val="FF0000"/>
              </a:solidFill>
            </a:endParaRPr>
          </a:p>
        </p:txBody>
      </p:sp>
      <p:pic>
        <p:nvPicPr>
          <p:cNvPr id="1026" name="Obrázek 1" descr="EUfondy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152" y="5949280"/>
            <a:ext cx="2984020" cy="68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Nejen o hudební výchově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575178"/>
          </a:xfrm>
        </p:spPr>
        <p:txBody>
          <a:bodyPr>
            <a:normAutofit/>
          </a:bodyPr>
          <a:lstStyle/>
          <a:p>
            <a:pPr algn="r"/>
            <a:r>
              <a:rPr lang="cs-CZ" sz="2000" dirty="0" smtClean="0">
                <a:solidFill>
                  <a:schemeClr val="accent1"/>
                </a:solidFill>
              </a:rPr>
              <a:t>Mgr. Drahomíra Floriánová</a:t>
            </a:r>
            <a:endParaRPr lang="cs-CZ" sz="2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Nejen o hudební výchově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b="1" dirty="0" smtClean="0">
                <a:solidFill>
                  <a:schemeClr val="accent1"/>
                </a:solidFill>
              </a:rPr>
              <a:t>Hudební výchova</a:t>
            </a:r>
            <a:r>
              <a:rPr lang="cs-CZ" sz="1600" dirty="0" smtClean="0"/>
              <a:t>, kterou máme na základní škole, by nás měla nejen naučit zpívat, ale také hudbu poslouchat a hrát ji.</a:t>
            </a:r>
          </a:p>
          <a:p>
            <a:r>
              <a:rPr lang="cs-CZ" sz="1600" dirty="0" smtClean="0"/>
              <a:t>Kdo tohle dokáže, má život bohatší a krásnější než ti, kteří toto neumí.</a:t>
            </a:r>
          </a:p>
          <a:p>
            <a:r>
              <a:rPr lang="cs-CZ" sz="1600" dirty="0" smtClean="0"/>
              <a:t>Proč? Protože hudba k nám denně promlouvá ve všech rozmanitých podobách.</a:t>
            </a:r>
          </a:p>
          <a:p>
            <a:r>
              <a:rPr lang="cs-CZ" sz="1600" dirty="0" smtClean="0"/>
              <a:t>Už kdysi dávno si naši předci mimoděk uvědomili, že s hudbou a písničkami je život veselejší a příjemnější.</a:t>
            </a:r>
          </a:p>
          <a:p>
            <a:r>
              <a:rPr lang="cs-CZ" sz="1600" dirty="0" smtClean="0"/>
              <a:t>Vždyť kdo si neumí zazpívat, komu nic neříká hudební skladba, kdo neumí vzít do ruky nějaký hudební nástroj, ten je o něco ochuzen. Možná si to ani zpočátku neuvědomuje, ale po čase na to přijde.</a:t>
            </a:r>
          </a:p>
          <a:p>
            <a:r>
              <a:rPr lang="cs-CZ" sz="1600" dirty="0" smtClean="0"/>
              <a:t>Pozná, že přichází o něco krásného </a:t>
            </a:r>
          </a:p>
          <a:p>
            <a:pPr>
              <a:buNone/>
            </a:pPr>
            <a:r>
              <a:rPr lang="cs-CZ" sz="1600" dirty="0" smtClean="0"/>
              <a:t>	a důležitého. </a:t>
            </a:r>
          </a:p>
          <a:p>
            <a:r>
              <a:rPr lang="cs-CZ" sz="1600" dirty="0" smtClean="0"/>
              <a:t>Je to </a:t>
            </a:r>
            <a:r>
              <a:rPr lang="cs-CZ" sz="1600" b="1" dirty="0" smtClean="0">
                <a:solidFill>
                  <a:schemeClr val="accent1"/>
                </a:solidFill>
              </a:rPr>
              <a:t>radost</a:t>
            </a:r>
            <a:r>
              <a:rPr lang="cs-CZ" sz="1600" dirty="0" smtClean="0"/>
              <a:t>, kterou nám hudba </a:t>
            </a:r>
          </a:p>
          <a:p>
            <a:pPr>
              <a:buNone/>
            </a:pPr>
            <a:r>
              <a:rPr lang="cs-CZ" sz="1600" dirty="0" smtClean="0"/>
              <a:t>	dává.</a:t>
            </a:r>
          </a:p>
          <a:p>
            <a:endParaRPr lang="cs-CZ" sz="1600" dirty="0"/>
          </a:p>
        </p:txBody>
      </p:sp>
      <p:pic>
        <p:nvPicPr>
          <p:cNvPr id="4" name="Obrázek 3" descr="grecko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4077072"/>
            <a:ext cx="4536505" cy="2653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4716016" y="6453336"/>
            <a:ext cx="4104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FFC000"/>
                </a:solidFill>
              </a:rPr>
              <a:t>Hodina hudby v řecké škole</a:t>
            </a:r>
            <a:endParaRPr lang="cs-CZ" sz="1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Lidové písničky pro děti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5338936" cy="5184576"/>
          </a:xfrm>
        </p:spPr>
        <p:txBody>
          <a:bodyPr>
            <a:normAutofit lnSpcReduction="10000"/>
          </a:bodyPr>
          <a:lstStyle/>
          <a:p>
            <a:r>
              <a:rPr lang="cs-CZ" sz="1600" dirty="0" smtClean="0"/>
              <a:t>Tak před mnoha lety začala vznikat </a:t>
            </a:r>
            <a:r>
              <a:rPr lang="cs-CZ" sz="1600" b="1" dirty="0" smtClean="0">
                <a:solidFill>
                  <a:schemeClr val="accent1"/>
                </a:solidFill>
              </a:rPr>
              <a:t>lidová píseň</a:t>
            </a:r>
            <a:r>
              <a:rPr lang="cs-CZ" sz="1600" dirty="0" smtClean="0"/>
              <a:t>. Někdo (dnes už nevíme kdo) si ji vymyslel, lidem se líbila, naučili se ji a zpívali ji všude, kam přišli. Tam si písničku poslechli další lidé, naučili se ji a zpívali ji, kam přišli…..</a:t>
            </a:r>
          </a:p>
          <a:p>
            <a:r>
              <a:rPr lang="cs-CZ" sz="1600" dirty="0" smtClean="0"/>
              <a:t>Takto vznikly například i </a:t>
            </a:r>
            <a:r>
              <a:rPr lang="cs-CZ" sz="1600" b="1" dirty="0" smtClean="0">
                <a:solidFill>
                  <a:schemeClr val="accent1"/>
                </a:solidFill>
              </a:rPr>
              <a:t>ukolébavky</a:t>
            </a:r>
            <a:r>
              <a:rPr lang="cs-CZ" sz="1600" dirty="0" smtClean="0"/>
              <a:t> a </a:t>
            </a:r>
            <a:r>
              <a:rPr lang="cs-CZ" sz="1600" b="1" dirty="0" smtClean="0">
                <a:solidFill>
                  <a:schemeClr val="accent1"/>
                </a:solidFill>
              </a:rPr>
              <a:t>písničky pro děti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Ukolébavky zpívaly maminky dětem, aby rychleji usnuly. Mezi nejznámější patří třeba </a:t>
            </a:r>
            <a:r>
              <a:rPr lang="cs-CZ" sz="1600" b="1" dirty="0" smtClean="0">
                <a:solidFill>
                  <a:schemeClr val="accent1"/>
                </a:solidFill>
              </a:rPr>
              <a:t>Halí, belí</a:t>
            </a:r>
            <a:r>
              <a:rPr lang="cs-CZ" sz="1600" dirty="0" smtClean="0"/>
              <a:t>, ale taky </a:t>
            </a:r>
            <a:r>
              <a:rPr lang="cs-CZ" sz="1600" b="1" dirty="0" smtClean="0">
                <a:solidFill>
                  <a:schemeClr val="accent1"/>
                </a:solidFill>
              </a:rPr>
              <a:t>Spi děťátko, spi </a:t>
            </a:r>
            <a:r>
              <a:rPr lang="cs-CZ" sz="1600" dirty="0" smtClean="0"/>
              <a:t>a další.</a:t>
            </a:r>
          </a:p>
          <a:p>
            <a:r>
              <a:rPr lang="cs-CZ" sz="1600" dirty="0" smtClean="0"/>
              <a:t>Rodiče však svým dětem vymýšleli i další říkadla a písničky. Už ti nejmenší znají píseň </a:t>
            </a:r>
            <a:r>
              <a:rPr lang="cs-CZ" sz="1600" b="1" dirty="0" smtClean="0">
                <a:solidFill>
                  <a:schemeClr val="accent1"/>
                </a:solidFill>
              </a:rPr>
              <a:t>Maličká su</a:t>
            </a:r>
            <a:r>
              <a:rPr lang="cs-CZ" sz="1600" dirty="0" smtClean="0"/>
              <a:t>, </a:t>
            </a:r>
            <a:r>
              <a:rPr lang="cs-CZ" sz="1600" b="1" dirty="0" smtClean="0">
                <a:solidFill>
                  <a:schemeClr val="accent1"/>
                </a:solidFill>
              </a:rPr>
              <a:t>Běží liška k Táboru</a:t>
            </a:r>
            <a:r>
              <a:rPr lang="cs-CZ" sz="1600" dirty="0" smtClean="0"/>
              <a:t>, </a:t>
            </a:r>
            <a:r>
              <a:rPr lang="cs-CZ" sz="1600" b="1" dirty="0" smtClean="0">
                <a:solidFill>
                  <a:schemeClr val="accent1"/>
                </a:solidFill>
              </a:rPr>
              <a:t>Když sem husy pásala</a:t>
            </a:r>
            <a:r>
              <a:rPr lang="cs-CZ" sz="1600" dirty="0" smtClean="0"/>
              <a:t>,…. </a:t>
            </a:r>
          </a:p>
          <a:p>
            <a:r>
              <a:rPr lang="cs-CZ" sz="1600" dirty="0" smtClean="0"/>
              <a:t>Na některé melodie lidé pro své děti vymysleli i jednoduché tanečky , </a:t>
            </a:r>
            <a:r>
              <a:rPr lang="cs-CZ" sz="1600" b="1" dirty="0" smtClean="0">
                <a:solidFill>
                  <a:schemeClr val="accent1"/>
                </a:solidFill>
              </a:rPr>
              <a:t>Cib, cib, cibulenka</a:t>
            </a:r>
            <a:r>
              <a:rPr lang="cs-CZ" sz="1600" dirty="0" smtClean="0"/>
              <a:t>, </a:t>
            </a:r>
            <a:r>
              <a:rPr lang="cs-CZ" sz="1600" b="1" dirty="0" smtClean="0">
                <a:solidFill>
                  <a:schemeClr val="accent1"/>
                </a:solidFill>
              </a:rPr>
              <a:t>Zajíček v své jamce</a:t>
            </a:r>
            <a:r>
              <a:rPr lang="cs-CZ" sz="1600" dirty="0" smtClean="0"/>
              <a:t>, …..</a:t>
            </a:r>
          </a:p>
          <a:p>
            <a:r>
              <a:rPr lang="cs-CZ" sz="1600" dirty="0" smtClean="0"/>
              <a:t>V 19. století v době </a:t>
            </a:r>
            <a:r>
              <a:rPr lang="cs-CZ" sz="1600" b="1" dirty="0" smtClean="0">
                <a:solidFill>
                  <a:schemeClr val="accent1"/>
                </a:solidFill>
              </a:rPr>
              <a:t>národního obrození </a:t>
            </a:r>
            <a:r>
              <a:rPr lang="cs-CZ" sz="1600" dirty="0" smtClean="0"/>
              <a:t>se vydávali národní buditelé do vesnic a </a:t>
            </a:r>
            <a:r>
              <a:rPr lang="cs-CZ" sz="1600" b="1" dirty="0" smtClean="0">
                <a:solidFill>
                  <a:schemeClr val="accent1"/>
                </a:solidFill>
              </a:rPr>
              <a:t>sbírali lidové pohádky a písničky</a:t>
            </a:r>
            <a:r>
              <a:rPr lang="cs-CZ" sz="1600" dirty="0" smtClean="0"/>
              <a:t>. Jedním z byl </a:t>
            </a:r>
            <a:r>
              <a:rPr lang="cs-CZ" sz="1600" b="1" dirty="0" smtClean="0">
                <a:solidFill>
                  <a:schemeClr val="accent1"/>
                </a:solidFill>
              </a:rPr>
              <a:t>Karel Jaromír Erben</a:t>
            </a:r>
            <a:r>
              <a:rPr lang="cs-CZ" sz="1600" dirty="0" smtClean="0"/>
              <a:t>.</a:t>
            </a:r>
          </a:p>
          <a:p>
            <a:endParaRPr lang="cs-CZ" sz="1600" dirty="0"/>
          </a:p>
        </p:txBody>
      </p:sp>
      <p:pic>
        <p:nvPicPr>
          <p:cNvPr id="4" name="Obrázek 3" descr="Travička zelená.jpg"/>
          <p:cNvPicPr>
            <a:picLocks noChangeAspect="1"/>
          </p:cNvPicPr>
          <p:nvPr/>
        </p:nvPicPr>
        <p:blipFill>
          <a:blip r:embed="rId2" cstate="print"/>
          <a:srcRect b="9955"/>
          <a:stretch>
            <a:fillRect/>
          </a:stretch>
        </p:blipFill>
        <p:spPr>
          <a:xfrm>
            <a:off x="6876256" y="1268760"/>
            <a:ext cx="2016224" cy="250538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 descr="Běží liška.jpg"/>
          <p:cNvPicPr>
            <a:picLocks noChangeAspect="1"/>
          </p:cNvPicPr>
          <p:nvPr/>
        </p:nvPicPr>
        <p:blipFill>
          <a:blip r:embed="rId3" cstate="print"/>
          <a:srcRect b="10832"/>
          <a:stretch>
            <a:fillRect/>
          </a:stretch>
        </p:blipFill>
        <p:spPr>
          <a:xfrm>
            <a:off x="6372200" y="4077072"/>
            <a:ext cx="2088442" cy="242088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Umělé písničky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88840"/>
          </a:xfrm>
        </p:spPr>
        <p:txBody>
          <a:bodyPr>
            <a:normAutofit/>
          </a:bodyPr>
          <a:lstStyle/>
          <a:p>
            <a:r>
              <a:rPr lang="cs-CZ" sz="1600" b="1" dirty="0" smtClean="0">
                <a:solidFill>
                  <a:schemeClr val="accent1"/>
                </a:solidFill>
              </a:rPr>
              <a:t>Umělé písně </a:t>
            </a:r>
            <a:r>
              <a:rPr lang="cs-CZ" sz="1600" dirty="0" smtClean="0"/>
              <a:t>na rozdíl od lidových svého autora mají.</a:t>
            </a:r>
          </a:p>
          <a:p>
            <a:r>
              <a:rPr lang="cs-CZ" sz="1600" dirty="0" smtClean="0"/>
              <a:t>Někteří hudebníci, např. </a:t>
            </a:r>
            <a:r>
              <a:rPr lang="cs-CZ" sz="1600" b="1" dirty="0" smtClean="0">
                <a:solidFill>
                  <a:schemeClr val="accent1"/>
                </a:solidFill>
              </a:rPr>
              <a:t>Petr Eben </a:t>
            </a:r>
            <a:r>
              <a:rPr lang="cs-CZ" sz="1600" dirty="0" smtClean="0"/>
              <a:t>(tatínek Marka Ebena), také upravovali lidové písně, aby se daly zpívat vícehlasně.</a:t>
            </a:r>
          </a:p>
          <a:p>
            <a:r>
              <a:rPr lang="cs-CZ" sz="1600" dirty="0" smtClean="0"/>
              <a:t>Spousta populárních zpěváků složila nebo alespoň nazpívala písničky pro děti. Patří mez ně  </a:t>
            </a:r>
            <a:r>
              <a:rPr lang="cs-CZ" sz="1600" b="1" dirty="0" smtClean="0">
                <a:solidFill>
                  <a:schemeClr val="accent1"/>
                </a:solidFill>
              </a:rPr>
              <a:t>Helena Vondráčková </a:t>
            </a:r>
            <a:r>
              <a:rPr lang="cs-CZ" sz="1600" dirty="0" smtClean="0"/>
              <a:t>(Chytila jsem na pasece motýlka), </a:t>
            </a:r>
            <a:r>
              <a:rPr lang="cs-CZ" sz="1600" b="1" dirty="0" smtClean="0">
                <a:solidFill>
                  <a:schemeClr val="accent1"/>
                </a:solidFill>
              </a:rPr>
              <a:t>Michal David</a:t>
            </a:r>
            <a:r>
              <a:rPr lang="cs-CZ" sz="1600" b="1" dirty="0" smtClean="0"/>
              <a:t> </a:t>
            </a:r>
            <a:r>
              <a:rPr lang="cs-CZ" sz="1600" dirty="0" smtClean="0"/>
              <a:t>(Poupata), </a:t>
            </a:r>
            <a:r>
              <a:rPr lang="cs-CZ" sz="1600" b="1" dirty="0" smtClean="0">
                <a:solidFill>
                  <a:schemeClr val="accent1"/>
                </a:solidFill>
              </a:rPr>
              <a:t>Jaromír Nohavica </a:t>
            </a:r>
            <a:r>
              <a:rPr lang="cs-CZ" sz="1600" dirty="0" smtClean="0"/>
              <a:t>(Tři čuníci, Grónská zem).</a:t>
            </a:r>
            <a:endParaRPr lang="cs-CZ" sz="1600" dirty="0"/>
          </a:p>
        </p:txBody>
      </p:sp>
      <p:pic>
        <p:nvPicPr>
          <p:cNvPr id="4" name="Obrázek 3" descr="Bundesarchiv_Bild_183-R0428-0024,_Berlin,_Palast_der_Republik,_Helena_Vondtrackova.jpg"/>
          <p:cNvPicPr>
            <a:picLocks noChangeAspect="1"/>
          </p:cNvPicPr>
          <p:nvPr/>
        </p:nvPicPr>
        <p:blipFill>
          <a:blip r:embed="rId2" cstate="print"/>
          <a:srcRect l="3817" t="2646" r="6490" b="4747"/>
          <a:stretch>
            <a:fillRect/>
          </a:stretch>
        </p:blipFill>
        <p:spPr>
          <a:xfrm>
            <a:off x="2339752" y="3861048"/>
            <a:ext cx="3384376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Jaromir_Nohavica_in_Brno_March_9th_2010.jpg"/>
          <p:cNvPicPr>
            <a:picLocks noChangeAspect="1"/>
          </p:cNvPicPr>
          <p:nvPr/>
        </p:nvPicPr>
        <p:blipFill>
          <a:blip r:embed="rId3" cstate="print"/>
          <a:srcRect b="27157"/>
          <a:stretch>
            <a:fillRect/>
          </a:stretch>
        </p:blipFill>
        <p:spPr>
          <a:xfrm>
            <a:off x="6012160" y="3789040"/>
            <a:ext cx="2592288" cy="2823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Michal_David_2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789040"/>
            <a:ext cx="1944216" cy="2916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107504" y="645333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Michal David</a:t>
            </a:r>
            <a:endParaRPr lang="cs-CZ" sz="1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6309320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Jaromír Nohavica</a:t>
            </a:r>
            <a:endParaRPr lang="cs-CZ" sz="1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67744" y="3861048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Helena Vondráčková</a:t>
            </a:r>
            <a:endParaRPr lang="cs-CZ" sz="1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Zdeněk Svěrák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5194920" cy="4752568"/>
          </a:xfrm>
        </p:spPr>
        <p:txBody>
          <a:bodyPr>
            <a:normAutofit/>
          </a:bodyPr>
          <a:lstStyle/>
          <a:p>
            <a:endParaRPr lang="cs-CZ" sz="1600" dirty="0" smtClean="0"/>
          </a:p>
          <a:p>
            <a:r>
              <a:rPr lang="cs-CZ" sz="1600" dirty="0" smtClean="0"/>
              <a:t>Je společně s Jaroslavem Uhlířem jedním z těch, kteří v současné době tvoří písničky pro děti.</a:t>
            </a:r>
          </a:p>
          <a:p>
            <a:r>
              <a:rPr lang="cs-CZ" sz="1600" dirty="0" smtClean="0"/>
              <a:t>Narodil se  v roce 1936 v Praze. V současné době patří k našim nejlepším humoristům, dramatikům, scénáristům, textařům a hercům. Úzce spolupracoval s </a:t>
            </a:r>
            <a:r>
              <a:rPr lang="cs-CZ" sz="1600" b="1" dirty="0" smtClean="0">
                <a:solidFill>
                  <a:srgbClr val="FFC000"/>
                </a:solidFill>
              </a:rPr>
              <a:t>Ladislavem Smoljakem 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	(v divadle Járy Cimrmana), se svým synem </a:t>
            </a:r>
            <a:r>
              <a:rPr lang="cs-CZ" sz="1600" b="1" dirty="0" smtClean="0">
                <a:solidFill>
                  <a:srgbClr val="FFC000"/>
                </a:solidFill>
              </a:rPr>
              <a:t>Janem</a:t>
            </a:r>
            <a:r>
              <a:rPr lang="cs-CZ" sz="1600" dirty="0" smtClean="0"/>
              <a:t> (ve filmu) a s hudebním skladatelem </a:t>
            </a:r>
            <a:r>
              <a:rPr lang="cs-CZ" sz="1600" b="1" dirty="0" smtClean="0">
                <a:solidFill>
                  <a:srgbClr val="FFC000"/>
                </a:solidFill>
              </a:rPr>
              <a:t>Jaroslavem Uhlířem </a:t>
            </a:r>
            <a:r>
              <a:rPr lang="cs-CZ" sz="1600" dirty="0" smtClean="0"/>
              <a:t>(na písních pro děti a hudbě ke svým filmům). Je držitelem dvou cen </a:t>
            </a:r>
            <a:r>
              <a:rPr lang="cs-CZ" sz="1600" b="1" dirty="0" smtClean="0">
                <a:solidFill>
                  <a:srgbClr val="FFC000"/>
                </a:solidFill>
              </a:rPr>
              <a:t>Český lev </a:t>
            </a:r>
            <a:r>
              <a:rPr lang="cs-CZ" sz="1600" dirty="0" smtClean="0"/>
              <a:t>za scénář k filmům </a:t>
            </a:r>
            <a:r>
              <a:rPr lang="cs-CZ" sz="1600" b="1" dirty="0" smtClean="0">
                <a:solidFill>
                  <a:srgbClr val="FFC000"/>
                </a:solidFill>
              </a:rPr>
              <a:t>Kolja</a:t>
            </a:r>
            <a:r>
              <a:rPr lang="cs-CZ" sz="1600" dirty="0" smtClean="0"/>
              <a:t> a</a:t>
            </a:r>
            <a:r>
              <a:rPr lang="cs-CZ" sz="1600" b="1" dirty="0" smtClean="0">
                <a:solidFill>
                  <a:srgbClr val="FFC000"/>
                </a:solidFill>
              </a:rPr>
              <a:t>Vratné lahve</a:t>
            </a:r>
            <a:r>
              <a:rPr lang="cs-CZ" sz="1600" dirty="0" smtClean="0"/>
              <a:t>. Jeho filmu </a:t>
            </a:r>
            <a:r>
              <a:rPr lang="cs-CZ" sz="1600" b="1" dirty="0" smtClean="0">
                <a:solidFill>
                  <a:srgbClr val="FFC000"/>
                </a:solidFill>
              </a:rPr>
              <a:t>Kolja</a:t>
            </a:r>
            <a:r>
              <a:rPr lang="cs-CZ" sz="1600" dirty="0" smtClean="0"/>
              <a:t> (scénář a herec) byla dne 24. března 1997 udělena cena americké filmové akademie </a:t>
            </a:r>
            <a:r>
              <a:rPr lang="cs-CZ" sz="1600" b="1" dirty="0" smtClean="0">
                <a:solidFill>
                  <a:srgbClr val="FFC000"/>
                </a:solidFill>
              </a:rPr>
              <a:t>Oscar</a:t>
            </a:r>
            <a:r>
              <a:rPr lang="cs-CZ" sz="1600" dirty="0" smtClean="0"/>
              <a:t> za nejlepší zahraniční film roku 1996.</a:t>
            </a:r>
          </a:p>
        </p:txBody>
      </p:sp>
      <p:pic>
        <p:nvPicPr>
          <p:cNvPr id="4" name="Obrázek 3" descr="Zdenek_Svera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1844824"/>
            <a:ext cx="3042133" cy="4053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Jaroslav Uhlíř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7787208" cy="4680560"/>
          </a:xfrm>
        </p:spPr>
        <p:txBody>
          <a:bodyPr/>
          <a:lstStyle/>
          <a:p>
            <a:r>
              <a:rPr lang="cs-CZ" sz="1600" dirty="0" smtClean="0"/>
              <a:t>Je společně s e Zdeňkem Svěrákem jedním z těch, kteří v současné době tvoří písničky pro děti.</a:t>
            </a:r>
          </a:p>
          <a:p>
            <a:r>
              <a:rPr lang="cs-CZ" sz="1600" dirty="0" smtClean="0"/>
              <a:t>Narodil se  v roce 1945 v Praze .</a:t>
            </a:r>
            <a:r>
              <a:rPr lang="cs-CZ" sz="1600" b="1" dirty="0" smtClean="0"/>
              <a:t> J</a:t>
            </a:r>
            <a:r>
              <a:rPr lang="cs-CZ" sz="1600" dirty="0" smtClean="0"/>
              <a:t>e skladatelem populární a filmové hudby, hercem, zpěvákem, komikem, klavíristou a moderátorem. Složil hudbu například k filmům </a:t>
            </a:r>
            <a:r>
              <a:rPr lang="cs-CZ" sz="1600" b="1" dirty="0" smtClean="0">
                <a:solidFill>
                  <a:srgbClr val="FFC000"/>
                </a:solidFill>
              </a:rPr>
              <a:t>Ať žijí duchové</a:t>
            </a:r>
            <a:r>
              <a:rPr lang="cs-CZ" sz="1600" dirty="0" smtClean="0"/>
              <a:t>, </a:t>
            </a:r>
            <a:r>
              <a:rPr lang="cs-CZ" sz="1600" b="1" dirty="0" smtClean="0">
                <a:solidFill>
                  <a:srgbClr val="FFC000"/>
                </a:solidFill>
              </a:rPr>
              <a:t>Vrchní, prchni</a:t>
            </a:r>
            <a:r>
              <a:rPr lang="cs-CZ" sz="1600" dirty="0" smtClean="0"/>
              <a:t>, </a:t>
            </a:r>
            <a:r>
              <a:rPr lang="cs-CZ" sz="1600" b="1" dirty="0" smtClean="0">
                <a:solidFill>
                  <a:srgbClr val="FFC000"/>
                </a:solidFill>
              </a:rPr>
              <a:t>Lotrando a Zubejda </a:t>
            </a:r>
            <a:r>
              <a:rPr lang="cs-CZ" sz="1600" dirty="0" smtClean="0"/>
              <a:t>nebo </a:t>
            </a:r>
            <a:r>
              <a:rPr lang="cs-CZ" sz="1600" b="1" dirty="0" smtClean="0">
                <a:solidFill>
                  <a:srgbClr val="FFC000"/>
                </a:solidFill>
              </a:rPr>
              <a:t>S čerty nejsou žerty</a:t>
            </a:r>
            <a:r>
              <a:rPr lang="cs-CZ" sz="1600" dirty="0" smtClean="0"/>
              <a:t>. Se Zdeňkem Svěrákem spolupracovali na hudební tvorbě pro děti v televizním seriálu </a:t>
            </a:r>
            <a:r>
              <a:rPr lang="cs-CZ" sz="1600" b="1" dirty="0" smtClean="0">
                <a:solidFill>
                  <a:srgbClr val="FFC000"/>
                </a:solidFill>
              </a:rPr>
              <a:t>Hodina zpěvu</a:t>
            </a:r>
            <a:r>
              <a:rPr lang="cs-CZ" sz="1600" dirty="0" smtClean="0"/>
              <a:t>.</a:t>
            </a:r>
            <a:endParaRPr lang="cs-CZ" sz="1600" b="1" dirty="0" smtClean="0">
              <a:solidFill>
                <a:srgbClr val="FFC000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Jaroslav_Uhli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195" y="3500668"/>
            <a:ext cx="4753037" cy="31686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Hodina zpěvu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b="1" dirty="0" smtClean="0">
                <a:solidFill>
                  <a:srgbClr val="FFC000"/>
                </a:solidFill>
              </a:rPr>
              <a:t>Hodina zpěvu </a:t>
            </a:r>
            <a:r>
              <a:rPr lang="cs-CZ" sz="1600" dirty="0" smtClean="0"/>
              <a:t>je dětský televizní seriál, vysílaný v televizi  od roku 1988, jehož autory jsou </a:t>
            </a:r>
            <a:r>
              <a:rPr lang="cs-CZ" sz="1600" b="1" dirty="0" smtClean="0">
                <a:solidFill>
                  <a:srgbClr val="FFC000"/>
                </a:solidFill>
              </a:rPr>
              <a:t>Zdeněk Svěrák </a:t>
            </a:r>
            <a:r>
              <a:rPr lang="cs-CZ" sz="1600" dirty="0" smtClean="0"/>
              <a:t>a </a:t>
            </a:r>
            <a:r>
              <a:rPr lang="cs-CZ" sz="1600" b="1" dirty="0" smtClean="0">
                <a:solidFill>
                  <a:srgbClr val="FFC000"/>
                </a:solidFill>
              </a:rPr>
              <a:t>Jaroslav Uhlíř</a:t>
            </a:r>
            <a:r>
              <a:rPr lang="cs-CZ" sz="1600" dirty="0" smtClean="0"/>
              <a:t>. Nové díly seriálu jsou vysílány jednou ročně v prosinci. Reprízy pak většinou o letních prázdninách.</a:t>
            </a:r>
          </a:p>
          <a:p>
            <a:r>
              <a:rPr lang="cs-CZ" sz="1600" dirty="0" smtClean="0"/>
              <a:t>Každý díl probíhá v duchu </a:t>
            </a:r>
            <a:r>
              <a:rPr lang="cs-CZ" sz="1600" b="1" dirty="0" smtClean="0">
                <a:solidFill>
                  <a:srgbClr val="FFC000"/>
                </a:solidFill>
              </a:rPr>
              <a:t>vyučovací hodiny </a:t>
            </a:r>
            <a:r>
              <a:rPr lang="cs-CZ" sz="1600" dirty="0" smtClean="0"/>
              <a:t>ve škole. Žáky jsou členové dětského </a:t>
            </a:r>
            <a:r>
              <a:rPr lang="cs-CZ" sz="1600" b="1" dirty="0" smtClean="0">
                <a:solidFill>
                  <a:srgbClr val="FFC000"/>
                </a:solidFill>
              </a:rPr>
              <a:t>sboru Sedmihlásek</a:t>
            </a:r>
            <a:r>
              <a:rPr lang="cs-CZ" sz="1600" dirty="0" smtClean="0"/>
              <a:t>. Zdeněk Svěrák a Jaroslav Uhlíř zastávají role učitelů. V průběhu hodiny se střídá jejich výklad a jimi složené písně. Počet písní se většinou pohybuje kolem osmi. Na závěr každé epizody vždy zazní píseň </a:t>
            </a:r>
            <a:r>
              <a:rPr lang="cs-CZ" sz="1600" b="1" dirty="0" smtClean="0">
                <a:solidFill>
                  <a:srgbClr val="FFC000"/>
                </a:solidFill>
              </a:rPr>
              <a:t>Není nutno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pic>
        <p:nvPicPr>
          <p:cNvPr id="4" name="Obrázek 3" descr="Sedmihlás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3567177"/>
            <a:ext cx="4752528" cy="3211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Osmisměrka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196752"/>
          <a:ext cx="8229598" cy="4820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33046"/>
                <a:gridCol w="633046"/>
                <a:gridCol w="633046"/>
                <a:gridCol w="633046"/>
                <a:gridCol w="633046"/>
                <a:gridCol w="633046"/>
                <a:gridCol w="633046"/>
                <a:gridCol w="633046"/>
                <a:gridCol w="633046"/>
                <a:gridCol w="633046"/>
                <a:gridCol w="633046"/>
                <a:gridCol w="633046"/>
                <a:gridCol w="63304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H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Ň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Í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P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Á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I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Á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K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Č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I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M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C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I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H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J.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I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Z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Ě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K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Ě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R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Á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K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Í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B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Í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H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K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I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Z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T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Í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T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Z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K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B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H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Í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Ř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M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W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É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P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X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R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M.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I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W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C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B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Ě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Y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N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P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R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Ý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T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J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T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R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J.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B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P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CH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B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R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Z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W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Q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K.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O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K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K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Á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H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I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M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D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V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Y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U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M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Ě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L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Á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P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Í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S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E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Ň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Z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accent1"/>
                          </a:solidFill>
                        </a:rPr>
                        <a:t>Q</a:t>
                      </a:r>
                      <a:endParaRPr lang="cs-CZ" sz="18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chemeClr val="accent1"/>
                          </a:solidFill>
                        </a:rPr>
                        <a:t>A</a:t>
                      </a:r>
                      <a:endParaRPr lang="cs-CZ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7504" y="6237312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/>
                </a:solidFill>
              </a:rPr>
              <a:t>Lidová píseň, umělá píseň, Zdeněk Svěrák, Uhlíř, Hodina Zpěvu, Sedmihlásek, hudební výchova, Halí, belí, Maličká su, K. J. Erben, ukolébavky, M. David, Nohavica, Není nutno, Kolja, Oscar</a:t>
            </a:r>
            <a:endParaRPr lang="cs-CZ" sz="1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oskole.sk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userfiles</a:t>
            </a:r>
            <a:r>
              <a:rPr lang="cs-CZ" sz="1600" dirty="0" smtClean="0">
                <a:hlinkClick r:id="rId2"/>
              </a:rPr>
              <a:t>/image/grecko3.jpg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3"/>
              </a:rPr>
              <a:t>http://upload.wikimedia.org/wikipedia/commons/a/a6/Zdenek_Sverak.jpg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4"/>
              </a:rPr>
              <a:t>http://upload.wikimedia.org/wikipedia/commons/5/50/Jaroslav_Uhlir.jpg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ceskatelevize.cz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ivysilani</a:t>
            </a:r>
            <a:r>
              <a:rPr lang="cs-CZ" sz="1600" dirty="0" smtClean="0">
                <a:hlinkClick r:id="rId5"/>
              </a:rPr>
              <a:t>/878813-hodina-</a:t>
            </a:r>
            <a:r>
              <a:rPr lang="cs-CZ" sz="1600" dirty="0" err="1" smtClean="0">
                <a:hlinkClick r:id="rId5"/>
              </a:rPr>
              <a:t>zpevu</a:t>
            </a:r>
            <a:r>
              <a:rPr lang="cs-CZ" sz="1600" dirty="0" smtClean="0">
                <a:hlinkClick r:id="rId5"/>
              </a:rPr>
              <a:t>/20135611983/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6"/>
              </a:rPr>
              <a:t>http://upload.wikimedia.org/wikipedia/commons/9/96/Bundesarchiv_Bild_183-R0428-0024%2C_Berlin%2C_Palast_der_Republik%2C_Helena_Vondtrackova.jpg</a:t>
            </a:r>
            <a:r>
              <a:rPr lang="cs-CZ" sz="1600" dirty="0" smtClean="0"/>
              <a:t>, </a:t>
            </a:r>
          </a:p>
          <a:p>
            <a:pPr>
              <a:buNone/>
            </a:pPr>
            <a:r>
              <a:rPr lang="cs-CZ" sz="1600" dirty="0" smtClean="0"/>
              <a:t>	</a:t>
            </a:r>
            <a:r>
              <a:rPr lang="cs-CZ" sz="1600" dirty="0" err="1" smtClean="0"/>
              <a:t>Koard</a:t>
            </a:r>
            <a:r>
              <a:rPr lang="cs-CZ" sz="1600" dirty="0" smtClean="0"/>
              <a:t>, Peter, 23. 1. 2014</a:t>
            </a:r>
          </a:p>
          <a:p>
            <a:r>
              <a:rPr lang="cs-CZ" sz="1600" dirty="0" smtClean="0">
                <a:hlinkClick r:id="rId7"/>
              </a:rPr>
              <a:t>http://upload.wikimedia.org/wikipedia/commons/5/5c/Jaromir_Nohavica_in_Brno_March_9th_2010.jpg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8"/>
              </a:rPr>
              <a:t>http://upload.wikimedia.org/wikipedia/commons/6/66/Michal_David_2013.JPG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9"/>
              </a:rPr>
              <a:t>http://www.</a:t>
            </a:r>
            <a:r>
              <a:rPr lang="cs-CZ" sz="1600" dirty="0" err="1" smtClean="0">
                <a:hlinkClick r:id="rId9"/>
              </a:rPr>
              <a:t>sedmihlasek.cz</a:t>
            </a:r>
            <a:r>
              <a:rPr lang="cs-CZ" sz="1600" dirty="0" smtClean="0">
                <a:hlinkClick r:id="rId9"/>
              </a:rPr>
              <a:t>/index.</a:t>
            </a:r>
            <a:r>
              <a:rPr lang="cs-CZ" sz="1600" dirty="0" err="1" smtClean="0">
                <a:hlinkClick r:id="rId9"/>
              </a:rPr>
              <a:t>phtml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10"/>
              </a:rPr>
              <a:t>http://cs.wikipedia.org/wiki/Zden%C4%9Bk_Sv%C4%9Br%C3%A1k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11"/>
              </a:rPr>
              <a:t>http://cs.wikipedia.org/wiki/Jaroslav_Uhl%C3%AD%C5%99</a:t>
            </a:r>
            <a:r>
              <a:rPr lang="cs-CZ" sz="1600" dirty="0" smtClean="0"/>
              <a:t>, 23. 1. 2014</a:t>
            </a:r>
          </a:p>
          <a:p>
            <a:r>
              <a:rPr lang="cs-CZ" sz="1600" dirty="0" smtClean="0">
                <a:hlinkClick r:id="rId12"/>
              </a:rPr>
              <a:t>http://cs.wikipedia.org/wiki/Hodina_zp%C4%9Bvu</a:t>
            </a:r>
            <a:r>
              <a:rPr lang="cs-CZ" sz="1600" dirty="0" smtClean="0"/>
              <a:t>, 23. 1. 2014</a:t>
            </a:r>
            <a:endParaRPr lang="cs-CZ" sz="1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4917</TotalTime>
  <Words>980</Words>
  <Application>Microsoft Office PowerPoint</Application>
  <PresentationFormat>Předvádění na obrazovce (4:3)</PresentationFormat>
  <Paragraphs>235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Default Theme</vt:lpstr>
      <vt:lpstr>Nejen o hudební výchově</vt:lpstr>
      <vt:lpstr>Nejen o hudební výchově</vt:lpstr>
      <vt:lpstr>Nejen o hudební výchově</vt:lpstr>
      <vt:lpstr>Lidové písničky pro děti</vt:lpstr>
      <vt:lpstr>Umělé písničky</vt:lpstr>
      <vt:lpstr>Zdeněk Svěrák</vt:lpstr>
      <vt:lpstr>Jaroslav Uhlíř</vt:lpstr>
      <vt:lpstr>Hodina zpěvu</vt:lpstr>
      <vt:lpstr>Osmisměrka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Draha</dc:creator>
  <cp:lastModifiedBy>user6</cp:lastModifiedBy>
  <cp:revision>270</cp:revision>
  <dcterms:created xsi:type="dcterms:W3CDTF">2014-01-23T20:59:33Z</dcterms:created>
  <dcterms:modified xsi:type="dcterms:W3CDTF">2014-03-28T11:19:34Z</dcterms:modified>
</cp:coreProperties>
</file>