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61" r:id="rId4"/>
    <p:sldId id="257" r:id="rId5"/>
    <p:sldId id="258" r:id="rId6"/>
    <p:sldId id="259" r:id="rId7"/>
    <p:sldId id="266" r:id="rId8"/>
    <p:sldId id="263" r:id="rId9"/>
    <p:sldId id="262" r:id="rId10"/>
    <p:sldId id="271" r:id="rId11"/>
    <p:sldId id="265" r:id="rId12"/>
    <p:sldId id="267" r:id="rId13"/>
    <p:sldId id="270" r:id="rId14"/>
    <p:sldId id="268" r:id="rId15"/>
    <p:sldId id="26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5yihGUHmdD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fMWSRl_m08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QSqJ0xcNwM" TargetMode="External"/><Relationship Id="rId2" Type="http://schemas.openxmlformats.org/officeDocument/2006/relationships/hyperlink" Target="http://www.youtube.com/watch?v=3_f5fkDIAx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LWAsPykPAtc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_fTtt_lQD4" TargetMode="External"/><Relationship Id="rId2" Type="http://schemas.openxmlformats.org/officeDocument/2006/relationships/hyperlink" Target="http://www.youtube.com/watch?v=Ae4K9nb0a7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KyNVYwhzJU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HZLFdimZw0" TargetMode="External"/><Relationship Id="rId2" Type="http://schemas.openxmlformats.org/officeDocument/2006/relationships/hyperlink" Target="http://www.youtube.com/watch?v=3xpSb_DxS8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tnM4DqKS2MU" TargetMode="External"/><Relationship Id="rId4" Type="http://schemas.openxmlformats.org/officeDocument/2006/relationships/hyperlink" Target="http://www.youtube.com/watch?v=Q9ES7fvgky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BaES34M8xE" TargetMode="External"/><Relationship Id="rId2" Type="http://schemas.openxmlformats.org/officeDocument/2006/relationships/hyperlink" Target="http://www.youtube.com/watch?v=e_AbfNPw5wc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VVw5735WpaQ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TLHwziZSTE" TargetMode="External"/><Relationship Id="rId2" Type="http://schemas.openxmlformats.org/officeDocument/2006/relationships/hyperlink" Target="http://www.youtube.com/watch?v=Oy-ZEUwcZ-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mBC9vr3nuiI" TargetMode="External"/><Relationship Id="rId5" Type="http://schemas.openxmlformats.org/officeDocument/2006/relationships/hyperlink" Target="http://www.youtube.com/watch?v=0oqU0NModSQ" TargetMode="External"/><Relationship Id="rId4" Type="http://schemas.openxmlformats.org/officeDocument/2006/relationships/hyperlink" Target="http://www.youtube.com/watch?v=jLG1ILNKQp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_a6toKiQ7C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9/Petra_%C4%8Cernock%C3%A1_2010-1.jpg?uselang=cs" TargetMode="External"/><Relationship Id="rId2" Type="http://schemas.openxmlformats.org/officeDocument/2006/relationships/hyperlink" Target="http://upload.wikimedia.org/wikipedia/commons/b/b4/Little_Red_Riding_Hood_-_J._W._Smith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rm6.staticflickr.com/5010/5291733088_180eacf191_o.jpg" TargetMode="External"/><Relationship Id="rId5" Type="http://schemas.openxmlformats.org/officeDocument/2006/relationships/hyperlink" Target="http://upload.wikimedia.org/wikipedia/commons/1/14/Iveta_Barto%C5%A1ov%C3%A1.jpg?uselang=cs" TargetMode="External"/><Relationship Id="rId4" Type="http://schemas.openxmlformats.org/officeDocument/2006/relationships/hyperlink" Target="http://upload.wikimedia.org/wikipedia/commons/e/ef/D_Patrasov%C3%A1_2013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Písničky z filmových pohádek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924944"/>
            <a:ext cx="8583488" cy="1512168"/>
          </a:xfrm>
        </p:spPr>
        <p:txBody>
          <a:bodyPr>
            <a:normAutofit fontScale="85000" lnSpcReduction="20000"/>
          </a:bodyPr>
          <a:lstStyle/>
          <a:p>
            <a:r>
              <a:rPr lang="cs-CZ" sz="1800" b="1" dirty="0" smtClean="0">
                <a:solidFill>
                  <a:schemeClr val="accent1"/>
                </a:solidFill>
                <a:latin typeface="Century Schoolbook" pitchFamily="18" charset="0"/>
              </a:rPr>
              <a:t>Anotace</a:t>
            </a:r>
            <a:r>
              <a:rPr lang="cs-CZ" sz="1800" dirty="0" smtClean="0">
                <a:latin typeface="Century Schoolbook" pitchFamily="18" charset="0"/>
              </a:rPr>
              <a:t> Prezentace seznámí žáky se vznikem filmových pohádek a jejich písniček. Děti si </a:t>
            </a:r>
          </a:p>
          <a:p>
            <a:r>
              <a:rPr lang="cs-CZ" sz="1800" dirty="0" smtClean="0">
                <a:latin typeface="Century Schoolbook" pitchFamily="18" charset="0"/>
              </a:rPr>
              <a:t>                uvědomí, jejich vliv na dětskou psychiku i důležitost pro vytváření národní hrdosti. 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                V průběhu si nově získané informace zopakují zábavnou formou. 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b="1" dirty="0" smtClean="0">
                <a:solidFill>
                  <a:schemeClr val="accent1"/>
                </a:solidFill>
                <a:latin typeface="Century Schoolbook" pitchFamily="18" charset="0"/>
              </a:rPr>
              <a:t>Jazyk</a:t>
            </a:r>
            <a:r>
              <a:rPr lang="cs-CZ" sz="1800" dirty="0" smtClean="0">
                <a:latin typeface="Century Schoolbook" pitchFamily="18" charset="0"/>
              </a:rPr>
              <a:t>     Čeština</a:t>
            </a:r>
            <a:br>
              <a:rPr lang="cs-CZ" sz="1800" dirty="0" smtClean="0">
                <a:latin typeface="Century Schoolbook" pitchFamily="18" charset="0"/>
              </a:rPr>
            </a:br>
            <a:r>
              <a:rPr lang="cs-CZ" sz="1800" b="1" dirty="0" smtClean="0">
                <a:solidFill>
                  <a:schemeClr val="accent1"/>
                </a:solidFill>
                <a:latin typeface="Century Schoolbook" pitchFamily="18" charset="0"/>
              </a:rPr>
              <a:t>Očekávaný výstup</a:t>
            </a:r>
            <a: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18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1800" dirty="0" smtClean="0">
                <a:latin typeface="Century Schoolbook" pitchFamily="18" charset="0"/>
              </a:rPr>
              <a:t>                Žák se uvědomuje si důležitost dětské filmové i hudební tvorby.	</a:t>
            </a:r>
            <a:br>
              <a:rPr lang="cs-CZ" sz="1800" dirty="0" smtClean="0">
                <a:latin typeface="Century Schoolbook" pitchFamily="18" charset="0"/>
              </a:rPr>
            </a:b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7200800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1600" b="1" dirty="0" smtClean="0">
                <a:solidFill>
                  <a:schemeClr val="tx2"/>
                </a:solidFill>
              </a:rPr>
              <a:t>Základní škola a Mateřská škola, Otnice, okres Vyškov</a:t>
            </a:r>
          </a:p>
          <a:p>
            <a:pPr>
              <a:lnSpc>
                <a:spcPct val="90000"/>
              </a:lnSpc>
            </a:pPr>
            <a:r>
              <a:rPr lang="cs-CZ" sz="16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>
              <a:lnSpc>
                <a:spcPct val="90000"/>
              </a:lnSpc>
            </a:pPr>
            <a:r>
              <a:rPr lang="cs-CZ" sz="16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600" b="1" smtClean="0">
                <a:solidFill>
                  <a:schemeClr val="tx2"/>
                </a:solidFill>
              </a:rPr>
              <a:t>aktivity</a:t>
            </a:r>
            <a:r>
              <a:rPr lang="cs-CZ" sz="1600" b="1" smtClean="0">
                <a:solidFill>
                  <a:schemeClr val="tx2"/>
                </a:solidFill>
              </a:rPr>
              <a:t>: III/2 Inovace a zkvalitnění výuky prostřednictvím ICT</a:t>
            </a:r>
            <a:endParaRPr lang="cs-CZ" sz="1600" b="1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600" b="1" dirty="0" smtClean="0">
                <a:solidFill>
                  <a:schemeClr val="tx2"/>
                </a:solidFill>
              </a:rPr>
              <a:t>Interní číslo</a:t>
            </a:r>
            <a:r>
              <a:rPr lang="cs-CZ" sz="1600" b="1" smtClean="0">
                <a:solidFill>
                  <a:schemeClr val="tx2"/>
                </a:solidFill>
              </a:rPr>
              <a:t>: </a:t>
            </a:r>
            <a:r>
              <a:rPr lang="cs-CZ" sz="1600" b="1">
                <a:solidFill>
                  <a:schemeClr val="tx2"/>
                </a:solidFill>
              </a:rPr>
              <a:t>VY_32_INOVACE_HV2.DF.5.19</a:t>
            </a:r>
            <a:endParaRPr lang="cs-CZ" sz="1600" b="1" dirty="0">
              <a:solidFill>
                <a:schemeClr val="tx2"/>
              </a:solidFill>
            </a:endParaRPr>
          </a:p>
        </p:txBody>
      </p:sp>
      <p:pic>
        <p:nvPicPr>
          <p:cNvPr id="1026" name="Obrázek 1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69" y="374224"/>
            <a:ext cx="3000677" cy="69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Písničky z filmových pohádek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1800" dirty="0" smtClean="0"/>
              <a:t>Mgr. Drahomíra Floriánová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filmu a filmových pohádek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4987280" cy="4595341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Prvním předváděním </a:t>
            </a:r>
            <a:r>
              <a:rPr lang="cs-CZ" sz="1600" b="1" dirty="0" smtClean="0">
                <a:solidFill>
                  <a:srgbClr val="00B0F0"/>
                </a:solidFill>
              </a:rPr>
              <a:t>kinematografu</a:t>
            </a:r>
            <a:r>
              <a:rPr lang="cs-CZ" sz="1600" dirty="0" smtClean="0">
                <a:solidFill>
                  <a:srgbClr val="00B0F0"/>
                </a:solidFill>
              </a:rPr>
              <a:t> </a:t>
            </a:r>
            <a:r>
              <a:rPr lang="cs-CZ" sz="1600" dirty="0" smtClean="0"/>
              <a:t>28. prosince 1895 v Paříži bratry Lumiérovými se započala </a:t>
            </a:r>
            <a:r>
              <a:rPr lang="cs-CZ" sz="1600" b="1" dirty="0" smtClean="0">
                <a:solidFill>
                  <a:srgbClr val="00B0F0"/>
                </a:solidFill>
              </a:rPr>
              <a:t>historie filmu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V Čechách byl kinematograf poprvé předveden v roce 1986 v </a:t>
            </a:r>
            <a:r>
              <a:rPr lang="cs-CZ" sz="1600" b="1" dirty="0" smtClean="0">
                <a:solidFill>
                  <a:srgbClr val="00B0F0"/>
                </a:solidFill>
              </a:rPr>
              <a:t>Karlových Varech</a:t>
            </a:r>
            <a:r>
              <a:rPr lang="cs-CZ" sz="1600" dirty="0" smtClean="0"/>
              <a:t>, které jsou v současnosti místem, kde se pořádá náš největší filmový festival.</a:t>
            </a:r>
          </a:p>
          <a:p>
            <a:r>
              <a:rPr lang="cs-CZ" sz="1600" dirty="0" smtClean="0"/>
              <a:t>V roce 1927 v USA </a:t>
            </a:r>
            <a:r>
              <a:rPr lang="cs-CZ" sz="1600" b="1" dirty="0" smtClean="0">
                <a:solidFill>
                  <a:srgbClr val="00B0F0"/>
                </a:solidFill>
              </a:rPr>
              <a:t>poprvé film ozvučili</a:t>
            </a:r>
            <a:r>
              <a:rPr lang="cs-CZ" sz="1600" dirty="0" smtClean="0"/>
              <a:t>. Herci ve filmu tedy začali mluvit a také zpívat.</a:t>
            </a:r>
          </a:p>
          <a:p>
            <a:r>
              <a:rPr lang="cs-CZ" sz="1600" dirty="0" smtClean="0"/>
              <a:t>Ve třicátých letech minulého století se v různých filmech zpívaly písně různých žánrů v různých jazycích.</a:t>
            </a:r>
          </a:p>
          <a:p>
            <a:r>
              <a:rPr lang="cs-CZ" sz="1600" dirty="0" smtClean="0"/>
              <a:t>V našich současných filmech není moc písniček, jak to bývalo dřív. Ale někdy se stane, že písnička se povede, lidem se líbí a dokonce celý film přežije.</a:t>
            </a:r>
          </a:p>
          <a:p>
            <a:r>
              <a:rPr lang="cs-CZ" sz="1600" dirty="0" smtClean="0"/>
              <a:t>Naše nejstarší filmové pohádky </a:t>
            </a:r>
            <a:r>
              <a:rPr lang="cs-CZ" sz="1600" b="1" dirty="0" smtClean="0">
                <a:solidFill>
                  <a:srgbClr val="00B0F0"/>
                </a:solidFill>
              </a:rPr>
              <a:t>Červená Karkulka </a:t>
            </a:r>
            <a:r>
              <a:rPr lang="cs-CZ" sz="1600" dirty="0" smtClean="0"/>
              <a:t>z roku 1920 a </a:t>
            </a:r>
            <a:r>
              <a:rPr lang="cs-CZ" sz="1600" b="1" dirty="0" smtClean="0">
                <a:solidFill>
                  <a:srgbClr val="00B0F0"/>
                </a:solidFill>
              </a:rPr>
              <a:t>Sněhová Růženka </a:t>
            </a:r>
            <a:r>
              <a:rPr lang="cs-CZ" sz="1600" dirty="0" smtClean="0"/>
              <a:t>z roku 1922 byly němé. </a:t>
            </a:r>
            <a:endParaRPr lang="cs-CZ" sz="1600" dirty="0"/>
          </a:p>
        </p:txBody>
      </p:sp>
      <p:pic>
        <p:nvPicPr>
          <p:cNvPr id="4" name="Obrázek 3" descr="Little_Red_Riding_Hood_-_J__W__Smit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1628800"/>
            <a:ext cx="3159716" cy="4509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Písničky z filmových pohádek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5256584" cy="5328592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Až na přelomu čtyřicátých a padesátých let se začaly ve našich filmových pohádkách objevovat písničky.</a:t>
            </a:r>
          </a:p>
          <a:p>
            <a:r>
              <a:rPr lang="cs-CZ" sz="1600" dirty="0" smtClean="0"/>
              <a:t>A když začala vysílat televize, začalo se v pohádkách objevovat písniček víc a víc.</a:t>
            </a:r>
          </a:p>
          <a:p>
            <a:r>
              <a:rPr lang="cs-CZ" sz="1600" dirty="0" smtClean="0"/>
              <a:t>Také se v daleko větší míře začaly filmové pohádkové písničky natáčet na gramofonové desky.</a:t>
            </a:r>
          </a:p>
          <a:p>
            <a:r>
              <a:rPr lang="cs-CZ" sz="1600" dirty="0" smtClean="0"/>
              <a:t>V roce 1997se uskutečnila anketa „o nejoblíbenější princeznu a pohádkovou písničku ze stoleté historie českého filmu“.  Této ankety se zúčastnilo přes 300 000 posluchačů a milovníků pohádek. </a:t>
            </a:r>
          </a:p>
          <a:p>
            <a:r>
              <a:rPr lang="cs-CZ" sz="1600" dirty="0" smtClean="0"/>
              <a:t>Nejoblíbenější pohádkovou princeznou se stala princezna </a:t>
            </a:r>
            <a:r>
              <a:rPr lang="cs-CZ" sz="1600" b="1" dirty="0" smtClean="0">
                <a:solidFill>
                  <a:srgbClr val="00B0F0"/>
                </a:solidFill>
              </a:rPr>
              <a:t>Krasomila</a:t>
            </a:r>
            <a:r>
              <a:rPr lang="cs-CZ" sz="1600" dirty="0" smtClean="0"/>
              <a:t> z pohádky </a:t>
            </a:r>
            <a:r>
              <a:rPr lang="cs-CZ" sz="1600" b="1" dirty="0" smtClean="0">
                <a:solidFill>
                  <a:srgbClr val="00B0F0"/>
                </a:solidFill>
              </a:rPr>
              <a:t>Pyšná princezna</a:t>
            </a:r>
            <a:r>
              <a:rPr lang="cs-CZ" sz="1600" dirty="0" smtClean="0"/>
              <a:t>, druhá skončila </a:t>
            </a:r>
            <a:r>
              <a:rPr lang="cs-CZ" sz="1600" b="1" dirty="0" smtClean="0">
                <a:solidFill>
                  <a:srgbClr val="00B0F0"/>
                </a:solidFill>
              </a:rPr>
              <a:t>Popelka</a:t>
            </a:r>
            <a:r>
              <a:rPr lang="cs-CZ" sz="1600" dirty="0" smtClean="0"/>
              <a:t> Libušky Šafránkové z pohádky </a:t>
            </a:r>
            <a:r>
              <a:rPr lang="cs-CZ" sz="1600" b="1" dirty="0" smtClean="0">
                <a:solidFill>
                  <a:srgbClr val="00B0F0"/>
                </a:solidFill>
              </a:rPr>
              <a:t>Tři oříšky pro Popelku </a:t>
            </a:r>
            <a:r>
              <a:rPr lang="cs-CZ" sz="1600" dirty="0" smtClean="0"/>
              <a:t>a třetí byla „</a:t>
            </a:r>
            <a:r>
              <a:rPr lang="cs-CZ" sz="1600" b="1" dirty="0" smtClean="0">
                <a:solidFill>
                  <a:srgbClr val="00B0F0"/>
                </a:solidFill>
              </a:rPr>
              <a:t>šíleně smutná princezna Helena</a:t>
            </a:r>
            <a:r>
              <a:rPr lang="cs-CZ" sz="1600" dirty="0" smtClean="0"/>
              <a:t>“ Heleny Vondráčkové.</a:t>
            </a:r>
          </a:p>
          <a:p>
            <a:r>
              <a:rPr lang="cs-CZ" sz="1600" dirty="0" smtClean="0"/>
              <a:t>Nejoblíbenější písničkou se stala písnička </a:t>
            </a:r>
            <a:r>
              <a:rPr lang="cs-CZ" sz="1600" dirty="0" smtClean="0">
                <a:hlinkClick r:id="rId2"/>
              </a:rPr>
              <a:t>Vadí, nevadí </a:t>
            </a:r>
            <a:r>
              <a:rPr lang="cs-CZ" sz="1600" dirty="0" smtClean="0"/>
              <a:t>(Není nutno) z pohádky </a:t>
            </a:r>
            <a:r>
              <a:rPr lang="cs-CZ" sz="1600" b="1" dirty="0" smtClean="0">
                <a:solidFill>
                  <a:srgbClr val="00B0F0"/>
                </a:solidFill>
              </a:rPr>
              <a:t>Tři veteráni</a:t>
            </a:r>
            <a:r>
              <a:rPr lang="cs-CZ" sz="1600" dirty="0" smtClean="0"/>
              <a:t>, druhé místo obsadila písnička z pohádky </a:t>
            </a:r>
            <a:r>
              <a:rPr lang="cs-CZ" sz="1600" b="1" dirty="0" smtClean="0">
                <a:solidFill>
                  <a:srgbClr val="00B0F0"/>
                </a:solidFill>
              </a:rPr>
              <a:t>Tři oříšky pro Popelku  Kdepak ty ptáčku, hnízdo máš </a:t>
            </a:r>
            <a:r>
              <a:rPr lang="cs-CZ" sz="1600" dirty="0" smtClean="0"/>
              <a:t>a třetí nejoblíbenější písničkou byla zvolena písnička </a:t>
            </a:r>
            <a:r>
              <a:rPr lang="cs-CZ" sz="1600" b="1" dirty="0" smtClean="0">
                <a:solidFill>
                  <a:srgbClr val="00B0F0"/>
                </a:solidFill>
              </a:rPr>
              <a:t>Saxana</a:t>
            </a:r>
            <a:r>
              <a:rPr lang="cs-CZ" sz="1600" dirty="0" smtClean="0"/>
              <a:t> z pohádkového filmu </a:t>
            </a:r>
            <a:r>
              <a:rPr lang="cs-CZ" sz="1600" b="1" dirty="0" smtClean="0">
                <a:solidFill>
                  <a:srgbClr val="00B0F0"/>
                </a:solidFill>
              </a:rPr>
              <a:t>Dívka na koštěti </a:t>
            </a:r>
            <a:r>
              <a:rPr lang="cs-CZ" sz="1600" dirty="0" smtClean="0"/>
              <a:t>zpívaná Petrou Černockou.</a:t>
            </a:r>
          </a:p>
        </p:txBody>
      </p:sp>
      <p:pic>
        <p:nvPicPr>
          <p:cNvPr id="4" name="Obrázek 3" descr="450px-Petra_Černocká_2010-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41572" y="1628800"/>
            <a:ext cx="3402378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96136" y="5877272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1"/>
                </a:solidFill>
              </a:rPr>
              <a:t>Petra Černocká</a:t>
            </a:r>
            <a:endParaRPr lang="cs-CZ" sz="1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Písničky z filmových pohádek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5275312" cy="5040560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Českými filmovými a televizními pohádkami prošlo mnoho princů, princezen, králů a královen a mnozí se do paměti diváků zapsalo nesmazatelným dojmem.</a:t>
            </a:r>
          </a:p>
          <a:p>
            <a:r>
              <a:rPr lang="cs-CZ" sz="1600" dirty="0" smtClean="0"/>
              <a:t>Na české pohádky se spolu s dětmi rádi dívají i mnozí dospělí, vzpomínají na své zážitky z dětství, na rodiče a prarodiče, kteří jim pohádky četli a uvedli je tak do kouzelného a pohádkového světa. Na to se nedá zapomenout.</a:t>
            </a:r>
          </a:p>
          <a:p>
            <a:r>
              <a:rPr lang="cs-CZ" sz="1600" dirty="0" smtClean="0"/>
              <a:t>Nejvíc pohádek, kde dobro zvítězilo nad zlem a čest nad intrikami, se objevilo, když byla naše republika v problémech. Ať už to bylo po roce 1948, 1968 a v době po tomto roce. Pravda ale je, že krásné pohádky vznikají i po roce 1989 a to je dobře. Alespoň se máme na co koukat a taky na co těšit.</a:t>
            </a:r>
          </a:p>
          <a:p>
            <a:r>
              <a:rPr lang="cs-CZ" sz="1600" dirty="0" smtClean="0"/>
              <a:t>Jedním z nejoblíbenějších pohádkových seriálů je Arabela s Janou Nagyovou v titulní roli a Dádou Patrasovou na obrázku.</a:t>
            </a:r>
            <a:endParaRPr lang="cs-CZ" sz="1600" dirty="0"/>
          </a:p>
        </p:txBody>
      </p:sp>
      <p:pic>
        <p:nvPicPr>
          <p:cNvPr id="4" name="Obrázek 3" descr="D_Patrasová_20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28179" y="1556793"/>
            <a:ext cx="3519565" cy="4392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Pyšná princezna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4699248" cy="4595341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Předlohou pro naši nejslavnější filmovou pohádku </a:t>
            </a:r>
            <a:r>
              <a:rPr lang="cs-CZ" sz="1600" b="1" dirty="0" smtClean="0">
                <a:solidFill>
                  <a:srgbClr val="00B0F0"/>
                </a:solidFill>
              </a:rPr>
              <a:t>Pyšná princezna </a:t>
            </a:r>
            <a:r>
              <a:rPr lang="cs-CZ" sz="1600" dirty="0" smtClean="0"/>
              <a:t>se stala pohádka Boženy Němcové </a:t>
            </a:r>
            <a:r>
              <a:rPr lang="cs-CZ" sz="1600" b="1" dirty="0" smtClean="0">
                <a:solidFill>
                  <a:srgbClr val="00B0F0"/>
                </a:solidFill>
              </a:rPr>
              <a:t>Potrestaná pýcha</a:t>
            </a:r>
            <a:r>
              <a:rPr lang="cs-CZ" sz="1600" dirty="0" smtClean="0"/>
              <a:t>. Jenom láska prince Miroslava a práce zbaví pýchy princeznu Krasomilu a stane se z ní nejenom krásná, ale i moudrá princezna.</a:t>
            </a:r>
          </a:p>
          <a:p>
            <a:r>
              <a:rPr lang="cs-CZ" sz="1600" dirty="0" smtClean="0"/>
              <a:t>Pohádku v roce 1952 natočil režisér </a:t>
            </a:r>
            <a:r>
              <a:rPr lang="cs-CZ" sz="1600" b="1" dirty="0" smtClean="0">
                <a:solidFill>
                  <a:srgbClr val="00B0F0"/>
                </a:solidFill>
              </a:rPr>
              <a:t>Bořivoj Zeman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Už je to mnoho let, co se mluvilo o tom, že pohádku již vidělo více než 10 milionů návštěvníků  kin.</a:t>
            </a:r>
          </a:p>
          <a:p>
            <a:r>
              <a:rPr lang="cs-CZ" sz="1600" dirty="0" smtClean="0"/>
              <a:t>Stejně jako je populární film, je populární píseň kouzelné květiny, </a:t>
            </a:r>
            <a:r>
              <a:rPr lang="cs-CZ" sz="1600" dirty="0" smtClean="0">
                <a:hlinkClick r:id="rId2"/>
              </a:rPr>
              <a:t>Rozvíjej se, poupátko</a:t>
            </a:r>
            <a:r>
              <a:rPr lang="cs-CZ" sz="1600" dirty="0" smtClean="0"/>
              <a:t>, která má Krasomilu zbavit pýchy. Text písně složil básník František Hrubín.</a:t>
            </a:r>
          </a:p>
          <a:p>
            <a:r>
              <a:rPr lang="cs-CZ" sz="1600" dirty="0" smtClean="0"/>
              <a:t>Písničku naposledy nazpívala Iveta Bartošová.</a:t>
            </a:r>
            <a:endParaRPr lang="cs-CZ" sz="1600" dirty="0"/>
          </a:p>
        </p:txBody>
      </p:sp>
      <p:pic>
        <p:nvPicPr>
          <p:cNvPr id="4" name="Obrázek 3" descr="Iveta_Bartošov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5927" y="1700808"/>
            <a:ext cx="3300366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Nejstarší filmové 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600" dirty="0" smtClean="0"/>
              <a:t>	</a:t>
            </a:r>
            <a:r>
              <a:rPr lang="cs-CZ" sz="6400" b="1" dirty="0" smtClean="0">
                <a:solidFill>
                  <a:schemeClr val="accent1"/>
                </a:solidFill>
              </a:rPr>
              <a:t>Obušku z pytle ven</a:t>
            </a:r>
            <a:endParaRPr lang="cs-CZ" sz="6400" dirty="0" smtClean="0"/>
          </a:p>
          <a:p>
            <a:r>
              <a:rPr lang="cs-CZ" sz="6400" dirty="0" smtClean="0"/>
              <a:t>Další ze slavných pohádek, které vznikly v padesátých letech. Natočil ji Jaromír Pleskot v roce 1955 na motivy pohádky </a:t>
            </a:r>
            <a:r>
              <a:rPr lang="cs-CZ" sz="6400" b="1" dirty="0" smtClean="0">
                <a:solidFill>
                  <a:srgbClr val="00B0F0"/>
                </a:solidFill>
              </a:rPr>
              <a:t>Karla Jaromíra Erbena</a:t>
            </a:r>
            <a:r>
              <a:rPr lang="cs-CZ" sz="6400" dirty="0" smtClean="0"/>
              <a:t>.</a:t>
            </a:r>
          </a:p>
          <a:p>
            <a:r>
              <a:rPr lang="cs-CZ" sz="6400" dirty="0" smtClean="0"/>
              <a:t>Kouzelný dědeček obdaruje chudého muzikanta ubrouskem, který se sám prostírá a oslíkem, z něhož na požádání padají dukáty. Třetí z darů, obušek ukrytý v pytli, využije muzikant až je okraden hamižným hostinským. Obušek zlého hostinského tluče tak dlouho až všechno vrátí.</a:t>
            </a:r>
          </a:p>
          <a:p>
            <a:r>
              <a:rPr lang="cs-CZ" sz="6400" dirty="0" smtClean="0"/>
              <a:t>Krásnou písničku </a:t>
            </a:r>
            <a:r>
              <a:rPr lang="cs-CZ" sz="6400" dirty="0" smtClean="0">
                <a:hlinkClick r:id="rId2"/>
              </a:rPr>
              <a:t>Já s písničkou jdu jako ptáček </a:t>
            </a:r>
            <a:r>
              <a:rPr lang="cs-CZ" sz="6400" dirty="0" smtClean="0"/>
              <a:t>si zazpíval </a:t>
            </a:r>
            <a:r>
              <a:rPr lang="cs-CZ" sz="6400" b="1" dirty="0" smtClean="0">
                <a:solidFill>
                  <a:srgbClr val="00B0F0"/>
                </a:solidFill>
              </a:rPr>
              <a:t>Ladislav Pešek</a:t>
            </a:r>
            <a:r>
              <a:rPr lang="cs-CZ" sz="6400" dirty="0" smtClean="0"/>
              <a:t>.</a:t>
            </a:r>
          </a:p>
          <a:p>
            <a:pPr>
              <a:buNone/>
            </a:pPr>
            <a:endParaRPr lang="cs-CZ" sz="6400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6400" b="1" dirty="0" smtClean="0">
                <a:solidFill>
                  <a:schemeClr val="accent1"/>
                </a:solidFill>
              </a:rPr>
              <a:t>	Byl jednou jeden král</a:t>
            </a:r>
          </a:p>
          <a:p>
            <a:r>
              <a:rPr lang="cs-CZ" sz="6400" dirty="0" smtClean="0"/>
              <a:t>Podle pohádky </a:t>
            </a:r>
            <a:r>
              <a:rPr lang="cs-CZ" sz="6400" b="1" dirty="0" smtClean="0">
                <a:solidFill>
                  <a:srgbClr val="00B0F0"/>
                </a:solidFill>
              </a:rPr>
              <a:t>Boženy Němcové Sůl nad zlato </a:t>
            </a:r>
            <a:r>
              <a:rPr lang="cs-CZ" sz="6400" dirty="0" smtClean="0"/>
              <a:t>byl Bořivojem Zemanem v roce 1954 natočen film Byl jednou jeden král. Král Já první, Jan Werich, v pohádce pozná, že sůl může být v životě potřebnější než  zlato a drahé kamení.</a:t>
            </a:r>
          </a:p>
          <a:p>
            <a:r>
              <a:rPr lang="cs-CZ" sz="6400" dirty="0" smtClean="0"/>
              <a:t>Ve filmu zazní dvě písně: Píseň rybáře, ke které složil slova Jaroslav Seifert a píseň králova rádce Vlasty Buriana </a:t>
            </a:r>
            <a:r>
              <a:rPr lang="cs-CZ" sz="6400" dirty="0" smtClean="0">
                <a:hlinkClick r:id="rId3"/>
              </a:rPr>
              <a:t>Atakdále</a:t>
            </a:r>
            <a:r>
              <a:rPr lang="cs-CZ" sz="6400" dirty="0" smtClean="0"/>
              <a:t>.</a:t>
            </a:r>
          </a:p>
          <a:p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>	</a:t>
            </a:r>
            <a:r>
              <a:rPr lang="cs-CZ" sz="6400" b="1" dirty="0" smtClean="0">
                <a:solidFill>
                  <a:schemeClr val="accent1"/>
                </a:solidFill>
              </a:rPr>
              <a:t>Princezna se zlatou hvězdou</a:t>
            </a:r>
          </a:p>
          <a:p>
            <a:r>
              <a:rPr lang="cs-CZ" sz="6400" dirty="0" smtClean="0"/>
              <a:t>Natočil ji v roce 1959 režisér Martin Frič. V hlavních rolích se objevili Marie Kyselková jako princezna Lada a Josef Zíma jako princ Radovan.  </a:t>
            </a:r>
          </a:p>
          <a:p>
            <a:r>
              <a:rPr lang="cs-CZ" sz="6400" dirty="0" smtClean="0"/>
              <a:t>Pohádka je mimo jiné zajímavá i tím, že všechny </a:t>
            </a:r>
            <a:r>
              <a:rPr lang="cs-CZ" sz="6400" b="1" dirty="0" smtClean="0">
                <a:solidFill>
                  <a:srgbClr val="00B0F0"/>
                </a:solidFill>
              </a:rPr>
              <a:t>dialogy jsou ve verších</a:t>
            </a:r>
            <a:r>
              <a:rPr lang="cs-CZ" sz="6400" dirty="0" smtClean="0"/>
              <a:t>.</a:t>
            </a:r>
          </a:p>
          <a:p>
            <a:r>
              <a:rPr lang="cs-CZ" sz="6400" dirty="0" smtClean="0"/>
              <a:t>Známá píseň z téhle pohádky se jmenuje </a:t>
            </a:r>
            <a:r>
              <a:rPr lang="cs-CZ" sz="6400" dirty="0" smtClean="0">
                <a:hlinkClick r:id="rId4"/>
              </a:rPr>
              <a:t>Prstýnek</a:t>
            </a:r>
            <a:r>
              <a:rPr lang="cs-CZ" sz="6400" dirty="0" smtClean="0"/>
              <a:t> a zpívá ji Josef Zíma.</a:t>
            </a:r>
          </a:p>
          <a:p>
            <a:endParaRPr lang="cs-CZ" sz="40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</a:p>
          <a:p>
            <a:pPr>
              <a:buNone/>
            </a:pPr>
            <a:r>
              <a:rPr lang="cs-CZ" sz="1600" dirty="0" smtClean="0"/>
              <a:t>	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 ze 70.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Dívka na koštěti</a:t>
            </a:r>
            <a:endParaRPr lang="cs-CZ" sz="1600" dirty="0" smtClean="0"/>
          </a:p>
          <a:p>
            <a:r>
              <a:rPr lang="cs-CZ" sz="1600" dirty="0" smtClean="0"/>
              <a:t>Tuto moderní pohádku natočil režisér Václav Vorlíček v roce 1972. Vypráví o Saxaně – žákyni kouzelnické školy, která než aby byla 300 po škole, raději uteče mezi lidi.</a:t>
            </a:r>
          </a:p>
          <a:p>
            <a:r>
              <a:rPr lang="cs-CZ" sz="1600" dirty="0" smtClean="0"/>
              <a:t>Bohužel pozná, že ani mezi lidmi nepanují vždy idylické vztahy.</a:t>
            </a:r>
          </a:p>
          <a:p>
            <a:r>
              <a:rPr lang="cs-CZ" sz="1600" dirty="0" smtClean="0">
                <a:hlinkClick r:id="rId2"/>
              </a:rPr>
              <a:t>Saxanu</a:t>
            </a:r>
            <a:r>
              <a:rPr lang="cs-CZ" sz="1600" dirty="0" smtClean="0"/>
              <a:t> ve filmu hraje zpěvačka </a:t>
            </a:r>
            <a:r>
              <a:rPr lang="cs-CZ" sz="1600" b="1" dirty="0" smtClean="0">
                <a:solidFill>
                  <a:srgbClr val="00B0F0"/>
                </a:solidFill>
              </a:rPr>
              <a:t>Petra Černocká</a:t>
            </a:r>
            <a:r>
              <a:rPr lang="cs-CZ" sz="1600" dirty="0" smtClean="0"/>
              <a:t>, která zpívá titulní písničku.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Honza málem králem</a:t>
            </a:r>
          </a:p>
          <a:p>
            <a:r>
              <a:rPr lang="cs-CZ" sz="1600" dirty="0" smtClean="0"/>
              <a:t>Ne hloupý, ale chytrý Honza (</a:t>
            </a:r>
            <a:r>
              <a:rPr lang="cs-CZ" sz="1600" b="1" dirty="0" smtClean="0">
                <a:solidFill>
                  <a:srgbClr val="00B0F0"/>
                </a:solidFill>
              </a:rPr>
              <a:t>Jiří Korn</a:t>
            </a:r>
            <a:r>
              <a:rPr lang="cs-CZ" sz="1600" dirty="0" smtClean="0"/>
              <a:t>) se vydá v pohádce režiséra Bořivoje Zemana do světa na zkušenou.</a:t>
            </a:r>
          </a:p>
          <a:p>
            <a:r>
              <a:rPr lang="cs-CZ" sz="1600" dirty="0" smtClean="0"/>
              <a:t>Velice rychle pozná, že bude muset bojovat ne s nadpřirozenými bytostmi, ale s obyčejnou lidskou chamtivostí a hloupostí.</a:t>
            </a:r>
          </a:p>
          <a:p>
            <a:r>
              <a:rPr lang="cs-CZ" sz="1600" dirty="0" smtClean="0"/>
              <a:t>V pohádce, která byla natočena v roce 1976 zazněla krásná píseň </a:t>
            </a:r>
            <a:r>
              <a:rPr lang="cs-CZ" sz="1600" dirty="0" smtClean="0">
                <a:hlinkClick r:id="rId3"/>
              </a:rPr>
              <a:t>Svítí slunce nad hlavou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Jak se budí princezny</a:t>
            </a:r>
          </a:p>
          <a:p>
            <a:r>
              <a:rPr lang="cs-CZ" sz="1600" dirty="0" smtClean="0"/>
              <a:t>V roce 1977 natočil Václav Vorlíček podle krásné pohádky </a:t>
            </a:r>
            <a:r>
              <a:rPr lang="cs-CZ" sz="1600" b="1" dirty="0" smtClean="0">
                <a:solidFill>
                  <a:srgbClr val="00B0F0"/>
                </a:solidFill>
              </a:rPr>
              <a:t>Šípková Růženka </a:t>
            </a:r>
            <a:r>
              <a:rPr lang="cs-CZ" sz="1600" dirty="0" smtClean="0"/>
              <a:t>pohádku filmovou s mírně pozměněným dějem. </a:t>
            </a:r>
          </a:p>
          <a:p>
            <a:r>
              <a:rPr lang="cs-CZ" sz="1600" dirty="0" smtClean="0"/>
              <a:t>Získala ve světě mnohá ocenění  a píseň </a:t>
            </a:r>
            <a:r>
              <a:rPr lang="cs-CZ" sz="1600" dirty="0" smtClean="0">
                <a:hlinkClick r:id="rId4"/>
              </a:rPr>
              <a:t>O šípkových růžích </a:t>
            </a:r>
            <a:r>
              <a:rPr lang="cs-CZ" sz="1600" dirty="0" smtClean="0"/>
              <a:t>si zazpívala </a:t>
            </a:r>
            <a:r>
              <a:rPr lang="cs-CZ" sz="1600" b="1" dirty="0" smtClean="0">
                <a:solidFill>
                  <a:srgbClr val="00B0F0"/>
                </a:solidFill>
              </a:rPr>
              <a:t>Helena Vondráčková</a:t>
            </a:r>
            <a:r>
              <a:rPr lang="cs-CZ" sz="1600" dirty="0" smtClean="0"/>
              <a:t>.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 z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532859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1600" dirty="0" smtClean="0"/>
              <a:t>	</a:t>
            </a:r>
            <a:r>
              <a:rPr lang="cs-CZ" sz="2600" b="1" dirty="0" smtClean="0">
                <a:solidFill>
                  <a:schemeClr val="accent1"/>
                </a:solidFill>
              </a:rPr>
              <a:t>Tři veteráni</a:t>
            </a:r>
          </a:p>
          <a:p>
            <a:r>
              <a:rPr lang="cs-CZ" sz="2600" dirty="0" smtClean="0"/>
              <a:t>Pohádka z knihy </a:t>
            </a:r>
            <a:r>
              <a:rPr lang="cs-CZ" sz="2600" b="1" dirty="0" smtClean="0">
                <a:solidFill>
                  <a:srgbClr val="00B0F0"/>
                </a:solidFill>
              </a:rPr>
              <a:t>Fimfárum Jana Wericha </a:t>
            </a:r>
            <a:r>
              <a:rPr lang="cs-CZ" sz="2600" dirty="0" smtClean="0"/>
              <a:t>vypráví o třech vysloužilých vojácích – veteránech, kteří nedovedou využít kouzelných darů od hodných skřítků k potěšení svému, ale i ostatních.</a:t>
            </a:r>
          </a:p>
          <a:p>
            <a:r>
              <a:rPr lang="cs-CZ" sz="2600" dirty="0" smtClean="0"/>
              <a:t>Film od své premiéry v roce 1984 získal mnoho mezinárodních ocenění. Cenu za nejlepší scénář obdržel i Zdeněk svěrák. </a:t>
            </a:r>
          </a:p>
          <a:p>
            <a:r>
              <a:rPr lang="cs-CZ" sz="2600" dirty="0" smtClean="0"/>
              <a:t>Známou písničku Vadí, nevadí si zazpívali Rudolf Hrušínský, Petr Čepek a Josef Somr.</a:t>
            </a:r>
          </a:p>
          <a:p>
            <a:pPr>
              <a:buNone/>
            </a:pPr>
            <a:endParaRPr lang="cs-CZ" sz="2600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2600" b="1" dirty="0" smtClean="0">
                <a:solidFill>
                  <a:schemeClr val="accent1"/>
                </a:solidFill>
              </a:rPr>
              <a:t>	S čerty nejsou žerty</a:t>
            </a:r>
            <a:endParaRPr lang="cs-CZ" sz="2600" dirty="0" smtClean="0"/>
          </a:p>
          <a:p>
            <a:r>
              <a:rPr lang="cs-CZ" sz="2600" dirty="0" smtClean="0"/>
              <a:t>Pohádka byla natočena v roce 1984 režisérem Hynkem Bočanem na motivy klasické pohádky </a:t>
            </a:r>
            <a:r>
              <a:rPr lang="cs-CZ" sz="2600" b="1" dirty="0" smtClean="0">
                <a:solidFill>
                  <a:srgbClr val="00B0F0"/>
                </a:solidFill>
              </a:rPr>
              <a:t>Boženy Němcové Čertův Švagr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A protože se jedná o pohádku, opět se potvrdilo, že zvítězit nad peklem může jen nezištná láska a čisté srdce.</a:t>
            </a:r>
          </a:p>
          <a:p>
            <a:r>
              <a:rPr lang="cs-CZ" sz="2600" dirty="0" smtClean="0"/>
              <a:t>Písnička, která se stala velmi oblíbenou se jmenuje </a:t>
            </a:r>
            <a:r>
              <a:rPr lang="cs-CZ" sz="2600" dirty="0" smtClean="0">
                <a:hlinkClick r:id="rId2"/>
              </a:rPr>
              <a:t>Větře, větříčku </a:t>
            </a:r>
            <a:r>
              <a:rPr lang="cs-CZ" sz="2600" dirty="0" smtClean="0"/>
              <a:t>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	</a:t>
            </a:r>
            <a:r>
              <a:rPr lang="cs-CZ" sz="2600" b="1" dirty="0" smtClean="0">
                <a:solidFill>
                  <a:schemeClr val="accent1"/>
                </a:solidFill>
              </a:rPr>
              <a:t>Šíleně pyšná princezna</a:t>
            </a:r>
          </a:p>
          <a:p>
            <a:r>
              <a:rPr lang="cs-CZ" sz="2600" dirty="0" smtClean="0"/>
              <a:t>Další nádhernou pohádkou, kterou Bořivoj Zeman natočil byla pohádka Šíleně smutná princezna.</a:t>
            </a:r>
          </a:p>
          <a:p>
            <a:r>
              <a:rPr lang="cs-CZ" sz="2600" dirty="0" smtClean="0"/>
              <a:t>Do hlavních rolí obsadil zpěváky Helenu Vondráčkovou a Václava Neckáře. Hudbu k této pohádce složil tehdy nezletilý </a:t>
            </a:r>
            <a:r>
              <a:rPr lang="cs-CZ" sz="2600" b="1" dirty="0" smtClean="0">
                <a:solidFill>
                  <a:srgbClr val="00B0F0"/>
                </a:solidFill>
              </a:rPr>
              <a:t>Jan Hammer</a:t>
            </a:r>
            <a:r>
              <a:rPr lang="cs-CZ" sz="2600" dirty="0" smtClean="0"/>
              <a:t>, dnes celosvětově uznávaný skladatel a hudebník.</a:t>
            </a:r>
          </a:p>
          <a:p>
            <a:r>
              <a:rPr lang="cs-CZ" sz="2600" dirty="0" smtClean="0"/>
              <a:t>Jednou z nejkrásnějších písní v této pohádce je píseň </a:t>
            </a:r>
            <a:r>
              <a:rPr lang="cs-CZ" sz="2600" dirty="0" smtClean="0">
                <a:hlinkClick r:id="rId3"/>
              </a:rPr>
              <a:t>Já už to vím</a:t>
            </a:r>
            <a:r>
              <a:rPr lang="cs-CZ" sz="2600" dirty="0" smtClean="0"/>
              <a:t>, dále </a:t>
            </a:r>
            <a:r>
              <a:rPr lang="cs-CZ" sz="2600" dirty="0" smtClean="0">
                <a:hlinkClick r:id="rId4"/>
              </a:rPr>
              <a:t>Kujme pikle </a:t>
            </a:r>
            <a:r>
              <a:rPr lang="cs-CZ" sz="2600" dirty="0" smtClean="0"/>
              <a:t>nebo </a:t>
            </a:r>
            <a:r>
              <a:rPr lang="cs-CZ" sz="2600" dirty="0" smtClean="0">
                <a:hlinkClick r:id="rId5"/>
              </a:rPr>
              <a:t>Znám jednu krásnou zahradu</a:t>
            </a:r>
            <a:r>
              <a:rPr lang="cs-CZ" sz="2600" dirty="0" smtClean="0"/>
              <a:t>.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	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 z let 90.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Nesmrtelná teta</a:t>
            </a:r>
            <a:endParaRPr lang="cs-CZ" sz="1600" dirty="0" smtClean="0"/>
          </a:p>
          <a:p>
            <a:r>
              <a:rPr lang="cs-CZ" sz="1600" dirty="0" smtClean="0"/>
              <a:t>Je filmová pohádka scenáristy a režiséra Zdeňka Zelenky z roku 1993, kterou režisér napsal na jeden z motivů dvoustránkové pohádky "</a:t>
            </a:r>
            <a:r>
              <a:rPr lang="cs-CZ" sz="1600" b="1" dirty="0" smtClean="0">
                <a:solidFill>
                  <a:srgbClr val="00B0F0"/>
                </a:solidFill>
              </a:rPr>
              <a:t>Rozum a štěstí</a:t>
            </a:r>
            <a:r>
              <a:rPr lang="cs-CZ" sz="1600" dirty="0" smtClean="0"/>
              <a:t>" </a:t>
            </a:r>
            <a:r>
              <a:rPr lang="cs-CZ" sz="1600" b="1" dirty="0" smtClean="0">
                <a:solidFill>
                  <a:srgbClr val="00B0F0"/>
                </a:solidFill>
              </a:rPr>
              <a:t>Karla Jaromíra Erbena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Jiřina Bohdalová obdržela za hlavní roli v tomto filmu v roce 1993 Českého lva.  </a:t>
            </a:r>
          </a:p>
          <a:p>
            <a:r>
              <a:rPr lang="cs-CZ" sz="1600" dirty="0" smtClean="0"/>
              <a:t>Jistě každý zná slova Závisti: "Štěstí pomine, Rozum se ztratí. Jenom já, Závist, jsem věčná.„</a:t>
            </a:r>
          </a:p>
          <a:p>
            <a:r>
              <a:rPr lang="cs-CZ" sz="1600" dirty="0" smtClean="0"/>
              <a:t>Titulní píseň </a:t>
            </a:r>
            <a:r>
              <a:rPr lang="cs-CZ" sz="1600" dirty="0" smtClean="0">
                <a:hlinkClick r:id="rId2"/>
              </a:rPr>
              <a:t>Nesmrtelná teta </a:t>
            </a:r>
            <a:r>
              <a:rPr lang="cs-CZ" sz="1600" dirty="0" smtClean="0"/>
              <a:t>nazpívali </a:t>
            </a:r>
            <a:r>
              <a:rPr lang="cs-CZ" sz="1600" b="1" dirty="0" smtClean="0">
                <a:solidFill>
                  <a:srgbClr val="00B0F0"/>
                </a:solidFill>
              </a:rPr>
              <a:t>Lucie Bílá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rgbClr val="00B0F0"/>
                </a:solidFill>
              </a:rPr>
              <a:t>Kamil Střihavka</a:t>
            </a:r>
            <a:r>
              <a:rPr lang="cs-CZ" sz="1600" dirty="0" smtClean="0"/>
              <a:t>. </a:t>
            </a:r>
          </a:p>
          <a:p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Princezna ze mlejna</a:t>
            </a:r>
          </a:p>
          <a:p>
            <a:r>
              <a:rPr lang="cs-CZ" sz="1600" dirty="0" smtClean="0"/>
              <a:t>Pohádku v roce 1994 natočil režisér Zdeněk Troška. Její děj se odehrává z větší části ve mlejně u rybníka. </a:t>
            </a:r>
          </a:p>
          <a:p>
            <a:r>
              <a:rPr lang="cs-CZ" sz="1600" dirty="0" smtClean="0"/>
              <a:t>Kromě lidí z masa a kostí zde vystupují i nadpřirozené bytosti, ale s lidskými vlastnostmi.</a:t>
            </a:r>
          </a:p>
          <a:p>
            <a:r>
              <a:rPr lang="cs-CZ" sz="1600" dirty="0" smtClean="0"/>
              <a:t>Filmovou pohádku dobře charakterizuje písnička </a:t>
            </a:r>
            <a:r>
              <a:rPr lang="cs-CZ" sz="1600" dirty="0" smtClean="0">
                <a:hlinkClick r:id="rId3"/>
              </a:rPr>
              <a:t>Vím jedno návrší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Lotrando a Zubejda</a:t>
            </a:r>
          </a:p>
          <a:p>
            <a:r>
              <a:rPr lang="cs-CZ" sz="1600" dirty="0" smtClean="0"/>
              <a:t>Je filmová pohádka režiséra Karla Smyczka a scénáristy Zdeňka Svěráka natočená podle </a:t>
            </a:r>
            <a:r>
              <a:rPr lang="cs-CZ" sz="1600" b="1" dirty="0" smtClean="0">
                <a:solidFill>
                  <a:srgbClr val="00B0F0"/>
                </a:solidFill>
              </a:rPr>
              <a:t>pohádek Karla Čapka </a:t>
            </a:r>
            <a:r>
              <a:rPr lang="cs-CZ" sz="1600" dirty="0" smtClean="0"/>
              <a:t>v roce 1997. </a:t>
            </a:r>
          </a:p>
          <a:p>
            <a:r>
              <a:rPr lang="cs-CZ" sz="1600" dirty="0" smtClean="0"/>
              <a:t>Mimo dalších krásných písniček z této pohádky, které složili Jaroslav Uhlíř se Zdeňkem Svěrákem, uslyšíte písničku </a:t>
            </a:r>
            <a:r>
              <a:rPr lang="cs-CZ" sz="1600" dirty="0" smtClean="0">
                <a:hlinkClick r:id="rId4"/>
              </a:rPr>
              <a:t>Nám se stalo něco překrásného</a:t>
            </a:r>
            <a:r>
              <a:rPr lang="cs-CZ" sz="16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Televizní pohádky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Popelka</a:t>
            </a:r>
          </a:p>
          <a:p>
            <a:r>
              <a:rPr lang="cs-CZ" sz="1600" dirty="0" smtClean="0"/>
              <a:t>Koncem 60. let natočila režisérka Vlasta Janečková klasickou pohádku o Popelce. Titulní roli si zahrála dospívající Eva Hrušková a prince zpěvák Jiří Štědroň.</a:t>
            </a:r>
          </a:p>
          <a:p>
            <a:r>
              <a:rPr lang="cs-CZ" sz="1600" dirty="0" smtClean="0"/>
              <a:t>Mezi nejkrásnější písničky z této pohádky patří </a:t>
            </a:r>
            <a:r>
              <a:rPr lang="cs-CZ" sz="1600" dirty="0" smtClean="0">
                <a:hlinkClick r:id="rId2"/>
              </a:rPr>
              <a:t>Chtěla bych jednou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Průvodce pohádkou – vandráka – hrál Jan Tříska, který později emigroval do USA. Nazpíval v pohádce úvodní píseň </a:t>
            </a:r>
            <a:r>
              <a:rPr lang="cs-CZ" sz="1600" dirty="0" smtClean="0">
                <a:hlinkClick r:id="rId3"/>
              </a:rPr>
              <a:t>Jen kolovrátku zpívej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Princové jsou na draka</a:t>
            </a:r>
          </a:p>
          <a:p>
            <a:r>
              <a:rPr lang="cs-CZ" sz="1600" dirty="0" smtClean="0"/>
              <a:t>Česká pohádka, v níž hlavní role vytvořili Ivana Andrlová a Jan Čenský. Krásné písničky </a:t>
            </a:r>
            <a:r>
              <a:rPr lang="cs-CZ" sz="1600" dirty="0" smtClean="0">
                <a:hlinkClick r:id="rId4"/>
              </a:rPr>
              <a:t>Dělání </a:t>
            </a:r>
            <a:r>
              <a:rPr lang="cs-CZ" sz="1600" dirty="0" smtClean="0"/>
              <a:t>a </a:t>
            </a:r>
            <a:r>
              <a:rPr lang="cs-CZ" sz="1600" dirty="0" smtClean="0">
                <a:hlinkClick r:id="rId5"/>
              </a:rPr>
              <a:t>Hlupáku, najdu tě </a:t>
            </a:r>
            <a:r>
              <a:rPr lang="cs-CZ" sz="1600" dirty="0" smtClean="0"/>
              <a:t>vytvořila autorská dvojice Jaroslav Uhlíř a Zdeněk Svěrák.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r>
              <a:rPr lang="cs-CZ" sz="1600" b="1" dirty="0" smtClean="0">
                <a:solidFill>
                  <a:schemeClr val="accent1"/>
                </a:solidFill>
              </a:rPr>
              <a:t>Královna Koloběžka</a:t>
            </a:r>
          </a:p>
          <a:p>
            <a:r>
              <a:rPr lang="cs-CZ" sz="1600" dirty="0" smtClean="0"/>
              <a:t>Pohádku Královna Koloběžka I. napsal </a:t>
            </a:r>
            <a:r>
              <a:rPr lang="cs-CZ" sz="1600" b="1" dirty="0" smtClean="0">
                <a:solidFill>
                  <a:srgbClr val="00B0F0"/>
                </a:solidFill>
              </a:rPr>
              <a:t>Jan Werich </a:t>
            </a:r>
            <a:r>
              <a:rPr lang="cs-CZ" sz="1600" dirty="0" smtClean="0"/>
              <a:t>a představil ji ve své knize pohádek </a:t>
            </a:r>
            <a:r>
              <a:rPr lang="cs-CZ" sz="1600" b="1" dirty="0" smtClean="0">
                <a:solidFill>
                  <a:srgbClr val="00B0F0"/>
                </a:solidFill>
              </a:rPr>
              <a:t>Fimfárum</a:t>
            </a:r>
            <a:r>
              <a:rPr lang="cs-CZ" sz="1600" dirty="0" smtClean="0"/>
              <a:t>, kterou ilustroval jeho přítel Jiří Trnka. V její televizní verzi si královnu </a:t>
            </a:r>
            <a:r>
              <a:rPr lang="cs-CZ" sz="1600" dirty="0" smtClean="0">
                <a:hlinkClick r:id="rId6"/>
              </a:rPr>
              <a:t>Koloběžku </a:t>
            </a:r>
            <a:r>
              <a:rPr lang="cs-CZ" sz="1600" dirty="0" smtClean="0"/>
              <a:t>zahrála Dáda Patrasová. </a:t>
            </a:r>
          </a:p>
          <a:p>
            <a:r>
              <a:rPr lang="cs-CZ" sz="1600" dirty="0" smtClean="0"/>
              <a:t>Stejnojmennou píseň složili Jaromír Uhlíř a Zdeněk Svěrák.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 oříšky pro popelku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443664" cy="525658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Je česko – německá filmová pohádka z roku 1973, kterou zrežíroval Václav Vorlíček. </a:t>
            </a:r>
          </a:p>
          <a:p>
            <a:r>
              <a:rPr lang="cs-CZ" sz="1600" dirty="0" smtClean="0"/>
              <a:t>Hlavní roli Popelky ztvárnila Libuše Šafránková a roli prince Pavel Trávníček.</a:t>
            </a:r>
          </a:p>
          <a:p>
            <a:r>
              <a:rPr lang="cs-CZ" sz="1600" dirty="0" smtClean="0"/>
              <a:t>Film byl natočen podle pohádek </a:t>
            </a:r>
            <a:r>
              <a:rPr lang="cs-CZ" sz="1600" b="1" dirty="0" smtClean="0">
                <a:solidFill>
                  <a:srgbClr val="00B0F0"/>
                </a:solidFill>
              </a:rPr>
              <a:t>O Popelce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rgbClr val="00B0F0"/>
                </a:solidFill>
              </a:rPr>
              <a:t>O třech sestrách </a:t>
            </a:r>
            <a:r>
              <a:rPr lang="cs-CZ" sz="1600" dirty="0" smtClean="0">
                <a:solidFill>
                  <a:srgbClr val="00B0F0"/>
                </a:solidFill>
              </a:rPr>
              <a:t>Boženy Němcové </a:t>
            </a:r>
            <a:r>
              <a:rPr lang="cs-CZ" sz="1600" dirty="0" smtClean="0"/>
              <a:t>a podle scénáře Františka Pavlíčka. Protože měl komunistickým režimem zakázánu činnost v kultuře, je ve filmu uvedena jako scénáristka Bohumila Zelenková.</a:t>
            </a:r>
          </a:p>
          <a:p>
            <a:r>
              <a:rPr lang="cs-CZ" sz="1600" dirty="0" smtClean="0"/>
              <a:t>Hlavní hrdinové této pohádky umí </a:t>
            </a:r>
          </a:p>
          <a:p>
            <a:pPr>
              <a:buNone/>
            </a:pPr>
            <a:r>
              <a:rPr lang="cs-CZ" sz="1600" dirty="0" smtClean="0"/>
              <a:t>	spoustu věcí, které ti v knize neuměli. </a:t>
            </a:r>
          </a:p>
          <a:p>
            <a:pPr>
              <a:buNone/>
            </a:pPr>
            <a:r>
              <a:rPr lang="cs-CZ" sz="1600" dirty="0" smtClean="0"/>
              <a:t>	Popelka umí jezdit na koni a výborně </a:t>
            </a:r>
          </a:p>
          <a:p>
            <a:pPr>
              <a:buNone/>
            </a:pPr>
            <a:r>
              <a:rPr lang="cs-CZ" sz="1600" dirty="0" smtClean="0"/>
              <a:t>	střílí z kuše. Princ se odmítá učit </a:t>
            </a:r>
          </a:p>
          <a:p>
            <a:pPr>
              <a:buNone/>
            </a:pPr>
            <a:r>
              <a:rPr lang="cs-CZ" sz="1600" dirty="0" smtClean="0"/>
              <a:t>	dvorní etiketu a už vůbec nechce si </a:t>
            </a:r>
          </a:p>
          <a:p>
            <a:pPr>
              <a:buNone/>
            </a:pPr>
            <a:r>
              <a:rPr lang="cs-CZ" sz="1600" dirty="0" smtClean="0"/>
              <a:t>	na plese vybrat nevěstu.</a:t>
            </a:r>
          </a:p>
          <a:p>
            <a:r>
              <a:rPr lang="cs-CZ" sz="1600" dirty="0" smtClean="0"/>
              <a:t>Hudbu k filmu napsal </a:t>
            </a:r>
            <a:r>
              <a:rPr lang="cs-CZ" sz="1600" b="1" dirty="0" smtClean="0">
                <a:solidFill>
                  <a:srgbClr val="00B0F0"/>
                </a:solidFill>
              </a:rPr>
              <a:t>Karel Svoboda</a:t>
            </a:r>
            <a:r>
              <a:rPr lang="cs-CZ" sz="1600" dirty="0" smtClean="0"/>
              <a:t>, </a:t>
            </a:r>
          </a:p>
          <a:p>
            <a:pPr>
              <a:buNone/>
            </a:pPr>
            <a:r>
              <a:rPr lang="cs-CZ" sz="1600" dirty="0" smtClean="0"/>
              <a:t>	ústřední píseň </a:t>
            </a:r>
            <a:r>
              <a:rPr lang="cs-CZ" sz="1600" dirty="0" smtClean="0">
                <a:hlinkClick r:id="rId2"/>
              </a:rPr>
              <a:t>Kdepak ty, ptáčku, hnízdo 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máš nazpíval </a:t>
            </a:r>
            <a:r>
              <a:rPr lang="cs-CZ" sz="1600" b="1" dirty="0" smtClean="0">
                <a:solidFill>
                  <a:srgbClr val="00B0F0"/>
                </a:solidFill>
              </a:rPr>
              <a:t>Karel Gott </a:t>
            </a:r>
            <a:r>
              <a:rPr lang="cs-CZ" sz="1600" dirty="0" smtClean="0"/>
              <a:t>a text k ní </a:t>
            </a:r>
          </a:p>
          <a:p>
            <a:pPr>
              <a:buNone/>
            </a:pPr>
            <a:r>
              <a:rPr lang="cs-CZ" sz="1600" dirty="0" smtClean="0"/>
              <a:t>	napsal </a:t>
            </a:r>
            <a:r>
              <a:rPr lang="cs-CZ" sz="1600" dirty="0" smtClean="0">
                <a:solidFill>
                  <a:srgbClr val="00B0F0"/>
                </a:solidFill>
              </a:rPr>
              <a:t>Jiří Štaidl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Pohádka je velmi oblíbená v mnoha </a:t>
            </a:r>
          </a:p>
          <a:p>
            <a:pPr>
              <a:buNone/>
            </a:pPr>
            <a:r>
              <a:rPr lang="cs-CZ" sz="1600" dirty="0" smtClean="0"/>
              <a:t>	evropských zemích. Děti v Norsku si bez </a:t>
            </a:r>
          </a:p>
          <a:p>
            <a:pPr>
              <a:buNone/>
            </a:pPr>
            <a:r>
              <a:rPr lang="cs-CZ" sz="1600" dirty="0" smtClean="0"/>
              <a:t>	ní nedovedou představit Štědrý večer.</a:t>
            </a:r>
            <a:endParaRPr lang="cs-CZ" sz="1600" dirty="0"/>
          </a:p>
        </p:txBody>
      </p:sp>
      <p:pic>
        <p:nvPicPr>
          <p:cNvPr id="4" name="Obrázek 3" descr="Tři oříšky pro Popelk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3140968"/>
            <a:ext cx="4754553" cy="35270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	Pyšná princezna				Atakdále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Popelka				Kdepak ty ptáčku hnízdo máš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Honza málem králem			O šípkových růžích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Dívka na koštěti				Dělání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Jak se budí princezny			Vadí, nevadí		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Tři oříšky pro Popelku			Svítí, svítí slunce nad hlavou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Tři veteráni				Saxana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Byl jednou jeden král			Chtěla bych jednou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Princové jsou na draka			Rozvíjej se, poupátko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 – najdi </a:t>
            </a:r>
            <a:r>
              <a:rPr lang="cs-CZ" smtClean="0"/>
              <a:t>jméno princezny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412773"/>
          <a:ext cx="8686800" cy="338437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  <a:gridCol w="434340"/>
              </a:tblGrid>
              <a:tr h="37604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3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042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6042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4869160"/>
            <a:ext cx="748883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V pohádce Jana Wericha se královna jmenuje ………….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Název pohádky o třech vysloužilcích ………….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Název filmu, kde čarodějnice chce žít raději s lidmi …………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Píseň z pohádky Pyšná princezna …………..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Pohádka o dívce od popela ………………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Písnička z pohádky Šíleně smutná princezna ……………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Název pohádky, která byla natočená podle pohádky Boženy Němcové Potrestaná pýcha ………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Písnička z pohádky Princové jsou na draka …………….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Nejoblíbenější pohádková písnička …………</a:t>
            </a:r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 smtClean="0"/>
          </a:p>
          <a:p>
            <a:pPr marL="342900" indent="-342900">
              <a:buAutoNum type="arabicPeriod"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http://upload.wikimedia.org/wikipedia/commons/b/b4/Little_Red_Riding_Hood_-_J._W._Smith.jpg?uselang=cs</a:t>
            </a:r>
            <a:r>
              <a:rPr lang="cs-CZ" sz="1400" dirty="0" smtClean="0"/>
              <a:t>, 13. 2. 2014</a:t>
            </a:r>
          </a:p>
          <a:p>
            <a:r>
              <a:rPr lang="cs-CZ" sz="1400" dirty="0" smtClean="0">
                <a:hlinkClick r:id="rId3"/>
              </a:rPr>
              <a:t>http://upload.wikimedia.org/wikipedia/commons/f/f9/Petra_%C4%8Cernock%C3%A1_2010-1.jpg?uselang=cs</a:t>
            </a:r>
            <a:r>
              <a:rPr lang="cs-CZ" sz="1400" dirty="0" smtClean="0"/>
              <a:t>, „Luděk Kovář,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, 13. 2. 2014</a:t>
            </a:r>
          </a:p>
          <a:p>
            <a:r>
              <a:rPr lang="cs-CZ" sz="1400" dirty="0" smtClean="0">
                <a:hlinkClick r:id="rId4"/>
              </a:rPr>
              <a:t>http://upload.wikimedia.org/wikipedia/commons/e/ef/D_Patrasov%C3%A1_2013.JPG?uselang=cs</a:t>
            </a:r>
            <a:r>
              <a:rPr lang="cs-CZ" sz="1400" dirty="0" smtClean="0"/>
              <a:t>, David Sedlecký, Wikipedia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, 13. 2. 2014</a:t>
            </a:r>
          </a:p>
          <a:p>
            <a:r>
              <a:rPr lang="cs-CZ" sz="1400" dirty="0" smtClean="0">
                <a:hlinkClick r:id="rId5"/>
              </a:rPr>
              <a:t>http://upload.wikimedia.org/wikipedia/commons/1/14/Iveta_Barto%C5%A1ov%C3%A1.jpg?uselang=cs</a:t>
            </a:r>
            <a:r>
              <a:rPr lang="cs-CZ" sz="1400" dirty="0" smtClean="0"/>
              <a:t>, 13. 2. 2014</a:t>
            </a:r>
          </a:p>
          <a:p>
            <a:r>
              <a:rPr lang="cs-CZ" sz="1400" dirty="0" smtClean="0">
                <a:hlinkClick r:id="rId6"/>
              </a:rPr>
              <a:t>http://farm6.staticflickr.com/5010/5291733088_180eacf191_o.</a:t>
            </a:r>
            <a:r>
              <a:rPr lang="cs-CZ" sz="1400" dirty="0" err="1" smtClean="0">
                <a:hlinkClick r:id="rId6"/>
              </a:rPr>
              <a:t>jpg</a:t>
            </a:r>
            <a:r>
              <a:rPr lang="cs-CZ" sz="1400" dirty="0" smtClean="0"/>
              <a:t>, 13. 2. 2014</a:t>
            </a:r>
            <a:endParaRPr lang="cs-CZ" sz="1000" dirty="0"/>
          </a:p>
          <a:p>
            <a:r>
              <a:rPr lang="cs-CZ" sz="1400" dirty="0" smtClean="0"/>
              <a:t>Písničky z pohádek a dětských filmů 1. díl, vydalo nakladatelství G + W spol. s. r. o., Dřevařská 12, 350 02 Cheb ve spolupráci s autory a vlastníky autorských práv, ISMN M-706509-06-8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1674</TotalTime>
  <Words>921</Words>
  <Application>Microsoft Office PowerPoint</Application>
  <PresentationFormat>Předvádění na obrazovce (4:3)</PresentationFormat>
  <Paragraphs>169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Písničky z filmových pohádek</vt:lpstr>
      <vt:lpstr>Písničky z filmových pohádek</vt:lpstr>
      <vt:lpstr>Historie filmu a filmových pohádek</vt:lpstr>
      <vt:lpstr>Písničky z filmových pohádek</vt:lpstr>
      <vt:lpstr>Písničky z filmových pohádek</vt:lpstr>
      <vt:lpstr>Pyšná princezna</vt:lpstr>
      <vt:lpstr>Nejstarší filmové pohádky</vt:lpstr>
      <vt:lpstr>Pohádky ze 70. let</vt:lpstr>
      <vt:lpstr>Pohádky z 80. let</vt:lpstr>
      <vt:lpstr>Pohádky z let 90.</vt:lpstr>
      <vt:lpstr>Televizní pohádky</vt:lpstr>
      <vt:lpstr>Tři oříšky pro popelku</vt:lpstr>
      <vt:lpstr>Spoj správné dvojice</vt:lpstr>
      <vt:lpstr>Křížovka – najdi jméno princezny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Písničky z pohádek</dc:title>
  <dc:creator>Draha</dc:creator>
  <cp:lastModifiedBy>user6</cp:lastModifiedBy>
  <cp:revision>63</cp:revision>
  <dcterms:created xsi:type="dcterms:W3CDTF">2014-02-13T16:56:36Z</dcterms:created>
  <dcterms:modified xsi:type="dcterms:W3CDTF">2014-03-28T11:23:21Z</dcterms:modified>
</cp:coreProperties>
</file>