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C6B69EE-8207-4EEA-96F9-DC61233D7A4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22F1A2E-8C06-4880-9D02-A6A36FA4D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330DAF-8EF5-4272-A650-D62EABA295A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E3001-0215-48CA-B820-D4BF51175EFF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1E80B-1545-4C74-8077-2A0D118F2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56992-7F4B-4F5B-8AE7-C09CDA2E3F28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670AF-B9FD-4334-8FD1-A1981B5D3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4B1D-AAF0-4AC1-ABDC-A135AFB95C69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01451-15E0-4365-BE44-693A4E8E2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16ACF-8A66-42EE-92A0-EFF7EDC4FC79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B0832-976F-420A-AEC5-CD98DAA23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7BB19-770D-4986-9523-65B81C9E4EEA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A54D4-6395-4C6C-855B-F3D6359FB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E8AE4-26F6-4857-8AD2-1E95F87BBAA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959F7-F109-4545-8639-C829C09DD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FF794-BE46-4176-A3F5-500C54778D9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1848C-3FAE-4A22-83D4-3CD17721F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A0A09-7300-4517-8037-745541843D6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A17C5-F925-4ACD-ADEF-55E80B4D9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DF1C9-87A1-429C-8D21-CCD61E1992E7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4A4EA-1D38-4301-A6D5-155A8022F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EEDC9-86DA-4992-BD88-73EDBC20ED2D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2BB1C-D643-4BEA-9C2E-EF76E6807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E25AA-FDDD-4D5E-9D6A-B951ED7D756F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BDF98-DFAC-4E8A-8FEC-B40019D3B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681BB0-C8C3-4F58-84C9-4A648F48B69B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C25161-4C5D-41D5-A111-163E9E3FD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333375"/>
            <a:ext cx="6178550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92113" y="1600200"/>
            <a:ext cx="82296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pPr algn="ctr"/>
            <a:r>
              <a:rPr lang="cs-CZ" sz="2900">
                <a:latin typeface="Calibri" pitchFamily="34" charset="0"/>
              </a:rPr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16050" y="2252663"/>
          <a:ext cx="6096000" cy="24272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VY_42_INOVACE_MATEMATIKA 6_26.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OPAKOVÁNÍ - LITR 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OPAKOVÁNÍ – LITR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14353" name="TextovéPole 5"/>
          <p:cNvSpPr txBox="1">
            <a:spLocks noChangeArrowheads="1"/>
          </p:cNvSpPr>
          <p:nvPr/>
        </p:nvSpPr>
        <p:spPr bwMode="auto">
          <a:xfrm>
            <a:off x="392113" y="4878388"/>
            <a:ext cx="835977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ANOTACE: Žáci si osvojují a opakují  znalosti v měření objemu, jednotkách objemu </a:t>
            </a:r>
          </a:p>
          <a:p>
            <a:pPr algn="ctr"/>
            <a:r>
              <a:rPr lang="cs-CZ">
                <a:latin typeface="Calibri" pitchFamily="34" charset="0"/>
              </a:rPr>
              <a:t>a počítají s nimi.</a:t>
            </a:r>
            <a:endParaRPr lang="cs-CZ"/>
          </a:p>
          <a:p>
            <a:pPr algn="ctr"/>
            <a:r>
              <a:rPr lang="cs-CZ"/>
              <a:t>www.office.microsoft.com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5937"/>
          </a:xfrm>
        </p:spPr>
        <p:txBody>
          <a:bodyPr/>
          <a:lstStyle/>
          <a:p>
            <a:r>
              <a:rPr lang="cs-CZ" sz="3600" smtClean="0"/>
              <a:t>Litr je jednotka objemu. Na litry měříme různé kapaliny. Zakroužkuj všechno, co se dá měřit na litry:</a:t>
            </a:r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39211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Záclony, mouka, olej, vajíčka, benzín, cukr, sůl, voda, dřevo, mléko, jablka, šťáva.</a:t>
            </a:r>
          </a:p>
        </p:txBody>
      </p:sp>
      <p:pic>
        <p:nvPicPr>
          <p:cNvPr id="1638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3200" y="4402138"/>
            <a:ext cx="1979613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Počítej v litrech.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15l – 6l =		l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13l – 8l =		l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18l – 5l =		l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20l – 11l =		l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17l – 13l =		l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188118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řetězce:</a:t>
            </a:r>
          </a:p>
        </p:txBody>
      </p:sp>
      <p:sp>
        <p:nvSpPr>
          <p:cNvPr id="78" name="Ovál 77"/>
          <p:cNvSpPr/>
          <p:nvPr/>
        </p:nvSpPr>
        <p:spPr>
          <a:xfrm>
            <a:off x="323850" y="2133600"/>
            <a:ext cx="1152525" cy="12239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6l</a:t>
            </a:r>
            <a:endParaRPr lang="cs-CZ" sz="4000" dirty="0"/>
          </a:p>
        </p:txBody>
      </p:sp>
      <p:sp>
        <p:nvSpPr>
          <p:cNvPr id="79" name="Ovál 78"/>
          <p:cNvSpPr/>
          <p:nvPr/>
        </p:nvSpPr>
        <p:spPr>
          <a:xfrm>
            <a:off x="2124075" y="2133600"/>
            <a:ext cx="1152525" cy="12239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3995738" y="2133600"/>
            <a:ext cx="1152525" cy="12239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5867400" y="2133600"/>
            <a:ext cx="1152525" cy="12239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740650" y="2133600"/>
            <a:ext cx="1152525" cy="122396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6" name="Přímá spojnice se šipkou 95"/>
          <p:cNvCxnSpPr>
            <a:stCxn id="78" idx="6"/>
            <a:endCxn id="79" idx="2"/>
          </p:cNvCxnSpPr>
          <p:nvPr/>
        </p:nvCxnSpPr>
        <p:spPr>
          <a:xfrm>
            <a:off x="1476375" y="2744788"/>
            <a:ext cx="6477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7" name="Přímá spojnice se šipkou 96"/>
          <p:cNvCxnSpPr/>
          <p:nvPr/>
        </p:nvCxnSpPr>
        <p:spPr>
          <a:xfrm>
            <a:off x="3282950" y="2708275"/>
            <a:ext cx="7127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/>
          <p:nvPr/>
        </p:nvCxnSpPr>
        <p:spPr>
          <a:xfrm>
            <a:off x="5154613" y="2708275"/>
            <a:ext cx="7127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9" name="Přímá spojnice se šipkou 98"/>
          <p:cNvCxnSpPr/>
          <p:nvPr/>
        </p:nvCxnSpPr>
        <p:spPr>
          <a:xfrm>
            <a:off x="7027863" y="2708275"/>
            <a:ext cx="7127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0" name="Ovál 99"/>
          <p:cNvSpPr/>
          <p:nvPr/>
        </p:nvSpPr>
        <p:spPr>
          <a:xfrm>
            <a:off x="323850" y="3716338"/>
            <a:ext cx="1152525" cy="122555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15l</a:t>
            </a:r>
            <a:endParaRPr lang="cs-CZ" sz="4000" dirty="0"/>
          </a:p>
        </p:txBody>
      </p:sp>
      <p:sp>
        <p:nvSpPr>
          <p:cNvPr id="101" name="Ovál 100"/>
          <p:cNvSpPr/>
          <p:nvPr/>
        </p:nvSpPr>
        <p:spPr>
          <a:xfrm>
            <a:off x="2124075" y="3716338"/>
            <a:ext cx="1152525" cy="122555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3995738" y="3716338"/>
            <a:ext cx="1152525" cy="122555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5867400" y="3716338"/>
            <a:ext cx="1152525" cy="122555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7740650" y="3716338"/>
            <a:ext cx="1152525" cy="122555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5" name="Přímá spojnice se šipkou 104"/>
          <p:cNvCxnSpPr>
            <a:stCxn id="100" idx="6"/>
            <a:endCxn id="101" idx="2"/>
          </p:cNvCxnSpPr>
          <p:nvPr/>
        </p:nvCxnSpPr>
        <p:spPr>
          <a:xfrm>
            <a:off x="1476375" y="4329113"/>
            <a:ext cx="6477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se šipkou 105"/>
          <p:cNvCxnSpPr/>
          <p:nvPr/>
        </p:nvCxnSpPr>
        <p:spPr>
          <a:xfrm>
            <a:off x="3282950" y="4292600"/>
            <a:ext cx="7127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se šipkou 106"/>
          <p:cNvCxnSpPr/>
          <p:nvPr/>
        </p:nvCxnSpPr>
        <p:spPr>
          <a:xfrm>
            <a:off x="5154613" y="4292600"/>
            <a:ext cx="7127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nice se šipkou 107"/>
          <p:cNvCxnSpPr/>
          <p:nvPr/>
        </p:nvCxnSpPr>
        <p:spPr>
          <a:xfrm>
            <a:off x="7027863" y="4292600"/>
            <a:ext cx="7127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452" name="TextovéPole 108"/>
          <p:cNvSpPr txBox="1">
            <a:spLocks noChangeArrowheads="1"/>
          </p:cNvSpPr>
          <p:nvPr/>
        </p:nvSpPr>
        <p:spPr bwMode="auto">
          <a:xfrm>
            <a:off x="1403350" y="1990725"/>
            <a:ext cx="7540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+3l</a:t>
            </a:r>
          </a:p>
        </p:txBody>
      </p:sp>
      <p:sp>
        <p:nvSpPr>
          <p:cNvPr id="18453" name="TextovéPole 109"/>
          <p:cNvSpPr txBox="1">
            <a:spLocks noChangeArrowheads="1"/>
          </p:cNvSpPr>
          <p:nvPr/>
        </p:nvSpPr>
        <p:spPr bwMode="auto">
          <a:xfrm>
            <a:off x="3241675" y="1989138"/>
            <a:ext cx="754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+5l</a:t>
            </a:r>
          </a:p>
        </p:txBody>
      </p:sp>
      <p:sp>
        <p:nvSpPr>
          <p:cNvPr id="18454" name="TextovéPole 110"/>
          <p:cNvSpPr txBox="1">
            <a:spLocks noChangeArrowheads="1"/>
          </p:cNvSpPr>
          <p:nvPr/>
        </p:nvSpPr>
        <p:spPr bwMode="auto">
          <a:xfrm>
            <a:off x="5114925" y="1989138"/>
            <a:ext cx="6651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-4l</a:t>
            </a:r>
          </a:p>
        </p:txBody>
      </p:sp>
      <p:sp>
        <p:nvSpPr>
          <p:cNvPr id="18455" name="TextovéPole 111"/>
          <p:cNvSpPr txBox="1">
            <a:spLocks noChangeArrowheads="1"/>
          </p:cNvSpPr>
          <p:nvPr/>
        </p:nvSpPr>
        <p:spPr bwMode="auto">
          <a:xfrm>
            <a:off x="6824663" y="1916113"/>
            <a:ext cx="987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+10l</a:t>
            </a:r>
          </a:p>
        </p:txBody>
      </p:sp>
      <p:sp>
        <p:nvSpPr>
          <p:cNvPr id="18456" name="TextovéPole 112"/>
          <p:cNvSpPr txBox="1">
            <a:spLocks noChangeArrowheads="1"/>
          </p:cNvSpPr>
          <p:nvPr/>
        </p:nvSpPr>
        <p:spPr bwMode="auto">
          <a:xfrm>
            <a:off x="6986588" y="3573463"/>
            <a:ext cx="6651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-5l</a:t>
            </a:r>
          </a:p>
        </p:txBody>
      </p:sp>
      <p:sp>
        <p:nvSpPr>
          <p:cNvPr id="18457" name="TextovéPole 113"/>
          <p:cNvSpPr txBox="1">
            <a:spLocks noChangeArrowheads="1"/>
          </p:cNvSpPr>
          <p:nvPr/>
        </p:nvSpPr>
        <p:spPr bwMode="auto">
          <a:xfrm>
            <a:off x="5076825" y="3573463"/>
            <a:ext cx="752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+6l</a:t>
            </a:r>
          </a:p>
        </p:txBody>
      </p:sp>
      <p:sp>
        <p:nvSpPr>
          <p:cNvPr id="18458" name="TextovéPole 114"/>
          <p:cNvSpPr txBox="1">
            <a:spLocks noChangeArrowheads="1"/>
          </p:cNvSpPr>
          <p:nvPr/>
        </p:nvSpPr>
        <p:spPr bwMode="auto">
          <a:xfrm>
            <a:off x="3276600" y="3573463"/>
            <a:ext cx="6651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-3l</a:t>
            </a:r>
          </a:p>
        </p:txBody>
      </p:sp>
      <p:sp>
        <p:nvSpPr>
          <p:cNvPr id="18459" name="TextovéPole 115"/>
          <p:cNvSpPr txBox="1">
            <a:spLocks noChangeArrowheads="1"/>
          </p:cNvSpPr>
          <p:nvPr/>
        </p:nvSpPr>
        <p:spPr bwMode="auto">
          <a:xfrm>
            <a:off x="1403350" y="3573463"/>
            <a:ext cx="6651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-3l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sz="3600" smtClean="0"/>
              <a:t>Pan Novák natankoval do nádrže svého auta 20 litrů benzínu. Při cestě na chatu projel 5l benzínu. Kolik litrů mu zbylo v nádrži?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738"/>
            <a:ext cx="8229600" cy="327342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Znázorni:_______________________________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Vypočítej:______________________________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Napiš odpověď:_________________________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______________________________________</a:t>
            </a:r>
            <a:endParaRPr lang="cs-CZ" dirty="0"/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881188"/>
            <a:ext cx="2339975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1578</TotalTime>
  <Words>128</Words>
  <Application>Microsoft Office PowerPoint</Application>
  <PresentationFormat>On-screen Show (4:3)</PresentationFormat>
  <Paragraphs>40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Litr je jednotka objemu. Na litry měříme různé kapaliny. Zakroužkuj všechno, co se dá měřit na litry:</vt:lpstr>
      <vt:lpstr>Počítej v litrech.</vt:lpstr>
      <vt:lpstr>Doplň řetězce:</vt:lpstr>
      <vt:lpstr>Pan Novák natankoval do nádrže svého auta 20 litrů benzínu. Při cestě na chatu projel 5l benzínu. Kolik litrů mu zbylo v nádrži?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Litr je jednotka objemu. Na litry měříme různé kapaliny. Zakroužkuj všechno, co se dá měřit na litry:</dc:title>
  <dc:creator>Alena Moslerová</dc:creator>
  <cp:lastModifiedBy>DUM</cp:lastModifiedBy>
  <cp:revision>12</cp:revision>
  <dcterms:created xsi:type="dcterms:W3CDTF">2011-11-17T17:40:48Z</dcterms:created>
  <dcterms:modified xsi:type="dcterms:W3CDTF">2014-04-06T15:50:29Z</dcterms:modified>
</cp:coreProperties>
</file>