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1" r:id="rId2"/>
    <p:sldId id="256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12" autoAdjust="0"/>
    <p:restoredTop sz="94660"/>
  </p:normalViewPr>
  <p:slideViewPr>
    <p:cSldViewPr>
      <p:cViewPr varScale="1">
        <p:scale>
          <a:sx n="40" d="100"/>
          <a:sy n="40" d="100"/>
        </p:scale>
        <p:origin x="-135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997AA6CE-4204-400C-B3E6-9E44F52F1E11}" type="datetimeFigureOut">
              <a:rPr lang="cs-CZ"/>
              <a:pPr>
                <a:defRPr/>
              </a:pPr>
              <a:t>6.4.2014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6BD604AC-FCBA-4566-93E0-233910C360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DC6A13D-DDA9-4C31-9181-9FD2121F8FC3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048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7012DA7-9EA6-4B7A-A5C4-84EADD98D9FD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829243-A727-4C27-88DD-4E192B288267}" type="datetimeFigureOut">
              <a:rPr lang="cs-CZ"/>
              <a:pPr>
                <a:defRPr/>
              </a:pPr>
              <a:t>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47D427-6BBD-4A60-8F02-5801D6F237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C4D8D5-DADF-428A-AC31-55E0665CFF1F}" type="datetimeFigureOut">
              <a:rPr lang="cs-CZ"/>
              <a:pPr>
                <a:defRPr/>
              </a:pPr>
              <a:t>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5241BC-7DF0-4124-835B-F7FA94F6F9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4D3EB1-686F-4944-ABBA-7DDCF705045D}" type="datetimeFigureOut">
              <a:rPr lang="cs-CZ"/>
              <a:pPr>
                <a:defRPr/>
              </a:pPr>
              <a:t>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90CA80-88FF-4E53-98FC-67ACEF1C1A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138F3C-A1D5-4234-86EB-ADCB16F5C963}" type="datetimeFigureOut">
              <a:rPr lang="cs-CZ"/>
              <a:pPr>
                <a:defRPr/>
              </a:pPr>
              <a:t>6.4.2014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E3F033-B9A1-4E92-BFB3-178AA358CD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3490F9-A56D-4823-B9CD-F253D6D39686}" type="datetimeFigureOut">
              <a:rPr lang="cs-CZ"/>
              <a:pPr>
                <a:defRPr/>
              </a:pPr>
              <a:t>6.4.2014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E84D8A-1014-4CB6-A3A4-E533852FCE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811310-6FD0-4A85-AEC1-E77F529074A9}" type="datetimeFigureOut">
              <a:rPr lang="cs-CZ"/>
              <a:pPr>
                <a:defRPr/>
              </a:pPr>
              <a:t>6.4.2014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0EE7DE-7183-4A36-A545-52F8928A94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4C1426-C442-444E-A6B6-2CC76DA8E751}" type="datetimeFigureOut">
              <a:rPr lang="cs-CZ"/>
              <a:pPr>
                <a:defRPr/>
              </a:pPr>
              <a:t>6.4.2014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0F1C4F-C2E2-409C-AFA1-FBD87278C3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A8A8BD-D95D-4EAD-89B6-110C69F36D49}" type="datetimeFigureOut">
              <a:rPr lang="cs-CZ"/>
              <a:pPr>
                <a:defRPr/>
              </a:pPr>
              <a:t>6.4.2014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D84BC9-856B-428B-9C01-4528E146DD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A1F0E5-BE0F-4BE5-9D38-35DB5EBD8174}" type="datetimeFigureOut">
              <a:rPr lang="cs-CZ"/>
              <a:pPr>
                <a:defRPr/>
              </a:pPr>
              <a:t>6.4.2014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D7B29D-22C8-4EAA-A95D-B2FD02E3B5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6A21D7-6F3A-4A10-8FD7-65A8F25B484C}" type="datetimeFigureOut">
              <a:rPr lang="cs-CZ"/>
              <a:pPr>
                <a:defRPr/>
              </a:pPr>
              <a:t>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654DFA-0134-41F7-8684-97E7044721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344982-0138-4F2E-8F1A-687F69821442}" type="datetimeFigureOut">
              <a:rPr lang="cs-CZ"/>
              <a:pPr>
                <a:defRPr/>
              </a:pPr>
              <a:t>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C79F38-F5B2-4AFC-9B9E-E0CBA352BE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9A71F1A-B678-4D62-8ADE-39CA7BEE9FB1}" type="datetimeFigureOut">
              <a:rPr lang="cs-CZ"/>
              <a:pPr>
                <a:defRPr/>
              </a:pPr>
              <a:t>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AB6F79A-B757-4790-B438-F439783C66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Obrázek 1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03350" y="333375"/>
            <a:ext cx="6178550" cy="1277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8" name="TextovéPole 2"/>
          <p:cNvSpPr txBox="1">
            <a:spLocks noChangeArrowheads="1"/>
          </p:cNvSpPr>
          <p:nvPr/>
        </p:nvSpPr>
        <p:spPr bwMode="auto">
          <a:xfrm>
            <a:off x="392113" y="1600200"/>
            <a:ext cx="8229600" cy="53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82945" tIns="41473" rIns="82945" bIns="41473">
            <a:spAutoFit/>
          </a:bodyPr>
          <a:lstStyle/>
          <a:p>
            <a:pPr algn="ctr"/>
            <a:r>
              <a:rPr lang="cs-CZ" sz="2900">
                <a:latin typeface="Calibri" pitchFamily="34" charset="0"/>
              </a:rPr>
              <a:t>OPVK  1.4 EU peníze školám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416050" y="2252663"/>
          <a:ext cx="6096000" cy="2427287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0"/>
              </a:tblGrid>
              <a:tr h="414764"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NÁZEV</a:t>
                      </a:r>
                      <a:r>
                        <a:rPr lang="cs-CZ" sz="2200" baseline="0" dirty="0" smtClean="0"/>
                        <a:t> ŠKOLY: ZŠ Pardubice-</a:t>
                      </a:r>
                      <a:r>
                        <a:rPr lang="cs-CZ" sz="2200" baseline="0" dirty="0" err="1" smtClean="0"/>
                        <a:t>Spořilov</a:t>
                      </a:r>
                      <a:endParaRPr lang="cs-CZ" sz="2200" dirty="0"/>
                    </a:p>
                  </a:txBody>
                  <a:tcPr marL="82944" marR="82944" marT="41476" marB="41476"/>
                </a:tc>
              </a:tr>
              <a:tr h="414764"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AUTOR:</a:t>
                      </a:r>
                      <a:r>
                        <a:rPr lang="cs-CZ" sz="2200" baseline="0" dirty="0" smtClean="0"/>
                        <a:t> Mgr. Alena </a:t>
                      </a:r>
                      <a:r>
                        <a:rPr lang="cs-CZ" sz="2200" baseline="0" dirty="0" err="1" smtClean="0"/>
                        <a:t>Moslerová</a:t>
                      </a:r>
                      <a:endParaRPr lang="cs-CZ" sz="2200" dirty="0"/>
                    </a:p>
                  </a:txBody>
                  <a:tcPr marL="82944" marR="82944" marT="41476" marB="41476"/>
                </a:tc>
              </a:tr>
              <a:tr h="746574"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NÁZEV:</a:t>
                      </a:r>
                      <a:r>
                        <a:rPr lang="cs-CZ" sz="2200" baseline="0" dirty="0" smtClean="0"/>
                        <a:t> VY_42_INOVACE_MATEMATIKA 6_28. </a:t>
                      </a:r>
                      <a:br>
                        <a:rPr lang="cs-CZ" sz="2200" baseline="0" dirty="0" smtClean="0"/>
                      </a:br>
                      <a:r>
                        <a:rPr lang="cs-CZ" sz="2200" baseline="0" dirty="0" smtClean="0"/>
                        <a:t>               PŘÍKLADY TYPU „O VÍCE“ A „O MÉNĚ“</a:t>
                      </a:r>
                      <a:endParaRPr lang="cs-CZ" sz="2200" dirty="0"/>
                    </a:p>
                  </a:txBody>
                  <a:tcPr marL="82944" marR="82944" marT="41476" marB="41476"/>
                </a:tc>
              </a:tr>
              <a:tr h="414764"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TÉMA: </a:t>
                      </a:r>
                      <a:r>
                        <a:rPr lang="cs-CZ" sz="2200" baseline="0" dirty="0" smtClean="0"/>
                        <a:t>PŘÍKLADY TYPU „O VÍCE“ A „O MÉNĚ“</a:t>
                      </a:r>
                      <a:endParaRPr lang="cs-CZ" sz="2200" dirty="0"/>
                    </a:p>
                  </a:txBody>
                  <a:tcPr marL="82944" marR="82944" marT="41476" marB="41476"/>
                </a:tc>
              </a:tr>
              <a:tr h="414764"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ČÍSLO PROJEKTU: CZ.1.07/1.4.00/21.2349</a:t>
                      </a:r>
                      <a:endParaRPr lang="cs-CZ" sz="2200" dirty="0"/>
                    </a:p>
                  </a:txBody>
                  <a:tcPr marL="82944" marR="82944" marT="41476" marB="41476"/>
                </a:tc>
              </a:tr>
            </a:tbl>
          </a:graphicData>
        </a:graphic>
      </p:graphicFrame>
      <p:sp>
        <p:nvSpPr>
          <p:cNvPr id="14353" name="TextovéPole 5"/>
          <p:cNvSpPr txBox="1">
            <a:spLocks noChangeArrowheads="1"/>
          </p:cNvSpPr>
          <p:nvPr/>
        </p:nvSpPr>
        <p:spPr bwMode="auto">
          <a:xfrm>
            <a:off x="392113" y="4878388"/>
            <a:ext cx="8359775" cy="906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82945" tIns="41473" rIns="82945" bIns="41473">
            <a:spAutoFit/>
          </a:bodyPr>
          <a:lstStyle/>
          <a:p>
            <a:endParaRPr lang="cs-CZ">
              <a:latin typeface="Calibri" pitchFamily="34" charset="0"/>
            </a:endParaRPr>
          </a:p>
          <a:p>
            <a:pPr algn="ctr"/>
            <a:r>
              <a:rPr lang="cs-CZ">
                <a:latin typeface="Calibri" pitchFamily="34" charset="0"/>
              </a:rPr>
              <a:t>ANOTACE: Žáci si uvědomují, co znamená pojem „více“ a „méně“, porovnávají čísla.</a:t>
            </a:r>
            <a:endParaRPr lang="cs-CZ"/>
          </a:p>
          <a:p>
            <a:pPr algn="ctr"/>
            <a:r>
              <a:rPr lang="cs-CZ"/>
              <a:t>www.office.microsoft.com 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V korálcích se ukryla čísla. Vybarvi vždy to největší z řádku.</a:t>
            </a:r>
            <a:endParaRPr lang="cs-CZ" dirty="0"/>
          </a:p>
        </p:txBody>
      </p:sp>
      <p:sp>
        <p:nvSpPr>
          <p:cNvPr id="50" name="Ovál 49"/>
          <p:cNvSpPr/>
          <p:nvPr/>
        </p:nvSpPr>
        <p:spPr>
          <a:xfrm>
            <a:off x="179388" y="1916113"/>
            <a:ext cx="1152525" cy="1008062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/>
              <a:t>3</a:t>
            </a:r>
            <a:endParaRPr lang="cs-CZ" sz="3600" dirty="0"/>
          </a:p>
        </p:txBody>
      </p:sp>
      <p:sp>
        <p:nvSpPr>
          <p:cNvPr id="51" name="Ovál 50"/>
          <p:cNvSpPr/>
          <p:nvPr/>
        </p:nvSpPr>
        <p:spPr>
          <a:xfrm>
            <a:off x="1692275" y="1916113"/>
            <a:ext cx="1150938" cy="1008062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/>
              <a:t>17</a:t>
            </a:r>
            <a:endParaRPr lang="cs-CZ" sz="3600" dirty="0"/>
          </a:p>
        </p:txBody>
      </p:sp>
      <p:sp>
        <p:nvSpPr>
          <p:cNvPr id="52" name="Ovál 51"/>
          <p:cNvSpPr/>
          <p:nvPr/>
        </p:nvSpPr>
        <p:spPr>
          <a:xfrm>
            <a:off x="3203575" y="1916113"/>
            <a:ext cx="1152525" cy="1008062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/>
              <a:t>8</a:t>
            </a:r>
            <a:endParaRPr lang="cs-CZ" sz="3600" dirty="0"/>
          </a:p>
        </p:txBody>
      </p:sp>
      <p:sp>
        <p:nvSpPr>
          <p:cNvPr id="53" name="Ovál 52"/>
          <p:cNvSpPr/>
          <p:nvPr/>
        </p:nvSpPr>
        <p:spPr>
          <a:xfrm>
            <a:off x="4716463" y="1916113"/>
            <a:ext cx="1150937" cy="1008062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/>
              <a:t>12</a:t>
            </a:r>
            <a:endParaRPr lang="cs-CZ" sz="3600" dirty="0"/>
          </a:p>
        </p:txBody>
      </p:sp>
      <p:sp>
        <p:nvSpPr>
          <p:cNvPr id="54" name="Ovál 53"/>
          <p:cNvSpPr/>
          <p:nvPr/>
        </p:nvSpPr>
        <p:spPr>
          <a:xfrm>
            <a:off x="6227763" y="1916113"/>
            <a:ext cx="1152525" cy="1008062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/>
              <a:t>15</a:t>
            </a:r>
            <a:endParaRPr lang="cs-CZ" sz="3600" dirty="0"/>
          </a:p>
        </p:txBody>
      </p:sp>
      <p:sp>
        <p:nvSpPr>
          <p:cNvPr id="55" name="Ovál 54"/>
          <p:cNvSpPr/>
          <p:nvPr/>
        </p:nvSpPr>
        <p:spPr>
          <a:xfrm>
            <a:off x="7740650" y="1916113"/>
            <a:ext cx="1152525" cy="1008062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/>
              <a:t>6</a:t>
            </a:r>
            <a:endParaRPr lang="cs-CZ" sz="3600" dirty="0"/>
          </a:p>
        </p:txBody>
      </p:sp>
      <p:sp>
        <p:nvSpPr>
          <p:cNvPr id="56" name="Ovál 55"/>
          <p:cNvSpPr/>
          <p:nvPr/>
        </p:nvSpPr>
        <p:spPr>
          <a:xfrm>
            <a:off x="179388" y="3068638"/>
            <a:ext cx="1152525" cy="1008062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/>
              <a:t>17</a:t>
            </a:r>
            <a:endParaRPr lang="cs-CZ" sz="3600" dirty="0"/>
          </a:p>
        </p:txBody>
      </p:sp>
      <p:sp>
        <p:nvSpPr>
          <p:cNvPr id="57" name="Ovál 56"/>
          <p:cNvSpPr/>
          <p:nvPr/>
        </p:nvSpPr>
        <p:spPr>
          <a:xfrm>
            <a:off x="1692275" y="3068638"/>
            <a:ext cx="1150938" cy="1008062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/>
              <a:t>16</a:t>
            </a:r>
            <a:endParaRPr lang="cs-CZ" sz="3600" dirty="0"/>
          </a:p>
        </p:txBody>
      </p:sp>
      <p:sp>
        <p:nvSpPr>
          <p:cNvPr id="58" name="Ovál 57"/>
          <p:cNvSpPr/>
          <p:nvPr/>
        </p:nvSpPr>
        <p:spPr>
          <a:xfrm>
            <a:off x="3203575" y="3068638"/>
            <a:ext cx="1152525" cy="1008062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/>
              <a:t>18</a:t>
            </a:r>
            <a:endParaRPr lang="cs-CZ" sz="3600" dirty="0"/>
          </a:p>
        </p:txBody>
      </p:sp>
      <p:sp>
        <p:nvSpPr>
          <p:cNvPr id="59" name="Ovál 58"/>
          <p:cNvSpPr/>
          <p:nvPr/>
        </p:nvSpPr>
        <p:spPr>
          <a:xfrm>
            <a:off x="4716463" y="3068638"/>
            <a:ext cx="1150937" cy="1008062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/>
              <a:t>14</a:t>
            </a:r>
            <a:endParaRPr lang="cs-CZ" sz="3600" dirty="0"/>
          </a:p>
        </p:txBody>
      </p:sp>
      <p:sp>
        <p:nvSpPr>
          <p:cNvPr id="60" name="Ovál 59"/>
          <p:cNvSpPr/>
          <p:nvPr/>
        </p:nvSpPr>
        <p:spPr>
          <a:xfrm>
            <a:off x="6227763" y="3068638"/>
            <a:ext cx="1152525" cy="1008062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/>
              <a:t>9</a:t>
            </a:r>
            <a:endParaRPr lang="cs-CZ" sz="3600" dirty="0"/>
          </a:p>
        </p:txBody>
      </p:sp>
      <p:sp>
        <p:nvSpPr>
          <p:cNvPr id="61" name="Ovál 60"/>
          <p:cNvSpPr/>
          <p:nvPr/>
        </p:nvSpPr>
        <p:spPr>
          <a:xfrm>
            <a:off x="7740650" y="3068638"/>
            <a:ext cx="1152525" cy="1008062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/>
              <a:t>5</a:t>
            </a:r>
            <a:endParaRPr lang="cs-CZ" sz="3600" dirty="0"/>
          </a:p>
        </p:txBody>
      </p:sp>
      <p:sp>
        <p:nvSpPr>
          <p:cNvPr id="62" name="Ovál 61"/>
          <p:cNvSpPr/>
          <p:nvPr/>
        </p:nvSpPr>
        <p:spPr>
          <a:xfrm>
            <a:off x="179388" y="4221163"/>
            <a:ext cx="1152525" cy="1008062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/>
              <a:t>6</a:t>
            </a:r>
            <a:endParaRPr lang="cs-CZ" sz="3600" dirty="0"/>
          </a:p>
        </p:txBody>
      </p:sp>
      <p:sp>
        <p:nvSpPr>
          <p:cNvPr id="63" name="Ovál 62"/>
          <p:cNvSpPr/>
          <p:nvPr/>
        </p:nvSpPr>
        <p:spPr>
          <a:xfrm>
            <a:off x="1692275" y="4221163"/>
            <a:ext cx="1150938" cy="1008062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/>
              <a:t>19</a:t>
            </a:r>
            <a:endParaRPr lang="cs-CZ" sz="3600" dirty="0"/>
          </a:p>
        </p:txBody>
      </p:sp>
      <p:sp>
        <p:nvSpPr>
          <p:cNvPr id="64" name="Ovál 63"/>
          <p:cNvSpPr/>
          <p:nvPr/>
        </p:nvSpPr>
        <p:spPr>
          <a:xfrm>
            <a:off x="3203575" y="4221163"/>
            <a:ext cx="1152525" cy="1008062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/>
              <a:t>15</a:t>
            </a:r>
            <a:endParaRPr lang="cs-CZ" sz="3600" dirty="0"/>
          </a:p>
        </p:txBody>
      </p:sp>
      <p:sp>
        <p:nvSpPr>
          <p:cNvPr id="65" name="Ovál 64"/>
          <p:cNvSpPr/>
          <p:nvPr/>
        </p:nvSpPr>
        <p:spPr>
          <a:xfrm>
            <a:off x="4716463" y="4221163"/>
            <a:ext cx="1150937" cy="1008062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/>
              <a:t>14</a:t>
            </a:r>
            <a:endParaRPr lang="cs-CZ" sz="3600" dirty="0"/>
          </a:p>
        </p:txBody>
      </p:sp>
      <p:sp>
        <p:nvSpPr>
          <p:cNvPr id="66" name="Ovál 65"/>
          <p:cNvSpPr/>
          <p:nvPr/>
        </p:nvSpPr>
        <p:spPr>
          <a:xfrm>
            <a:off x="6227763" y="4221163"/>
            <a:ext cx="1152525" cy="1008062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/>
              <a:t>17</a:t>
            </a:r>
            <a:endParaRPr lang="cs-CZ" sz="3600" dirty="0"/>
          </a:p>
        </p:txBody>
      </p:sp>
      <p:sp>
        <p:nvSpPr>
          <p:cNvPr id="67" name="Ovál 66"/>
          <p:cNvSpPr/>
          <p:nvPr/>
        </p:nvSpPr>
        <p:spPr>
          <a:xfrm>
            <a:off x="7740650" y="4221163"/>
            <a:ext cx="1152525" cy="1008062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/>
              <a:t>8</a:t>
            </a:r>
            <a:endParaRPr lang="cs-CZ" sz="3600" dirty="0"/>
          </a:p>
        </p:txBody>
      </p:sp>
      <p:sp>
        <p:nvSpPr>
          <p:cNvPr id="68" name="Ovál 67"/>
          <p:cNvSpPr/>
          <p:nvPr/>
        </p:nvSpPr>
        <p:spPr>
          <a:xfrm>
            <a:off x="179388" y="5373688"/>
            <a:ext cx="1152525" cy="1008062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/>
              <a:t>3</a:t>
            </a:r>
            <a:endParaRPr lang="cs-CZ" sz="3600" dirty="0"/>
          </a:p>
        </p:txBody>
      </p:sp>
      <p:sp>
        <p:nvSpPr>
          <p:cNvPr id="69" name="Ovál 68"/>
          <p:cNvSpPr/>
          <p:nvPr/>
        </p:nvSpPr>
        <p:spPr>
          <a:xfrm>
            <a:off x="1692275" y="5373688"/>
            <a:ext cx="1150938" cy="1008062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/>
              <a:t>12</a:t>
            </a:r>
            <a:endParaRPr lang="cs-CZ" sz="3600" dirty="0"/>
          </a:p>
        </p:txBody>
      </p:sp>
      <p:sp>
        <p:nvSpPr>
          <p:cNvPr id="70" name="Ovál 69"/>
          <p:cNvSpPr/>
          <p:nvPr/>
        </p:nvSpPr>
        <p:spPr>
          <a:xfrm>
            <a:off x="3203575" y="5373688"/>
            <a:ext cx="1152525" cy="1008062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/>
              <a:t>8</a:t>
            </a:r>
            <a:endParaRPr lang="cs-CZ" sz="3600" dirty="0"/>
          </a:p>
        </p:txBody>
      </p:sp>
      <p:sp>
        <p:nvSpPr>
          <p:cNvPr id="71" name="Ovál 70"/>
          <p:cNvSpPr/>
          <p:nvPr/>
        </p:nvSpPr>
        <p:spPr>
          <a:xfrm>
            <a:off x="4716463" y="5373688"/>
            <a:ext cx="1150937" cy="1008062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/>
              <a:t>14</a:t>
            </a:r>
            <a:endParaRPr lang="cs-CZ" sz="3600" dirty="0"/>
          </a:p>
        </p:txBody>
      </p:sp>
      <p:sp>
        <p:nvSpPr>
          <p:cNvPr id="72" name="Ovál 71"/>
          <p:cNvSpPr/>
          <p:nvPr/>
        </p:nvSpPr>
        <p:spPr>
          <a:xfrm>
            <a:off x="6227763" y="5373688"/>
            <a:ext cx="1152525" cy="1008062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/>
              <a:t>6</a:t>
            </a:r>
            <a:endParaRPr lang="cs-CZ" sz="3600" dirty="0"/>
          </a:p>
        </p:txBody>
      </p:sp>
      <p:sp>
        <p:nvSpPr>
          <p:cNvPr id="73" name="Ovál 72"/>
          <p:cNvSpPr/>
          <p:nvPr/>
        </p:nvSpPr>
        <p:spPr>
          <a:xfrm>
            <a:off x="7740650" y="5373688"/>
            <a:ext cx="1152525" cy="1008062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/>
              <a:t>11</a:t>
            </a:r>
            <a:endParaRPr lang="cs-CZ" sz="3600" dirty="0"/>
          </a:p>
        </p:txBody>
      </p:sp>
      <p:cxnSp>
        <p:nvCxnSpPr>
          <p:cNvPr id="75" name="Přímá spojnice 74"/>
          <p:cNvCxnSpPr>
            <a:stCxn id="50" idx="6"/>
            <a:endCxn id="51" idx="2"/>
          </p:cNvCxnSpPr>
          <p:nvPr/>
        </p:nvCxnSpPr>
        <p:spPr>
          <a:xfrm>
            <a:off x="1331913" y="2420938"/>
            <a:ext cx="360362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7" name="Přímá spojnice 76"/>
          <p:cNvCxnSpPr/>
          <p:nvPr/>
        </p:nvCxnSpPr>
        <p:spPr>
          <a:xfrm>
            <a:off x="1331913" y="3573463"/>
            <a:ext cx="360362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8" name="Přímá spojnice 77"/>
          <p:cNvCxnSpPr/>
          <p:nvPr/>
        </p:nvCxnSpPr>
        <p:spPr>
          <a:xfrm>
            <a:off x="1331913" y="4724400"/>
            <a:ext cx="360362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9" name="Přímá spojnice 78"/>
          <p:cNvCxnSpPr/>
          <p:nvPr/>
        </p:nvCxnSpPr>
        <p:spPr>
          <a:xfrm>
            <a:off x="1331913" y="5876925"/>
            <a:ext cx="360362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0" name="Přímá spojnice 79"/>
          <p:cNvCxnSpPr/>
          <p:nvPr/>
        </p:nvCxnSpPr>
        <p:spPr>
          <a:xfrm>
            <a:off x="2843213" y="5876925"/>
            <a:ext cx="360362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1" name="Přímá spojnice 80"/>
          <p:cNvCxnSpPr/>
          <p:nvPr/>
        </p:nvCxnSpPr>
        <p:spPr>
          <a:xfrm>
            <a:off x="2843213" y="4724400"/>
            <a:ext cx="360362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2" name="Přímá spojnice 81"/>
          <p:cNvCxnSpPr/>
          <p:nvPr/>
        </p:nvCxnSpPr>
        <p:spPr>
          <a:xfrm>
            <a:off x="2843213" y="3573463"/>
            <a:ext cx="360362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3" name="Přímá spojnice 82"/>
          <p:cNvCxnSpPr/>
          <p:nvPr/>
        </p:nvCxnSpPr>
        <p:spPr>
          <a:xfrm>
            <a:off x="2843213" y="2420938"/>
            <a:ext cx="360362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4" name="Přímá spojnice 83"/>
          <p:cNvCxnSpPr/>
          <p:nvPr/>
        </p:nvCxnSpPr>
        <p:spPr>
          <a:xfrm>
            <a:off x="4356100" y="2420938"/>
            <a:ext cx="360363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5" name="Přímá spojnice 84"/>
          <p:cNvCxnSpPr/>
          <p:nvPr/>
        </p:nvCxnSpPr>
        <p:spPr>
          <a:xfrm>
            <a:off x="4356100" y="3573463"/>
            <a:ext cx="360363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6" name="Přímá spojnice 85"/>
          <p:cNvCxnSpPr/>
          <p:nvPr/>
        </p:nvCxnSpPr>
        <p:spPr>
          <a:xfrm>
            <a:off x="4356100" y="4724400"/>
            <a:ext cx="360363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7" name="Přímá spojnice 86"/>
          <p:cNvCxnSpPr/>
          <p:nvPr/>
        </p:nvCxnSpPr>
        <p:spPr>
          <a:xfrm>
            <a:off x="4356100" y="5876925"/>
            <a:ext cx="360363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8" name="Přímá spojnice 87"/>
          <p:cNvCxnSpPr/>
          <p:nvPr/>
        </p:nvCxnSpPr>
        <p:spPr>
          <a:xfrm>
            <a:off x="5867400" y="5876925"/>
            <a:ext cx="360363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9" name="Přímá spojnice 88"/>
          <p:cNvCxnSpPr/>
          <p:nvPr/>
        </p:nvCxnSpPr>
        <p:spPr>
          <a:xfrm>
            <a:off x="5867400" y="4724400"/>
            <a:ext cx="360363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0" name="Přímá spojnice 89"/>
          <p:cNvCxnSpPr/>
          <p:nvPr/>
        </p:nvCxnSpPr>
        <p:spPr>
          <a:xfrm>
            <a:off x="5867400" y="3573463"/>
            <a:ext cx="360363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1" name="Přímá spojnice 90"/>
          <p:cNvCxnSpPr/>
          <p:nvPr/>
        </p:nvCxnSpPr>
        <p:spPr>
          <a:xfrm>
            <a:off x="5867400" y="2420938"/>
            <a:ext cx="360363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2" name="Přímá spojnice 91"/>
          <p:cNvCxnSpPr/>
          <p:nvPr/>
        </p:nvCxnSpPr>
        <p:spPr>
          <a:xfrm>
            <a:off x="7380288" y="2420938"/>
            <a:ext cx="360362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3" name="Přímá spojnice 92"/>
          <p:cNvCxnSpPr/>
          <p:nvPr/>
        </p:nvCxnSpPr>
        <p:spPr>
          <a:xfrm>
            <a:off x="7380288" y="3573463"/>
            <a:ext cx="360362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4" name="Přímá spojnice 93"/>
          <p:cNvCxnSpPr/>
          <p:nvPr/>
        </p:nvCxnSpPr>
        <p:spPr>
          <a:xfrm>
            <a:off x="7380288" y="4724400"/>
            <a:ext cx="360362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5" name="Přímá spojnice 94"/>
          <p:cNvCxnSpPr/>
          <p:nvPr/>
        </p:nvCxnSpPr>
        <p:spPr>
          <a:xfrm>
            <a:off x="7380288" y="5876925"/>
            <a:ext cx="360362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Porovnej čísla.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r>
              <a:rPr lang="cs-CZ" smtClean="0"/>
              <a:t> 	3 	9				18	 5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  	6	5				13	 8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	8	7				12	 6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	7	0				  8	 4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	14	4				  9	 8	</a:t>
            </a:r>
          </a:p>
          <a:p>
            <a:pPr marL="0" indent="0">
              <a:buFont typeface="Arial" charset="0"/>
              <a:buNone/>
            </a:pPr>
            <a:endParaRPr lang="cs-CZ" smtClean="0"/>
          </a:p>
        </p:txBody>
      </p:sp>
      <p:pic>
        <p:nvPicPr>
          <p:cNvPr id="17411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168650" y="1412875"/>
            <a:ext cx="2339975" cy="2339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Doplň tabulku:</a:t>
            </a: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659905" y="2316480"/>
          <a:ext cx="7872535" cy="1112520"/>
        </p:xfrm>
        <a:graphic>
          <a:graphicData uri="http://schemas.openxmlformats.org/drawingml/2006/table">
            <a:tbl>
              <a:tblPr firstRow="1">
                <a:tableStyleId>{3C2FFA5D-87B4-456A-9821-1D502468CF0F}</a:tableStyleId>
              </a:tblPr>
              <a:tblGrid>
                <a:gridCol w="1425456"/>
                <a:gridCol w="1198723"/>
                <a:gridCol w="1312089"/>
                <a:gridCol w="1312089"/>
                <a:gridCol w="1312089"/>
                <a:gridCol w="1312089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 3 méně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 5 méně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683568" y="4188688"/>
          <a:ext cx="7872535" cy="1112520"/>
        </p:xfrm>
        <a:graphic>
          <a:graphicData uri="http://schemas.openxmlformats.org/drawingml/2006/table">
            <a:tbl>
              <a:tblPr firstRow="1">
                <a:tableStyleId>{3C2FFA5D-87B4-456A-9821-1D502468CF0F}</a:tableStyleId>
              </a:tblPr>
              <a:tblGrid>
                <a:gridCol w="1425456"/>
                <a:gridCol w="1198723"/>
                <a:gridCol w="1312089"/>
                <a:gridCol w="1312089"/>
                <a:gridCol w="1312089"/>
                <a:gridCol w="1312089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 3 více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 5 více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58962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Jana má 12 jedniček v notýsku. Jirka jich má méně. Kolik může mít Jirka jedniček?</a:t>
            </a:r>
            <a:endParaRPr lang="cs-CZ" dirty="0"/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>
          <a:xfrm>
            <a:off x="468313" y="2492375"/>
            <a:ext cx="8229600" cy="3562350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r>
              <a:rPr lang="cs-CZ" smtClean="0"/>
              <a:t>_______________________________________</a:t>
            </a:r>
          </a:p>
        </p:txBody>
      </p:sp>
      <p:pic>
        <p:nvPicPr>
          <p:cNvPr id="19459" name="Obrázek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38863" y="1484313"/>
            <a:ext cx="2339975" cy="2339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58962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Babička pekla koláče. Tvarohových upekla 15 a makových o 4 více. Kolik makových koláčů upekla babička?</a:t>
            </a:r>
            <a:endParaRPr lang="cs-CZ" dirty="0"/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>
          <a:xfrm>
            <a:off x="457200" y="2565400"/>
            <a:ext cx="8229600" cy="3560763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r>
              <a:rPr lang="cs-CZ" smtClean="0"/>
              <a:t>Znázorni:_______________________________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Vypočítej:______________________________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Napiš odpověď:_________________________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______________________________________</a:t>
            </a:r>
          </a:p>
        </p:txBody>
      </p:sp>
      <p:pic>
        <p:nvPicPr>
          <p:cNvPr id="21507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80175" y="2060575"/>
            <a:ext cx="2052638" cy="2052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1703</TotalTime>
  <Words>143</Words>
  <Application>Microsoft Office PowerPoint</Application>
  <PresentationFormat>On-screen Show (4:3)</PresentationFormat>
  <Paragraphs>56</Paragraphs>
  <Slides>6</Slides>
  <Notes>2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9" baseType="lpstr">
      <vt:lpstr>Calibri</vt:lpstr>
      <vt:lpstr>Arial</vt:lpstr>
      <vt:lpstr>Motiv systému Office</vt:lpstr>
      <vt:lpstr>Snímek 1</vt:lpstr>
      <vt:lpstr>V korálcích se ukryla čísla. Vybarvi vždy to největší z řádku.</vt:lpstr>
      <vt:lpstr>Porovnej čísla.</vt:lpstr>
      <vt:lpstr>Doplň tabulku:</vt:lpstr>
      <vt:lpstr>Jana má 12 jedniček v notýsku. Jirka jich má méně. Kolik může mít Jirka jedniček?</vt:lpstr>
      <vt:lpstr>Babička pekla koláče. Tvarohových upekla 15 a makových o 4 více. Kolik makových koláčů upekla babička?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 korálcích se ukryla čísla. Vybarvi vždy to největší</dc:title>
  <dc:creator>Alena Moslerová</dc:creator>
  <cp:lastModifiedBy>DUM</cp:lastModifiedBy>
  <cp:revision>21</cp:revision>
  <dcterms:created xsi:type="dcterms:W3CDTF">2011-11-17T18:23:02Z</dcterms:created>
  <dcterms:modified xsi:type="dcterms:W3CDTF">2014-04-06T15:55:15Z</dcterms:modified>
</cp:coreProperties>
</file>