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2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C4AC0CB-0396-4E41-8936-19EA4B782A61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B78D7B7-C9E7-4B82-A1C6-5621A20786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7A35F4C-5952-45AD-9F4F-745AFD16CD3F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A922C-A13D-4031-AB5B-B5C8E6308CAB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B4D16-0533-4B68-A6FE-60D5670F85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4209AF-638C-4B02-9AE4-3DBE99B510D7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E7E5B-1599-4E3F-9618-B974EF80BF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D39D1-F049-442B-AE65-F07D4333B38E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98198-0E85-48BD-888E-924B52D23A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044D3-302F-49BE-8612-E710D50C5DAB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B55D8-A6A4-4F17-8756-A3563F0F3D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FD85F-8C40-4E46-A5B0-7B4BD886746B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95576-1C60-4530-BD64-D21EF2F589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BE19C-2DD4-42C8-9042-8F416C207583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44A7AE-A5C1-42BB-AF79-BBA5A2D9D8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652B1F-98CD-4D57-9AFD-C38EC80092F7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49328C-2B58-425B-919C-5DA26A1DC1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EC691B-3BBE-4272-B9F2-06B51DBC582B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F94E3-79A8-4FA4-A9DD-9B33DEA6FD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B0DF5-1316-4025-8C45-2B5C41CF1C60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1E4EA-97CD-4C36-8C51-589610FD0F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E34C6-6D15-43C9-BE77-C13F0564421E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F409B6-D80C-4798-817D-7FC3737E74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6AAEFC-2F20-4E89-87D8-F54E92BF15FB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39D7A-DC21-401D-BAA2-45BCA04610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C777F0-7DD6-448A-90EA-D2320CFDB361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10C7CF6-5746-4489-950D-E00A1B8BD0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333375"/>
            <a:ext cx="6034087" cy="127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TextovéPole 2"/>
          <p:cNvSpPr txBox="1">
            <a:spLocks noChangeArrowheads="1"/>
          </p:cNvSpPr>
          <p:nvPr/>
        </p:nvSpPr>
        <p:spPr bwMode="auto">
          <a:xfrm>
            <a:off x="392113" y="1600200"/>
            <a:ext cx="822960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ctr"/>
            <a:r>
              <a:rPr lang="cs-CZ" sz="2900">
                <a:latin typeface="Calibri" pitchFamily="34" charset="0"/>
              </a:rPr>
              <a:t>OPVK  1.4 EU peníze školám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416050" y="2252663"/>
          <a:ext cx="6096000" cy="24272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414764">
                <a:tc>
                  <a:txBody>
                    <a:bodyPr/>
                    <a:lstStyle/>
                    <a:p>
                      <a:r>
                        <a:rPr lang="cs-CZ" sz="2200" dirty="0" smtClean="0"/>
                        <a:t>NÁZEV</a:t>
                      </a:r>
                      <a:r>
                        <a:rPr lang="cs-CZ" sz="2200" baseline="0" dirty="0" smtClean="0"/>
                        <a:t> ŠKOLY: ZŠ Pardubice-</a:t>
                      </a:r>
                      <a:r>
                        <a:rPr lang="cs-CZ" sz="2200" baseline="0" dirty="0" err="1" smtClean="0"/>
                        <a:t>Spořilov</a:t>
                      </a:r>
                      <a:endParaRPr lang="cs-CZ" sz="2200" dirty="0"/>
                    </a:p>
                  </a:txBody>
                  <a:tcPr marL="82944" marR="82944" marT="41476" marB="41476"/>
                </a:tc>
              </a:tr>
              <a:tr h="414764">
                <a:tc>
                  <a:txBody>
                    <a:bodyPr/>
                    <a:lstStyle/>
                    <a:p>
                      <a:r>
                        <a:rPr lang="cs-CZ" sz="2200" dirty="0" smtClean="0"/>
                        <a:t>AUTOR:</a:t>
                      </a:r>
                      <a:r>
                        <a:rPr lang="cs-CZ" sz="2200" baseline="0" dirty="0" smtClean="0"/>
                        <a:t> Mgr. Alena </a:t>
                      </a:r>
                      <a:r>
                        <a:rPr lang="cs-CZ" sz="2200" baseline="0" dirty="0" err="1" smtClean="0"/>
                        <a:t>Moslerová</a:t>
                      </a:r>
                      <a:endParaRPr lang="cs-CZ" sz="2200" dirty="0"/>
                    </a:p>
                  </a:txBody>
                  <a:tcPr marL="82944" marR="82944" marT="41476" marB="41476"/>
                </a:tc>
              </a:tr>
              <a:tr h="746574">
                <a:tc>
                  <a:txBody>
                    <a:bodyPr/>
                    <a:lstStyle/>
                    <a:p>
                      <a:r>
                        <a:rPr lang="cs-CZ" sz="2200" dirty="0" smtClean="0"/>
                        <a:t>NÁZEV:</a:t>
                      </a:r>
                      <a:r>
                        <a:rPr lang="cs-CZ" sz="2200" baseline="0" dirty="0" smtClean="0"/>
                        <a:t> VY_42_INOVACE_MATEMATIKA 6_29. </a:t>
                      </a:r>
                      <a:br>
                        <a:rPr lang="cs-CZ" sz="2200" baseline="0" dirty="0" smtClean="0"/>
                      </a:br>
                      <a:r>
                        <a:rPr lang="cs-CZ" sz="2200" baseline="0" dirty="0" smtClean="0"/>
                        <a:t>               SČÍTÁNÍ DESÍTEK</a:t>
                      </a:r>
                      <a:endParaRPr lang="cs-CZ" sz="2200" dirty="0"/>
                    </a:p>
                  </a:txBody>
                  <a:tcPr marL="82944" marR="82944" marT="41476" marB="41476"/>
                </a:tc>
              </a:tr>
              <a:tr h="414764">
                <a:tc>
                  <a:txBody>
                    <a:bodyPr/>
                    <a:lstStyle/>
                    <a:p>
                      <a:r>
                        <a:rPr lang="cs-CZ" sz="2200" dirty="0" smtClean="0"/>
                        <a:t>TÉMA: </a:t>
                      </a:r>
                      <a:r>
                        <a:rPr lang="cs-CZ" sz="2200" baseline="0" dirty="0" smtClean="0"/>
                        <a:t>SČÍTÁNÍ DESÍTEK</a:t>
                      </a:r>
                      <a:endParaRPr lang="cs-CZ" sz="2200" dirty="0"/>
                    </a:p>
                  </a:txBody>
                  <a:tcPr marL="82944" marR="82944" marT="41476" marB="41476"/>
                </a:tc>
              </a:tr>
              <a:tr h="414764">
                <a:tc>
                  <a:txBody>
                    <a:bodyPr/>
                    <a:lstStyle/>
                    <a:p>
                      <a:r>
                        <a:rPr lang="cs-CZ" sz="2200" dirty="0" smtClean="0"/>
                        <a:t>ČÍSLO PROJEKTU: CZ.1.07/1.4.00/21.2349</a:t>
                      </a:r>
                      <a:endParaRPr lang="cs-CZ" sz="2200" dirty="0"/>
                    </a:p>
                  </a:txBody>
                  <a:tcPr marL="82944" marR="82944" marT="41476" marB="41476"/>
                </a:tc>
              </a:tr>
            </a:tbl>
          </a:graphicData>
        </a:graphic>
      </p:graphicFrame>
      <p:sp>
        <p:nvSpPr>
          <p:cNvPr id="14353" name="TextovéPole 5"/>
          <p:cNvSpPr txBox="1">
            <a:spLocks noChangeArrowheads="1"/>
          </p:cNvSpPr>
          <p:nvPr/>
        </p:nvSpPr>
        <p:spPr bwMode="auto">
          <a:xfrm>
            <a:off x="392113" y="4878388"/>
            <a:ext cx="8359775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endParaRPr lang="cs-CZ">
              <a:latin typeface="Calibri" pitchFamily="34" charset="0"/>
            </a:endParaRPr>
          </a:p>
          <a:p>
            <a:pPr algn="ctr"/>
            <a:r>
              <a:rPr lang="cs-CZ">
                <a:latin typeface="Calibri" pitchFamily="34" charset="0"/>
              </a:rPr>
              <a:t>ANOTACE: Žáci opakují pojem „desítka“, počítají po desítkách, rozkládají čísla na desítky, sčítají desítky – procvičují. </a:t>
            </a:r>
            <a:endParaRPr lang="cs-CZ"/>
          </a:p>
          <a:p>
            <a:pPr algn="ctr"/>
            <a:r>
              <a:rPr lang="cs-CZ"/>
              <a:t>www.office.microsoft.com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Pokračuj v řadě se zajíčkem.</a:t>
            </a: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 algn="ctr">
              <a:buFont typeface="Arial" charset="0"/>
              <a:buNone/>
            </a:pPr>
            <a:r>
              <a:rPr lang="cs-CZ" sz="3600" smtClean="0"/>
              <a:t>0, 10, 20, . , 40, . , . , 70, . , . , 100</a:t>
            </a:r>
          </a:p>
          <a:p>
            <a:pPr marL="0" indent="0" algn="ctr">
              <a:buFont typeface="Arial" charset="0"/>
              <a:buNone/>
            </a:pPr>
            <a:r>
              <a:rPr lang="cs-CZ" sz="3600" smtClean="0"/>
              <a:t>100, . , . , 70, . , 50, . , . , 20, 10, . </a:t>
            </a:r>
          </a:p>
        </p:txBody>
      </p:sp>
      <p:pic>
        <p:nvPicPr>
          <p:cNvPr id="16387" name="Obrázek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0063" y="3646488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6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Zajíček znázorňoval daná čísla. Desítky vyznačil         ,jednotky      . Někde ale udělal chyby. Víš kde?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87450" y="2060575"/>
            <a:ext cx="863600" cy="7207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10</a:t>
            </a:r>
            <a:endParaRPr lang="cs-CZ" sz="3200" dirty="0"/>
          </a:p>
        </p:txBody>
      </p:sp>
      <p:sp>
        <p:nvSpPr>
          <p:cNvPr id="5" name="Obdélník 4"/>
          <p:cNvSpPr/>
          <p:nvPr/>
        </p:nvSpPr>
        <p:spPr>
          <a:xfrm>
            <a:off x="2411413" y="2060575"/>
            <a:ext cx="865187" cy="7207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10</a:t>
            </a:r>
            <a:endParaRPr lang="cs-CZ" sz="3200" dirty="0"/>
          </a:p>
        </p:txBody>
      </p:sp>
      <p:sp>
        <p:nvSpPr>
          <p:cNvPr id="6" name="Obdélník 5"/>
          <p:cNvSpPr/>
          <p:nvPr/>
        </p:nvSpPr>
        <p:spPr>
          <a:xfrm>
            <a:off x="3635375" y="2060575"/>
            <a:ext cx="865188" cy="7207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10</a:t>
            </a:r>
            <a:endParaRPr lang="cs-CZ" sz="3200" dirty="0"/>
          </a:p>
        </p:txBody>
      </p:sp>
      <p:sp>
        <p:nvSpPr>
          <p:cNvPr id="7" name="Obdélník 6"/>
          <p:cNvSpPr/>
          <p:nvPr/>
        </p:nvSpPr>
        <p:spPr>
          <a:xfrm>
            <a:off x="1187450" y="2997200"/>
            <a:ext cx="863600" cy="7191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10</a:t>
            </a:r>
            <a:endParaRPr lang="cs-CZ" sz="3200" dirty="0"/>
          </a:p>
        </p:txBody>
      </p:sp>
      <p:sp>
        <p:nvSpPr>
          <p:cNvPr id="8" name="Obdélník 7"/>
          <p:cNvSpPr/>
          <p:nvPr/>
        </p:nvSpPr>
        <p:spPr>
          <a:xfrm>
            <a:off x="2411413" y="2997200"/>
            <a:ext cx="865187" cy="7191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10</a:t>
            </a:r>
            <a:endParaRPr lang="cs-CZ" sz="3200" dirty="0"/>
          </a:p>
        </p:txBody>
      </p:sp>
      <p:sp>
        <p:nvSpPr>
          <p:cNvPr id="9" name="Obdélník 8"/>
          <p:cNvSpPr/>
          <p:nvPr/>
        </p:nvSpPr>
        <p:spPr>
          <a:xfrm>
            <a:off x="3635375" y="2997200"/>
            <a:ext cx="865188" cy="7191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10</a:t>
            </a:r>
            <a:endParaRPr lang="cs-CZ" sz="3200" dirty="0"/>
          </a:p>
        </p:txBody>
      </p:sp>
      <p:sp>
        <p:nvSpPr>
          <p:cNvPr id="10" name="Obdélník 9"/>
          <p:cNvSpPr/>
          <p:nvPr/>
        </p:nvSpPr>
        <p:spPr>
          <a:xfrm>
            <a:off x="4859338" y="2997200"/>
            <a:ext cx="865187" cy="7191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10</a:t>
            </a:r>
            <a:endParaRPr lang="cs-CZ" sz="3200" dirty="0"/>
          </a:p>
        </p:txBody>
      </p:sp>
      <p:sp>
        <p:nvSpPr>
          <p:cNvPr id="11" name="Obdélník 10"/>
          <p:cNvSpPr/>
          <p:nvPr/>
        </p:nvSpPr>
        <p:spPr>
          <a:xfrm>
            <a:off x="1187450" y="3933825"/>
            <a:ext cx="863600" cy="7191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10</a:t>
            </a:r>
            <a:endParaRPr lang="cs-CZ" sz="3200" dirty="0"/>
          </a:p>
        </p:txBody>
      </p:sp>
      <p:sp>
        <p:nvSpPr>
          <p:cNvPr id="12" name="Obdélník 11"/>
          <p:cNvSpPr/>
          <p:nvPr/>
        </p:nvSpPr>
        <p:spPr>
          <a:xfrm>
            <a:off x="2411413" y="3933825"/>
            <a:ext cx="865187" cy="7191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10</a:t>
            </a:r>
            <a:endParaRPr lang="cs-CZ" sz="3200" dirty="0"/>
          </a:p>
        </p:txBody>
      </p:sp>
      <p:sp>
        <p:nvSpPr>
          <p:cNvPr id="13" name="Obdélník 12"/>
          <p:cNvSpPr/>
          <p:nvPr/>
        </p:nvSpPr>
        <p:spPr>
          <a:xfrm>
            <a:off x="1187450" y="4868863"/>
            <a:ext cx="863600" cy="7207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10</a:t>
            </a:r>
            <a:endParaRPr lang="cs-CZ" sz="3200" dirty="0"/>
          </a:p>
        </p:txBody>
      </p:sp>
      <p:sp>
        <p:nvSpPr>
          <p:cNvPr id="14" name="Obdélník 13"/>
          <p:cNvSpPr/>
          <p:nvPr/>
        </p:nvSpPr>
        <p:spPr>
          <a:xfrm>
            <a:off x="2411413" y="4868863"/>
            <a:ext cx="865187" cy="7207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10</a:t>
            </a:r>
            <a:endParaRPr lang="cs-CZ" sz="3200" dirty="0"/>
          </a:p>
        </p:txBody>
      </p:sp>
      <p:sp>
        <p:nvSpPr>
          <p:cNvPr id="15" name="Obdélník 14"/>
          <p:cNvSpPr/>
          <p:nvPr/>
        </p:nvSpPr>
        <p:spPr>
          <a:xfrm>
            <a:off x="3635375" y="4868863"/>
            <a:ext cx="865188" cy="7207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10</a:t>
            </a:r>
            <a:endParaRPr lang="cs-CZ" sz="3200" dirty="0"/>
          </a:p>
        </p:txBody>
      </p:sp>
      <p:sp>
        <p:nvSpPr>
          <p:cNvPr id="16" name="Obdélník 15"/>
          <p:cNvSpPr/>
          <p:nvPr/>
        </p:nvSpPr>
        <p:spPr>
          <a:xfrm>
            <a:off x="4859338" y="4868863"/>
            <a:ext cx="865187" cy="7207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10</a:t>
            </a:r>
            <a:endParaRPr lang="cs-CZ" sz="3200" dirty="0"/>
          </a:p>
        </p:txBody>
      </p:sp>
      <p:sp>
        <p:nvSpPr>
          <p:cNvPr id="18" name="Obdélník 17"/>
          <p:cNvSpPr/>
          <p:nvPr/>
        </p:nvSpPr>
        <p:spPr>
          <a:xfrm>
            <a:off x="1187450" y="5805488"/>
            <a:ext cx="863600" cy="7191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10</a:t>
            </a:r>
            <a:endParaRPr lang="cs-CZ" sz="3200" dirty="0"/>
          </a:p>
        </p:txBody>
      </p:sp>
      <p:sp>
        <p:nvSpPr>
          <p:cNvPr id="19" name="Obdélník 18"/>
          <p:cNvSpPr/>
          <p:nvPr/>
        </p:nvSpPr>
        <p:spPr>
          <a:xfrm>
            <a:off x="2411413" y="5805488"/>
            <a:ext cx="865187" cy="7191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10</a:t>
            </a:r>
            <a:endParaRPr lang="cs-CZ" sz="3200" dirty="0"/>
          </a:p>
        </p:txBody>
      </p:sp>
      <p:sp>
        <p:nvSpPr>
          <p:cNvPr id="20" name="Obdélník 19"/>
          <p:cNvSpPr/>
          <p:nvPr/>
        </p:nvSpPr>
        <p:spPr>
          <a:xfrm>
            <a:off x="3635375" y="5805488"/>
            <a:ext cx="865188" cy="7191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10</a:t>
            </a:r>
            <a:endParaRPr lang="cs-CZ" sz="3200" dirty="0"/>
          </a:p>
        </p:txBody>
      </p:sp>
      <p:sp>
        <p:nvSpPr>
          <p:cNvPr id="21" name="Obdélník 20"/>
          <p:cNvSpPr/>
          <p:nvPr/>
        </p:nvSpPr>
        <p:spPr>
          <a:xfrm>
            <a:off x="4859338" y="5805488"/>
            <a:ext cx="865187" cy="7191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10</a:t>
            </a:r>
            <a:endParaRPr lang="cs-CZ" sz="3200" dirty="0"/>
          </a:p>
        </p:txBody>
      </p:sp>
      <p:sp>
        <p:nvSpPr>
          <p:cNvPr id="22" name="Obdélník 21"/>
          <p:cNvSpPr/>
          <p:nvPr/>
        </p:nvSpPr>
        <p:spPr>
          <a:xfrm>
            <a:off x="6084888" y="5805488"/>
            <a:ext cx="863600" cy="7191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10</a:t>
            </a:r>
            <a:endParaRPr lang="cs-CZ" sz="3200" dirty="0"/>
          </a:p>
        </p:txBody>
      </p:sp>
      <p:sp>
        <p:nvSpPr>
          <p:cNvPr id="23" name="Obdélník 22"/>
          <p:cNvSpPr/>
          <p:nvPr/>
        </p:nvSpPr>
        <p:spPr>
          <a:xfrm>
            <a:off x="7308850" y="5805488"/>
            <a:ext cx="863600" cy="7191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10</a:t>
            </a:r>
            <a:endParaRPr lang="cs-CZ" sz="3200" dirty="0"/>
          </a:p>
        </p:txBody>
      </p:sp>
      <p:sp>
        <p:nvSpPr>
          <p:cNvPr id="24" name="Ovál 23"/>
          <p:cNvSpPr/>
          <p:nvPr/>
        </p:nvSpPr>
        <p:spPr>
          <a:xfrm>
            <a:off x="4716463" y="2133600"/>
            <a:ext cx="431800" cy="503238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2484438" y="692150"/>
            <a:ext cx="863600" cy="7207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10</a:t>
            </a:r>
            <a:endParaRPr lang="cs-CZ" sz="3200" dirty="0"/>
          </a:p>
        </p:txBody>
      </p:sp>
      <p:sp>
        <p:nvSpPr>
          <p:cNvPr id="39" name="Ovál 38"/>
          <p:cNvSpPr/>
          <p:nvPr/>
        </p:nvSpPr>
        <p:spPr>
          <a:xfrm>
            <a:off x="5940425" y="3068638"/>
            <a:ext cx="431800" cy="50482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0" name="Ovál 39"/>
          <p:cNvSpPr/>
          <p:nvPr/>
        </p:nvSpPr>
        <p:spPr>
          <a:xfrm>
            <a:off x="6588125" y="3068638"/>
            <a:ext cx="431800" cy="50482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1" name="Ovál 40"/>
          <p:cNvSpPr/>
          <p:nvPr/>
        </p:nvSpPr>
        <p:spPr>
          <a:xfrm>
            <a:off x="7235825" y="3068638"/>
            <a:ext cx="431800" cy="50482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2" name="Ovál 41"/>
          <p:cNvSpPr/>
          <p:nvPr/>
        </p:nvSpPr>
        <p:spPr>
          <a:xfrm>
            <a:off x="3492500" y="4049713"/>
            <a:ext cx="431800" cy="503237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3" name="Ovál 42"/>
          <p:cNvSpPr/>
          <p:nvPr/>
        </p:nvSpPr>
        <p:spPr>
          <a:xfrm>
            <a:off x="4140200" y="4049713"/>
            <a:ext cx="431800" cy="503237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4" name="Ovál 43"/>
          <p:cNvSpPr/>
          <p:nvPr/>
        </p:nvSpPr>
        <p:spPr>
          <a:xfrm>
            <a:off x="4787900" y="4046538"/>
            <a:ext cx="431800" cy="50482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5" name="Ovál 44"/>
          <p:cNvSpPr/>
          <p:nvPr/>
        </p:nvSpPr>
        <p:spPr>
          <a:xfrm>
            <a:off x="5435600" y="4064000"/>
            <a:ext cx="431800" cy="503238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6" name="Ovál 45"/>
          <p:cNvSpPr/>
          <p:nvPr/>
        </p:nvSpPr>
        <p:spPr>
          <a:xfrm>
            <a:off x="6084888" y="4076700"/>
            <a:ext cx="431800" cy="50482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7" name="Ovál 46"/>
          <p:cNvSpPr/>
          <p:nvPr/>
        </p:nvSpPr>
        <p:spPr>
          <a:xfrm>
            <a:off x="6732588" y="4076700"/>
            <a:ext cx="431800" cy="50482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8" name="Ovál 47"/>
          <p:cNvSpPr/>
          <p:nvPr/>
        </p:nvSpPr>
        <p:spPr>
          <a:xfrm>
            <a:off x="5940425" y="4941888"/>
            <a:ext cx="431800" cy="503237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9" name="Ovál 48"/>
          <p:cNvSpPr/>
          <p:nvPr/>
        </p:nvSpPr>
        <p:spPr>
          <a:xfrm>
            <a:off x="6588125" y="4941888"/>
            <a:ext cx="431800" cy="503237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0" name="Ovál 49"/>
          <p:cNvSpPr/>
          <p:nvPr/>
        </p:nvSpPr>
        <p:spPr>
          <a:xfrm>
            <a:off x="7235825" y="4941888"/>
            <a:ext cx="431800" cy="503237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1" name="Ovál 50"/>
          <p:cNvSpPr/>
          <p:nvPr/>
        </p:nvSpPr>
        <p:spPr>
          <a:xfrm>
            <a:off x="8388350" y="5891213"/>
            <a:ext cx="431800" cy="503237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2" name="Ovál 51"/>
          <p:cNvSpPr/>
          <p:nvPr/>
        </p:nvSpPr>
        <p:spPr>
          <a:xfrm>
            <a:off x="5364163" y="2133600"/>
            <a:ext cx="431800" cy="503238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3" name="Ovál 52"/>
          <p:cNvSpPr/>
          <p:nvPr/>
        </p:nvSpPr>
        <p:spPr>
          <a:xfrm>
            <a:off x="6011863" y="2133600"/>
            <a:ext cx="431800" cy="503238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4" name="Ovál 53"/>
          <p:cNvSpPr/>
          <p:nvPr/>
        </p:nvSpPr>
        <p:spPr>
          <a:xfrm>
            <a:off x="6659563" y="2133600"/>
            <a:ext cx="433387" cy="503238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5" name="Ovál 54"/>
          <p:cNvSpPr/>
          <p:nvPr/>
        </p:nvSpPr>
        <p:spPr>
          <a:xfrm>
            <a:off x="5580063" y="765175"/>
            <a:ext cx="431800" cy="503238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448" name="TextovéPole 16"/>
          <p:cNvSpPr txBox="1">
            <a:spLocks noChangeArrowheads="1"/>
          </p:cNvSpPr>
          <p:nvPr/>
        </p:nvSpPr>
        <p:spPr bwMode="auto">
          <a:xfrm>
            <a:off x="179388" y="2124075"/>
            <a:ext cx="6016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Calibri" pitchFamily="34" charset="0"/>
              </a:rPr>
              <a:t>24</a:t>
            </a:r>
          </a:p>
        </p:txBody>
      </p:sp>
      <p:sp>
        <p:nvSpPr>
          <p:cNvPr id="17449" name="TextovéPole 55"/>
          <p:cNvSpPr txBox="1">
            <a:spLocks noChangeArrowheads="1"/>
          </p:cNvSpPr>
          <p:nvPr/>
        </p:nvSpPr>
        <p:spPr bwMode="auto">
          <a:xfrm>
            <a:off x="179388" y="3060700"/>
            <a:ext cx="6016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Calibri" pitchFamily="34" charset="0"/>
              </a:rPr>
              <a:t>45</a:t>
            </a:r>
          </a:p>
        </p:txBody>
      </p:sp>
      <p:sp>
        <p:nvSpPr>
          <p:cNvPr id="17450" name="TextovéPole 56"/>
          <p:cNvSpPr txBox="1">
            <a:spLocks noChangeArrowheads="1"/>
          </p:cNvSpPr>
          <p:nvPr/>
        </p:nvSpPr>
        <p:spPr bwMode="auto">
          <a:xfrm>
            <a:off x="179388" y="3995738"/>
            <a:ext cx="601662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Calibri" pitchFamily="34" charset="0"/>
              </a:rPr>
              <a:t>26</a:t>
            </a:r>
          </a:p>
        </p:txBody>
      </p:sp>
      <p:sp>
        <p:nvSpPr>
          <p:cNvPr id="17451" name="TextovéPole 57"/>
          <p:cNvSpPr txBox="1">
            <a:spLocks noChangeArrowheads="1"/>
          </p:cNvSpPr>
          <p:nvPr/>
        </p:nvSpPr>
        <p:spPr bwMode="auto">
          <a:xfrm>
            <a:off x="185738" y="4932363"/>
            <a:ext cx="6016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Calibri" pitchFamily="34" charset="0"/>
              </a:rPr>
              <a:t>42</a:t>
            </a:r>
          </a:p>
        </p:txBody>
      </p:sp>
      <p:sp>
        <p:nvSpPr>
          <p:cNvPr id="17452" name="TextovéPole 58"/>
          <p:cNvSpPr txBox="1">
            <a:spLocks noChangeArrowheads="1"/>
          </p:cNvSpPr>
          <p:nvPr/>
        </p:nvSpPr>
        <p:spPr bwMode="auto">
          <a:xfrm>
            <a:off x="179388" y="5805488"/>
            <a:ext cx="6016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Calibri" pitchFamily="34" charset="0"/>
              </a:rPr>
              <a:t>61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5575"/>
          </a:xfrm>
        </p:spPr>
        <p:txBody>
          <a:bodyPr/>
          <a:lstStyle/>
          <a:p>
            <a:r>
              <a:rPr lang="cs-CZ" sz="3600" smtClean="0"/>
              <a:t>Zajíček napsal čísla a kocourek pod ně zapsal čísla o 1 větší. Dostane kocourek jedničku?</a:t>
            </a:r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39925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mtClean="0"/>
              <a:t>37		45		61		73		68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/>
              <a:t>38		44		62		70		69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755650" y="2636838"/>
            <a:ext cx="0" cy="143986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2589213" y="2636838"/>
            <a:ext cx="0" cy="143986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4427538" y="2636838"/>
            <a:ext cx="0" cy="143986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6227763" y="2636838"/>
            <a:ext cx="0" cy="143986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8101013" y="2636838"/>
            <a:ext cx="0" cy="143986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8440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760913"/>
            <a:ext cx="2051050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Obrázek 1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6325" y="4410075"/>
            <a:ext cx="24479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Kocourkovi to moc nejde, tak mu pomoz vypočítat příklady.</a:t>
            </a:r>
            <a:endParaRPr lang="cs-CZ" dirty="0"/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/>
              <a:t>60 + 20 = 					40 + 50 =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50 + 30 =					70 + 30 =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40 + 10 =					90 + 10 =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20 + 30 =					80 + 10 =</a:t>
            </a:r>
          </a:p>
        </p:txBody>
      </p:sp>
      <p:pic>
        <p:nvPicPr>
          <p:cNvPr id="19459" name="Obrázek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113" y="1628775"/>
            <a:ext cx="2339975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Dej do kroužku hračky, které si můžeš koupit, když máš 90 Kč.</a:t>
            </a:r>
            <a:endParaRPr lang="cs-CZ" dirty="0"/>
          </a:p>
        </p:txBody>
      </p:sp>
      <p:pic>
        <p:nvPicPr>
          <p:cNvPr id="20482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65550" y="3987800"/>
            <a:ext cx="2122488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40413" y="1366838"/>
            <a:ext cx="2197100" cy="219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Obrázek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724400"/>
            <a:ext cx="1690687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Obrázek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40413" y="3563938"/>
            <a:ext cx="3248025" cy="324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Obrázek 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312863" y="1628775"/>
            <a:ext cx="2376487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7" name="TextovéPole 8"/>
          <p:cNvSpPr txBox="1">
            <a:spLocks noChangeArrowheads="1"/>
          </p:cNvSpPr>
          <p:nvPr/>
        </p:nvSpPr>
        <p:spPr bwMode="auto">
          <a:xfrm>
            <a:off x="1908175" y="6111875"/>
            <a:ext cx="11826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40 Kč</a:t>
            </a:r>
          </a:p>
        </p:txBody>
      </p:sp>
      <p:sp>
        <p:nvSpPr>
          <p:cNvPr id="20488" name="TextovéPole 9"/>
          <p:cNvSpPr txBox="1">
            <a:spLocks noChangeArrowheads="1"/>
          </p:cNvSpPr>
          <p:nvPr/>
        </p:nvSpPr>
        <p:spPr bwMode="auto">
          <a:xfrm>
            <a:off x="5332413" y="4868863"/>
            <a:ext cx="11842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20 Kč</a:t>
            </a:r>
          </a:p>
        </p:txBody>
      </p:sp>
      <p:sp>
        <p:nvSpPr>
          <p:cNvPr id="20489" name="TextovéPole 10"/>
          <p:cNvSpPr txBox="1">
            <a:spLocks noChangeArrowheads="1"/>
          </p:cNvSpPr>
          <p:nvPr/>
        </p:nvSpPr>
        <p:spPr bwMode="auto">
          <a:xfrm>
            <a:off x="7996238" y="5230813"/>
            <a:ext cx="11842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50 Kč</a:t>
            </a:r>
          </a:p>
        </p:txBody>
      </p:sp>
      <p:sp>
        <p:nvSpPr>
          <p:cNvPr id="20490" name="TextovéPole 11"/>
          <p:cNvSpPr txBox="1">
            <a:spLocks noChangeArrowheads="1"/>
          </p:cNvSpPr>
          <p:nvPr/>
        </p:nvSpPr>
        <p:spPr bwMode="auto">
          <a:xfrm>
            <a:off x="7853363" y="2852738"/>
            <a:ext cx="11826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90 Kč</a:t>
            </a:r>
          </a:p>
        </p:txBody>
      </p:sp>
      <p:sp>
        <p:nvSpPr>
          <p:cNvPr id="20491" name="TextovéPole 12"/>
          <p:cNvSpPr txBox="1">
            <a:spLocks noChangeArrowheads="1"/>
          </p:cNvSpPr>
          <p:nvPr/>
        </p:nvSpPr>
        <p:spPr bwMode="auto">
          <a:xfrm>
            <a:off x="3708400" y="3070225"/>
            <a:ext cx="11826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30 Kč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1556</TotalTime>
  <Words>167</Words>
  <Application>Microsoft Office PowerPoint</Application>
  <PresentationFormat>On-screen Show (4:3)</PresentationFormat>
  <Paragraphs>57</Paragraphs>
  <Slides>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Calibri</vt:lpstr>
      <vt:lpstr>Arial</vt:lpstr>
      <vt:lpstr>Motiv systému Office</vt:lpstr>
      <vt:lpstr>Snímek 1</vt:lpstr>
      <vt:lpstr>Pokračuj v řadě se zajíčkem.</vt:lpstr>
      <vt:lpstr>Zajíček znázorňoval daná čísla. Desítky vyznačil         ,jednotky      . Někde ale udělal chyby. Víš kde?</vt:lpstr>
      <vt:lpstr>Zajíček napsal čísla a kocourek pod ně zapsal čísla o 1 větší. Dostane kocourek jedničku?</vt:lpstr>
      <vt:lpstr>Kocourkovi to moc nejde, tak mu pomoz vypočítat příklady.</vt:lpstr>
      <vt:lpstr>Dej do kroužku hračky, které si můžeš koupit, když máš 90 Kč.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Pokračuj v řadě se zajíčkem</dc:title>
  <dc:creator>Alena Moslerová</dc:creator>
  <cp:lastModifiedBy>DUM</cp:lastModifiedBy>
  <cp:revision>18</cp:revision>
  <dcterms:created xsi:type="dcterms:W3CDTF">2011-11-18T15:50:50Z</dcterms:created>
  <dcterms:modified xsi:type="dcterms:W3CDTF">2014-04-06T15:57:48Z</dcterms:modified>
</cp:coreProperties>
</file>